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handoutMasterIdLst>
    <p:handoutMasterId r:id="rId38"/>
  </p:handoutMasterIdLst>
  <p:sldIdLst>
    <p:sldId id="293" r:id="rId2"/>
    <p:sldId id="304" r:id="rId3"/>
    <p:sldId id="352" r:id="rId4"/>
    <p:sldId id="351" r:id="rId5"/>
    <p:sldId id="329" r:id="rId6"/>
    <p:sldId id="369" r:id="rId7"/>
    <p:sldId id="360" r:id="rId8"/>
    <p:sldId id="361" r:id="rId9"/>
    <p:sldId id="348" r:id="rId10"/>
    <p:sldId id="349" r:id="rId11"/>
    <p:sldId id="362" r:id="rId12"/>
    <p:sldId id="363" r:id="rId13"/>
    <p:sldId id="364" r:id="rId14"/>
    <p:sldId id="365" r:id="rId15"/>
    <p:sldId id="354" r:id="rId16"/>
    <p:sldId id="347" r:id="rId17"/>
    <p:sldId id="366" r:id="rId18"/>
    <p:sldId id="367" r:id="rId19"/>
    <p:sldId id="355" r:id="rId20"/>
    <p:sldId id="368" r:id="rId21"/>
    <p:sldId id="353" r:id="rId22"/>
    <p:sldId id="332" r:id="rId23"/>
    <p:sldId id="339" r:id="rId24"/>
    <p:sldId id="338" r:id="rId25"/>
    <p:sldId id="371" r:id="rId26"/>
    <p:sldId id="387" r:id="rId27"/>
    <p:sldId id="388" r:id="rId28"/>
    <p:sldId id="389" r:id="rId29"/>
    <p:sldId id="374" r:id="rId30"/>
    <p:sldId id="375" r:id="rId31"/>
    <p:sldId id="376" r:id="rId32"/>
    <p:sldId id="377" r:id="rId33"/>
    <p:sldId id="380" r:id="rId34"/>
    <p:sldId id="390" r:id="rId35"/>
    <p:sldId id="313" r:id="rId36"/>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KAV"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276A"/>
    <a:srgbClr val="A50021"/>
    <a:srgbClr val="4170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0" autoAdjust="0"/>
    <p:restoredTop sz="94660"/>
  </p:normalViewPr>
  <p:slideViewPr>
    <p:cSldViewPr snapToGrid="0">
      <p:cViewPr varScale="1">
        <p:scale>
          <a:sx n="165" d="100"/>
          <a:sy n="165" d="100"/>
        </p:scale>
        <p:origin x="1812"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1"/>
            <a:ext cx="2946247" cy="496732"/>
          </a:xfrm>
          <a:prstGeom prst="rect">
            <a:avLst/>
          </a:prstGeom>
        </p:spPr>
        <p:txBody>
          <a:bodyPr vert="horz" lIns="92107" tIns="46053" rIns="92107" bIns="46053" rtlCol="0"/>
          <a:lstStyle>
            <a:lvl1pPr algn="l">
              <a:defRPr sz="1200"/>
            </a:lvl1pPr>
          </a:lstStyle>
          <a:p>
            <a:endParaRPr lang="ru-RU"/>
          </a:p>
        </p:txBody>
      </p:sp>
      <p:sp>
        <p:nvSpPr>
          <p:cNvPr id="3" name="Дата 2"/>
          <p:cNvSpPr>
            <a:spLocks noGrp="1"/>
          </p:cNvSpPr>
          <p:nvPr>
            <p:ph type="dt" sz="quarter" idx="1"/>
          </p:nvPr>
        </p:nvSpPr>
        <p:spPr>
          <a:xfrm>
            <a:off x="3849827" y="1"/>
            <a:ext cx="2946246" cy="496732"/>
          </a:xfrm>
          <a:prstGeom prst="rect">
            <a:avLst/>
          </a:prstGeom>
        </p:spPr>
        <p:txBody>
          <a:bodyPr vert="horz" lIns="92107" tIns="46053" rIns="92107" bIns="46053" rtlCol="0"/>
          <a:lstStyle>
            <a:lvl1pPr algn="r">
              <a:defRPr sz="1200"/>
            </a:lvl1pPr>
          </a:lstStyle>
          <a:p>
            <a:fld id="{80C757D4-3282-4061-9B9A-7850A83E6E66}" type="datetimeFigureOut">
              <a:rPr lang="ru-RU" smtClean="0"/>
              <a:t>25.03.2025</a:t>
            </a:fld>
            <a:endParaRPr lang="ru-RU"/>
          </a:p>
        </p:txBody>
      </p:sp>
      <p:sp>
        <p:nvSpPr>
          <p:cNvPr id="4" name="Нижний колонтитул 3"/>
          <p:cNvSpPr>
            <a:spLocks noGrp="1"/>
          </p:cNvSpPr>
          <p:nvPr>
            <p:ph type="ftr" sz="quarter" idx="2"/>
          </p:nvPr>
        </p:nvSpPr>
        <p:spPr>
          <a:xfrm>
            <a:off x="1" y="9428309"/>
            <a:ext cx="2946247" cy="496731"/>
          </a:xfrm>
          <a:prstGeom prst="rect">
            <a:avLst/>
          </a:prstGeom>
        </p:spPr>
        <p:txBody>
          <a:bodyPr vert="horz" lIns="92107" tIns="46053" rIns="92107" bIns="46053" rtlCol="0" anchor="b"/>
          <a:lstStyle>
            <a:lvl1pPr algn="l">
              <a:defRPr sz="1200"/>
            </a:lvl1pPr>
          </a:lstStyle>
          <a:p>
            <a:endParaRPr lang="ru-RU"/>
          </a:p>
        </p:txBody>
      </p:sp>
      <p:sp>
        <p:nvSpPr>
          <p:cNvPr id="5" name="Номер слайда 4"/>
          <p:cNvSpPr>
            <a:spLocks noGrp="1"/>
          </p:cNvSpPr>
          <p:nvPr>
            <p:ph type="sldNum" sz="quarter" idx="3"/>
          </p:nvPr>
        </p:nvSpPr>
        <p:spPr>
          <a:xfrm>
            <a:off x="3849827" y="9428309"/>
            <a:ext cx="2946246" cy="496731"/>
          </a:xfrm>
          <a:prstGeom prst="rect">
            <a:avLst/>
          </a:prstGeom>
        </p:spPr>
        <p:txBody>
          <a:bodyPr vert="horz" lIns="92107" tIns="46053" rIns="92107" bIns="46053" rtlCol="0" anchor="b"/>
          <a:lstStyle>
            <a:lvl1pPr algn="r">
              <a:defRPr sz="1200"/>
            </a:lvl1pPr>
          </a:lstStyle>
          <a:p>
            <a:fld id="{F0ED35F2-3605-40B7-82B8-C2F70C95DB04}" type="slidenum">
              <a:rPr lang="ru-RU" smtClean="0"/>
              <a:t>‹#›</a:t>
            </a:fld>
            <a:endParaRPr lang="ru-RU"/>
          </a:p>
        </p:txBody>
      </p:sp>
    </p:spTree>
    <p:extLst>
      <p:ext uri="{BB962C8B-B14F-4D97-AF65-F5344CB8AC3E}">
        <p14:creationId xmlns:p14="http://schemas.microsoft.com/office/powerpoint/2010/main" val="1935458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2"/>
            <a:ext cx="2945659" cy="498056"/>
          </a:xfrm>
          <a:prstGeom prst="rect">
            <a:avLst/>
          </a:prstGeom>
        </p:spPr>
        <p:txBody>
          <a:bodyPr vert="horz" lIns="91403" tIns="45701" rIns="91403" bIns="45701" rtlCol="0"/>
          <a:lstStyle>
            <a:lvl1pPr algn="l">
              <a:defRPr sz="1200"/>
            </a:lvl1pPr>
          </a:lstStyle>
          <a:p>
            <a:endParaRPr lang="ru-RU"/>
          </a:p>
        </p:txBody>
      </p:sp>
      <p:sp>
        <p:nvSpPr>
          <p:cNvPr id="3" name="Дата 2"/>
          <p:cNvSpPr>
            <a:spLocks noGrp="1"/>
          </p:cNvSpPr>
          <p:nvPr>
            <p:ph type="dt" idx="1"/>
          </p:nvPr>
        </p:nvSpPr>
        <p:spPr>
          <a:xfrm>
            <a:off x="3850445" y="2"/>
            <a:ext cx="2945659" cy="498056"/>
          </a:xfrm>
          <a:prstGeom prst="rect">
            <a:avLst/>
          </a:prstGeom>
        </p:spPr>
        <p:txBody>
          <a:bodyPr vert="horz" lIns="91403" tIns="45701" rIns="91403" bIns="45701" rtlCol="0"/>
          <a:lstStyle>
            <a:lvl1pPr algn="r">
              <a:defRPr sz="1200"/>
            </a:lvl1pPr>
          </a:lstStyle>
          <a:p>
            <a:fld id="{754D6799-EC08-4212-AC21-D8C1BC3B5E37}" type="datetimeFigureOut">
              <a:rPr lang="ru-RU" smtClean="0"/>
              <a:pPr/>
              <a:t>25.03.2025</a:t>
            </a:fld>
            <a:endParaRPr lang="ru-RU"/>
          </a:p>
        </p:txBody>
      </p:sp>
      <p:sp>
        <p:nvSpPr>
          <p:cNvPr id="4" name="Образ слайда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03" tIns="45701" rIns="91403" bIns="45701" rtlCol="0" anchor="ctr"/>
          <a:lstStyle/>
          <a:p>
            <a:endParaRPr lang="ru-RU"/>
          </a:p>
        </p:txBody>
      </p:sp>
      <p:sp>
        <p:nvSpPr>
          <p:cNvPr id="5" name="Заметки 4"/>
          <p:cNvSpPr>
            <a:spLocks noGrp="1"/>
          </p:cNvSpPr>
          <p:nvPr>
            <p:ph type="body" sz="quarter" idx="3"/>
          </p:nvPr>
        </p:nvSpPr>
        <p:spPr>
          <a:xfrm>
            <a:off x="679768" y="4777196"/>
            <a:ext cx="5438140" cy="3908614"/>
          </a:xfrm>
          <a:prstGeom prst="rect">
            <a:avLst/>
          </a:prstGeom>
        </p:spPr>
        <p:txBody>
          <a:bodyPr vert="horz" lIns="91403" tIns="45701" rIns="91403" bIns="45701"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2" y="9428583"/>
            <a:ext cx="2945659" cy="498055"/>
          </a:xfrm>
          <a:prstGeom prst="rect">
            <a:avLst/>
          </a:prstGeom>
        </p:spPr>
        <p:txBody>
          <a:bodyPr vert="horz" lIns="91403" tIns="45701" rIns="91403" bIns="45701" rtlCol="0" anchor="b"/>
          <a:lstStyle>
            <a:lvl1pPr algn="l">
              <a:defRPr sz="1200"/>
            </a:lvl1pPr>
          </a:lstStyle>
          <a:p>
            <a:endParaRPr lang="ru-RU"/>
          </a:p>
        </p:txBody>
      </p:sp>
      <p:sp>
        <p:nvSpPr>
          <p:cNvPr id="7" name="Номер слайда 6"/>
          <p:cNvSpPr>
            <a:spLocks noGrp="1"/>
          </p:cNvSpPr>
          <p:nvPr>
            <p:ph type="sldNum" sz="quarter" idx="5"/>
          </p:nvPr>
        </p:nvSpPr>
        <p:spPr>
          <a:xfrm>
            <a:off x="3850445" y="9428583"/>
            <a:ext cx="2945659" cy="498055"/>
          </a:xfrm>
          <a:prstGeom prst="rect">
            <a:avLst/>
          </a:prstGeom>
        </p:spPr>
        <p:txBody>
          <a:bodyPr vert="horz" lIns="91403" tIns="45701" rIns="91403" bIns="45701" rtlCol="0" anchor="b"/>
          <a:lstStyle>
            <a:lvl1pPr algn="r">
              <a:defRPr sz="1200"/>
            </a:lvl1pPr>
          </a:lstStyle>
          <a:p>
            <a:fld id="{E9042671-323F-40A2-8D16-D1C4613957B6}" type="slidenum">
              <a:rPr lang="ru-RU" smtClean="0"/>
              <a:pPr/>
              <a:t>‹#›</a:t>
            </a:fld>
            <a:endParaRPr lang="ru-RU"/>
          </a:p>
        </p:txBody>
      </p:sp>
    </p:spTree>
    <p:extLst>
      <p:ext uri="{BB962C8B-B14F-4D97-AF65-F5344CB8AC3E}">
        <p14:creationId xmlns:p14="http://schemas.microsoft.com/office/powerpoint/2010/main" val="3069427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66813" y="1241425"/>
            <a:ext cx="4464050" cy="3349625"/>
          </a:xfrm>
        </p:spPr>
      </p:sp>
      <p:sp>
        <p:nvSpPr>
          <p:cNvPr id="3" name="Заметки 2"/>
          <p:cNvSpPr>
            <a:spLocks noGrp="1"/>
          </p:cNvSpPr>
          <p:nvPr>
            <p:ph type="body" idx="1"/>
          </p:nvPr>
        </p:nvSpPr>
        <p:spPr/>
        <p:txBody>
          <a:bodyPr/>
          <a:lstStyle/>
          <a:p>
            <a:endParaRPr lang="ru-RU"/>
          </a:p>
        </p:txBody>
      </p:sp>
    </p:spTree>
    <p:extLst>
      <p:ext uri="{BB962C8B-B14F-4D97-AF65-F5344CB8AC3E}">
        <p14:creationId xmlns:p14="http://schemas.microsoft.com/office/powerpoint/2010/main" val="1582041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9042671-323F-40A2-8D16-D1C4613957B6}" type="slidenum">
              <a:rPr lang="ru-RU" smtClean="0"/>
              <a:pPr/>
              <a:t>4</a:t>
            </a:fld>
            <a:endParaRPr lang="ru-RU"/>
          </a:p>
        </p:txBody>
      </p:sp>
    </p:spTree>
    <p:extLst>
      <p:ext uri="{BB962C8B-B14F-4D97-AF65-F5344CB8AC3E}">
        <p14:creationId xmlns:p14="http://schemas.microsoft.com/office/powerpoint/2010/main" val="4194103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C7FC58D-68AA-4267-8B27-E32D8EA81544}" type="datetime1">
              <a:rPr lang="ru-RU" smtClean="0"/>
              <a:t>25.03.2025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193B10-D779-4ADC-9156-ADC21C4AA330}" type="slidenum">
              <a:rPr lang="ru-RU" smtClean="0"/>
              <a:pPr/>
              <a:t>‹#›</a:t>
            </a:fld>
            <a:endParaRPr lang="ru-RU"/>
          </a:p>
        </p:txBody>
      </p:sp>
    </p:spTree>
    <p:extLst>
      <p:ext uri="{BB962C8B-B14F-4D97-AF65-F5344CB8AC3E}">
        <p14:creationId xmlns:p14="http://schemas.microsoft.com/office/powerpoint/2010/main" val="75370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D904A88-3617-478E-9583-439E8E461C84}" type="datetime1">
              <a:rPr lang="ru-RU" smtClean="0"/>
              <a:t>25.03.2025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193B10-D779-4ADC-9156-ADC21C4AA330}" type="slidenum">
              <a:rPr lang="ru-RU" smtClean="0"/>
              <a:pPr/>
              <a:t>‹#›</a:t>
            </a:fld>
            <a:endParaRPr lang="ru-RU"/>
          </a:p>
        </p:txBody>
      </p:sp>
    </p:spTree>
    <p:extLst>
      <p:ext uri="{BB962C8B-B14F-4D97-AF65-F5344CB8AC3E}">
        <p14:creationId xmlns:p14="http://schemas.microsoft.com/office/powerpoint/2010/main" val="3671492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19837C2-671C-4BE9-9E49-97B4AC903BDC}" type="datetime1">
              <a:rPr lang="ru-RU" smtClean="0"/>
              <a:t>25.03.2025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193B10-D779-4ADC-9156-ADC21C4AA330}" type="slidenum">
              <a:rPr lang="ru-RU" smtClean="0"/>
              <a:pPr/>
              <a:t>‹#›</a:t>
            </a:fld>
            <a:endParaRPr lang="ru-RU"/>
          </a:p>
        </p:txBody>
      </p:sp>
    </p:spTree>
    <p:extLst>
      <p:ext uri="{BB962C8B-B14F-4D97-AF65-F5344CB8AC3E}">
        <p14:creationId xmlns:p14="http://schemas.microsoft.com/office/powerpoint/2010/main" val="2019296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0CFB814-0070-4F7B-86A8-90E12ADD7B03}" type="datetime1">
              <a:rPr lang="ru-RU" smtClean="0"/>
              <a:t>25.03.2025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193B10-D779-4ADC-9156-ADC21C4AA330}" type="slidenum">
              <a:rPr lang="ru-RU" smtClean="0"/>
              <a:pPr/>
              <a:t>‹#›</a:t>
            </a:fld>
            <a:endParaRPr lang="ru-RU"/>
          </a:p>
        </p:txBody>
      </p:sp>
    </p:spTree>
    <p:extLst>
      <p:ext uri="{BB962C8B-B14F-4D97-AF65-F5344CB8AC3E}">
        <p14:creationId xmlns:p14="http://schemas.microsoft.com/office/powerpoint/2010/main" val="3874122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DC3CC3A-94BA-417F-8C82-914769EB6857}" type="datetime1">
              <a:rPr lang="ru-RU" smtClean="0"/>
              <a:t>25.03.2025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193B10-D779-4ADC-9156-ADC21C4AA330}" type="slidenum">
              <a:rPr lang="ru-RU" smtClean="0"/>
              <a:pPr/>
              <a:t>‹#›</a:t>
            </a:fld>
            <a:endParaRPr lang="ru-RU"/>
          </a:p>
        </p:txBody>
      </p:sp>
    </p:spTree>
    <p:extLst>
      <p:ext uri="{BB962C8B-B14F-4D97-AF65-F5344CB8AC3E}">
        <p14:creationId xmlns:p14="http://schemas.microsoft.com/office/powerpoint/2010/main" val="4170952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02F1A2A-B96D-420D-8547-A2A615F922F8}" type="datetime1">
              <a:rPr lang="ru-RU" smtClean="0"/>
              <a:t>25.03.2025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4193B10-D779-4ADC-9156-ADC21C4AA330}" type="slidenum">
              <a:rPr lang="ru-RU" smtClean="0"/>
              <a:pPr/>
              <a:t>‹#›</a:t>
            </a:fld>
            <a:endParaRPr lang="ru-RU"/>
          </a:p>
        </p:txBody>
      </p:sp>
    </p:spTree>
    <p:extLst>
      <p:ext uri="{BB962C8B-B14F-4D97-AF65-F5344CB8AC3E}">
        <p14:creationId xmlns:p14="http://schemas.microsoft.com/office/powerpoint/2010/main" val="3872752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E3CE8D9-3414-4A47-8059-70AD05C59543}" type="datetime1">
              <a:rPr lang="ru-RU" smtClean="0"/>
              <a:t>25.03.2025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4193B10-D779-4ADC-9156-ADC21C4AA330}" type="slidenum">
              <a:rPr lang="ru-RU" smtClean="0"/>
              <a:pPr/>
              <a:t>‹#›</a:t>
            </a:fld>
            <a:endParaRPr lang="ru-RU"/>
          </a:p>
        </p:txBody>
      </p:sp>
    </p:spTree>
    <p:extLst>
      <p:ext uri="{BB962C8B-B14F-4D97-AF65-F5344CB8AC3E}">
        <p14:creationId xmlns:p14="http://schemas.microsoft.com/office/powerpoint/2010/main" val="1924624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F7DA3C8-61C2-4E5C-9E38-EE550F9DACC7}" type="datetime1">
              <a:rPr lang="ru-RU" smtClean="0"/>
              <a:t>25.03.2025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4193B10-D779-4ADC-9156-ADC21C4AA330}" type="slidenum">
              <a:rPr lang="ru-RU" smtClean="0"/>
              <a:pPr/>
              <a:t>‹#›</a:t>
            </a:fld>
            <a:endParaRPr lang="ru-RU"/>
          </a:p>
        </p:txBody>
      </p:sp>
    </p:spTree>
    <p:extLst>
      <p:ext uri="{BB962C8B-B14F-4D97-AF65-F5344CB8AC3E}">
        <p14:creationId xmlns:p14="http://schemas.microsoft.com/office/powerpoint/2010/main" val="1575553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32292C-BE6B-4237-B425-586D61F5E5E9}" type="datetime1">
              <a:rPr lang="ru-RU" smtClean="0"/>
              <a:t>25.03.2025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4193B10-D779-4ADC-9156-ADC21C4AA330}" type="slidenum">
              <a:rPr lang="ru-RU" smtClean="0"/>
              <a:pPr/>
              <a:t>‹#›</a:t>
            </a:fld>
            <a:endParaRPr lang="ru-RU"/>
          </a:p>
        </p:txBody>
      </p:sp>
    </p:spTree>
    <p:extLst>
      <p:ext uri="{BB962C8B-B14F-4D97-AF65-F5344CB8AC3E}">
        <p14:creationId xmlns:p14="http://schemas.microsoft.com/office/powerpoint/2010/main" val="1402714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3B5F3A90-CBFA-459D-867C-CAB8F9DD32EC}" type="datetime1">
              <a:rPr lang="ru-RU" smtClean="0"/>
              <a:t>25.03.2025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4193B10-D779-4ADC-9156-ADC21C4AA330}" type="slidenum">
              <a:rPr lang="ru-RU" smtClean="0"/>
              <a:pPr/>
              <a:t>‹#›</a:t>
            </a:fld>
            <a:endParaRPr lang="ru-RU"/>
          </a:p>
        </p:txBody>
      </p:sp>
    </p:spTree>
    <p:extLst>
      <p:ext uri="{BB962C8B-B14F-4D97-AF65-F5344CB8AC3E}">
        <p14:creationId xmlns:p14="http://schemas.microsoft.com/office/powerpoint/2010/main" val="228426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714F064-A1CE-4717-83E7-FC6146DC75EC}" type="datetime1">
              <a:rPr lang="ru-RU" smtClean="0"/>
              <a:t>25.03.2025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4193B10-D779-4ADC-9156-ADC21C4AA330}" type="slidenum">
              <a:rPr lang="ru-RU" smtClean="0"/>
              <a:pPr/>
              <a:t>‹#›</a:t>
            </a:fld>
            <a:endParaRPr lang="ru-RU"/>
          </a:p>
        </p:txBody>
      </p:sp>
    </p:spTree>
    <p:extLst>
      <p:ext uri="{BB962C8B-B14F-4D97-AF65-F5344CB8AC3E}">
        <p14:creationId xmlns:p14="http://schemas.microsoft.com/office/powerpoint/2010/main" val="2655985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E3D2C1-79A3-4B77-91C9-D9352589566B}" type="datetime1">
              <a:rPr lang="ru-RU" smtClean="0"/>
              <a:t>25.03.2025</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193B10-D779-4ADC-9156-ADC21C4AA330}" type="slidenum">
              <a:rPr lang="ru-RU" smtClean="0"/>
              <a:pPr/>
              <a:t>‹#›</a:t>
            </a:fld>
            <a:endParaRPr lang="ru-RU"/>
          </a:p>
        </p:txBody>
      </p:sp>
    </p:spTree>
    <p:extLst>
      <p:ext uri="{BB962C8B-B14F-4D97-AF65-F5344CB8AC3E}">
        <p14:creationId xmlns:p14="http://schemas.microsoft.com/office/powerpoint/2010/main" val="22084614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ru.wikipedia.org/wiki/%D0%9C%D0%B5%D1%82%D0%BE%D0%B4" TargetMode="External"/><Relationship Id="rId7" Type="http://schemas.openxmlformats.org/officeDocument/2006/relationships/image" Target="../media/image1.png"/><Relationship Id="rId2" Type="http://schemas.openxmlformats.org/officeDocument/2006/relationships/hyperlink" Target="https://ru.wikipedia.org/wiki/%D0%93%D1%80%D0%B5%D1%87%D0%B5%D1%81%D0%BA%D0%B8%D0%B9_%D1%8F%D0%B7%D1%8B%D0%BA" TargetMode="External"/><Relationship Id="rId1" Type="http://schemas.openxmlformats.org/officeDocument/2006/relationships/slideLayout" Target="../slideLayouts/slideLayout2.xml"/><Relationship Id="rId6" Type="http://schemas.openxmlformats.org/officeDocument/2006/relationships/hyperlink" Target="https://ru.wikipedia.org/wiki/%D0%9B%D0%BE%D0%B3%D0%BE%D1%81" TargetMode="External"/><Relationship Id="rId5" Type="http://schemas.openxmlformats.org/officeDocument/2006/relationships/hyperlink" Target="https://ru.wikipedia.org/wiki/%D0%9C%D0%B5%D1%82%D0%B0-" TargetMode="External"/><Relationship Id="rId4" Type="http://schemas.openxmlformats.org/officeDocument/2006/relationships/hyperlink" Target="https://ru.wikipedia.org/wiki/%D0%94%D1%80%D0%B5%D0%B2%D0%BD%D0%B5%D0%B3%D1%80%D0%B5%D1%87%D0%B5%D1%81%D0%BA%D0%B8%D0%B9_%D1%8F%D0%B7%D1%8B%D0%BA"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8.xml"/><Relationship Id="rId4" Type="http://schemas.openxmlformats.org/officeDocument/2006/relationships/hyperlink" Target="https://kartaslov.ru/%D1%86%D0%B8%D1%82%D0%B0%D1%82%D1%8B/%D0%94%D0%BC%D0%B8%D1%82%D1%80%D0%B8%D0%B9_%D0%98%D0%B2%D0%B0%D0%BD%D0%BE%D0%B2%D0%B8%D1%87_%D0%9F%D0%B8%D1%81%D0%B0%D1%80%D0%B5%D0%B2"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dic.academic.ru/dic.nsf/ruwiki/31208" TargetMode="External"/><Relationship Id="rId2" Type="http://schemas.openxmlformats.org/officeDocument/2006/relationships/hyperlink" Target="https://dic.academic.ru/dic.nsf/ruwiki/16579" TargetMode="External"/><Relationship Id="rId1" Type="http://schemas.openxmlformats.org/officeDocument/2006/relationships/slideLayout" Target="../slideLayouts/slideLayout2.xml"/><Relationship Id="rId4" Type="http://schemas.openxmlformats.org/officeDocument/2006/relationships/hyperlink" Target="https://philosophy_for_students.academic.ru/180/%D0%97%D0%B0%D0%BA%D0%BE%D0%BD_%D0%BF%D1%80%D0%BE%D1%82%D0%B8%D0%B2%D0%BE%D1%80%D0%B5%D1%87%D0%B8%D1%8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6560" y="377191"/>
            <a:ext cx="7495756" cy="3404736"/>
          </a:xfrm>
        </p:spPr>
        <p:txBody>
          <a:bodyPr>
            <a:noAutofit/>
          </a:bodyPr>
          <a:lstStyle/>
          <a:p>
            <a:r>
              <a:rPr lang="ru-RU" sz="3600" b="1" dirty="0">
                <a:solidFill>
                  <a:srgbClr val="7030A0"/>
                </a:solidFill>
                <a:latin typeface="Times New Roman" panose="02020603050405020304" pitchFamily="18" charset="0"/>
                <a:cs typeface="Times New Roman" panose="02020603050405020304" pitchFamily="18" charset="0"/>
              </a:rPr>
              <a:t>				</a:t>
            </a:r>
            <a:br>
              <a:rPr lang="ru-RU" sz="3600" b="1" dirty="0">
                <a:solidFill>
                  <a:srgbClr val="7030A0"/>
                </a:solidFill>
                <a:latin typeface="Times New Roman" panose="02020603050405020304" pitchFamily="18" charset="0"/>
                <a:cs typeface="Times New Roman" panose="02020603050405020304" pitchFamily="18" charset="0"/>
              </a:rPr>
            </a:br>
            <a:r>
              <a:rPr lang="ru-RU" sz="3600" b="1" dirty="0">
                <a:solidFill>
                  <a:srgbClr val="7030A0"/>
                </a:solidFill>
                <a:latin typeface="Times New Roman" panose="02020603050405020304" pitchFamily="18" charset="0"/>
                <a:cs typeface="Times New Roman" panose="02020603050405020304" pitchFamily="18" charset="0"/>
              </a:rPr>
              <a:t/>
            </a:r>
            <a:br>
              <a:rPr lang="ru-RU" sz="3600" b="1" dirty="0">
                <a:solidFill>
                  <a:srgbClr val="7030A0"/>
                </a:solidFill>
                <a:latin typeface="Times New Roman" panose="02020603050405020304" pitchFamily="18" charset="0"/>
                <a:cs typeface="Times New Roman" panose="02020603050405020304" pitchFamily="18" charset="0"/>
              </a:rPr>
            </a:br>
            <a:r>
              <a:rPr lang="ru-RU" sz="3600" b="1" dirty="0">
                <a:solidFill>
                  <a:srgbClr val="7030A0"/>
                </a:solidFill>
                <a:latin typeface="Times New Roman" panose="02020603050405020304" pitchFamily="18" charset="0"/>
                <a:cs typeface="Times New Roman" panose="02020603050405020304" pitchFamily="18" charset="0"/>
              </a:rPr>
              <a:t>МЕТОДОЛОГИЧЕСКИЕ ЗАТРУДНЕНИЯ ПЕДАГОГОВ-ИССЛЕДОВАТЕЛЕЙ</a:t>
            </a:r>
          </a:p>
        </p:txBody>
      </p:sp>
      <p:sp>
        <p:nvSpPr>
          <p:cNvPr id="7" name="Прямоугольник 6"/>
          <p:cNvSpPr/>
          <p:nvPr/>
        </p:nvSpPr>
        <p:spPr>
          <a:xfrm>
            <a:off x="0" y="6534835"/>
            <a:ext cx="9144000" cy="323165"/>
          </a:xfrm>
          <a:prstGeom prst="rect">
            <a:avLst/>
          </a:prstGeom>
          <a:solidFill>
            <a:srgbClr val="41708E"/>
          </a:solidFill>
        </p:spPr>
        <p:style>
          <a:lnRef idx="0">
            <a:schemeClr val="accent1"/>
          </a:lnRef>
          <a:fillRef idx="3">
            <a:schemeClr val="accent1"/>
          </a:fillRef>
          <a:effectRef idx="3">
            <a:schemeClr val="accent1"/>
          </a:effectRef>
          <a:fontRef idx="minor">
            <a:schemeClr val="lt1"/>
          </a:fontRef>
        </p:style>
        <p:txBody>
          <a:bodyPr wrap="square">
            <a:spAutoFit/>
          </a:bodyPr>
          <a:lstStyle/>
          <a:p>
            <a:pPr algn="ctr"/>
            <a:endParaRPr lang="ru-RU" sz="1500" dirty="0">
              <a:solidFill>
                <a:schemeClr val="bg1"/>
              </a:solidFill>
            </a:endParaRPr>
          </a:p>
        </p:txBody>
      </p:sp>
      <p:sp>
        <p:nvSpPr>
          <p:cNvPr id="3" name="TextBox 2"/>
          <p:cNvSpPr txBox="1"/>
          <p:nvPr/>
        </p:nvSpPr>
        <p:spPr>
          <a:xfrm>
            <a:off x="336431" y="4680284"/>
            <a:ext cx="8362402" cy="707886"/>
          </a:xfrm>
          <a:prstGeom prst="rect">
            <a:avLst/>
          </a:prstGeom>
          <a:noFill/>
        </p:spPr>
        <p:txBody>
          <a:bodyPr wrap="square" rtlCol="0">
            <a:spAutoFit/>
          </a:bodyPr>
          <a:lstStyle/>
          <a:p>
            <a:r>
              <a:rPr lang="ru-RU" sz="2000" b="1" dirty="0">
                <a:solidFill>
                  <a:srgbClr val="41708E"/>
                </a:solidFill>
                <a:latin typeface="Times New Roman" panose="02020603050405020304" pitchFamily="18" charset="0"/>
                <a:cs typeface="Times New Roman" panose="02020603050405020304" pitchFamily="18" charset="0"/>
              </a:rPr>
              <a:t>  </a:t>
            </a:r>
          </a:p>
          <a:p>
            <a:r>
              <a:rPr lang="ru-RU" sz="2000" b="1" dirty="0">
                <a:solidFill>
                  <a:srgbClr val="41708E"/>
                </a:solidFill>
                <a:latin typeface="Times New Roman" panose="02020603050405020304" pitchFamily="18" charset="0"/>
                <a:cs typeface="Times New Roman" panose="02020603050405020304" pitchFamily="18" charset="0"/>
              </a:rPr>
              <a:t>С.В. Иванова, академик РАО</a:t>
            </a:r>
            <a:r>
              <a:rPr lang="en-US" sz="2000" b="1" dirty="0">
                <a:solidFill>
                  <a:srgbClr val="41708E"/>
                </a:solidFill>
                <a:latin typeface="Times New Roman" panose="02020603050405020304" pitchFamily="18" charset="0"/>
                <a:cs typeface="Times New Roman" panose="02020603050405020304" pitchFamily="18" charset="0"/>
              </a:rPr>
              <a:t>,</a:t>
            </a:r>
            <a:r>
              <a:rPr lang="ru-RU" sz="2000" b="1" dirty="0">
                <a:solidFill>
                  <a:srgbClr val="41708E"/>
                </a:solidFill>
                <a:latin typeface="Times New Roman" panose="02020603050405020304" pitchFamily="18" charset="0"/>
                <a:cs typeface="Times New Roman" panose="02020603050405020304" pitchFamily="18" charset="0"/>
              </a:rPr>
              <a:t> проф., д. </a:t>
            </a:r>
            <a:r>
              <a:rPr lang="ru-RU" sz="2000" b="1" dirty="0" err="1">
                <a:solidFill>
                  <a:srgbClr val="41708E"/>
                </a:solidFill>
                <a:latin typeface="Times New Roman" panose="02020603050405020304" pitchFamily="18" charset="0"/>
                <a:cs typeface="Times New Roman" panose="02020603050405020304" pitchFamily="18" charset="0"/>
              </a:rPr>
              <a:t>филос.н</a:t>
            </a:r>
            <a:r>
              <a:rPr lang="ru-RU" sz="2000" b="1" dirty="0">
                <a:solidFill>
                  <a:srgbClr val="41708E"/>
                </a:solidFill>
                <a:latin typeface="Times New Roman" panose="02020603050405020304" pitchFamily="18" charset="0"/>
                <a:cs typeface="Times New Roman" panose="02020603050405020304" pitchFamily="18" charset="0"/>
              </a:rPr>
              <a:t>., </a:t>
            </a:r>
            <a:r>
              <a:rPr lang="ru-RU" sz="2000" b="1" dirty="0" err="1">
                <a:solidFill>
                  <a:srgbClr val="41708E"/>
                </a:solidFill>
                <a:latin typeface="Times New Roman" panose="02020603050405020304" pitchFamily="18" charset="0"/>
                <a:cs typeface="Times New Roman" panose="02020603050405020304" pitchFamily="18" charset="0"/>
              </a:rPr>
              <a:t>к.п.н</a:t>
            </a:r>
            <a:r>
              <a:rPr lang="ru-RU" sz="2000" b="1" dirty="0">
                <a:solidFill>
                  <a:srgbClr val="41708E"/>
                </a:solidFill>
                <a:latin typeface="Times New Roman" panose="02020603050405020304" pitchFamily="18" charset="0"/>
                <a:cs typeface="Times New Roman" panose="02020603050405020304" pitchFamily="18" charset="0"/>
              </a:rPr>
              <a:t>.</a:t>
            </a:r>
          </a:p>
        </p:txBody>
      </p:sp>
      <p:sp>
        <p:nvSpPr>
          <p:cNvPr id="5" name="Номер слайда 4"/>
          <p:cNvSpPr>
            <a:spLocks noGrp="1"/>
          </p:cNvSpPr>
          <p:nvPr>
            <p:ph type="sldNum" sz="quarter" idx="12"/>
          </p:nvPr>
        </p:nvSpPr>
        <p:spPr/>
        <p:txBody>
          <a:bodyPr/>
          <a:lstStyle/>
          <a:p>
            <a:fld id="{A4193B10-D779-4ADC-9156-ADC21C4AA330}" type="slidenum">
              <a:rPr lang="ru-RU" smtClean="0"/>
              <a:pPr/>
              <a:t>1</a:t>
            </a:fld>
            <a:endParaRPr lang="ru-RU"/>
          </a:p>
        </p:txBody>
      </p:sp>
    </p:spTree>
    <p:extLst>
      <p:ext uri="{BB962C8B-B14F-4D97-AF65-F5344CB8AC3E}">
        <p14:creationId xmlns:p14="http://schemas.microsoft.com/office/powerpoint/2010/main" val="2338136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093470" y="224790"/>
            <a:ext cx="7829550" cy="720090"/>
          </a:xfrm>
        </p:spPr>
        <p:txBody>
          <a:bodyPr>
            <a:normAutofit fontScale="90000"/>
          </a:bodyPr>
          <a:lstStyle/>
          <a:p>
            <a:r>
              <a:rPr lang="ru-RU" sz="3600" dirty="0"/>
              <a:t/>
            </a:r>
            <a:br>
              <a:rPr lang="ru-RU" sz="3600" dirty="0"/>
            </a:br>
            <a:r>
              <a:rPr lang="ru-RU" sz="3600" dirty="0"/>
              <a:t/>
            </a:r>
            <a:br>
              <a:rPr lang="ru-RU" sz="3600" dirty="0"/>
            </a:br>
            <a:r>
              <a:rPr lang="ru-RU" sz="3600" b="1" dirty="0">
                <a:solidFill>
                  <a:srgbClr val="7030A0"/>
                </a:solidFill>
                <a:latin typeface="Times New Roman" panose="02020603050405020304" pitchFamily="18" charset="0"/>
                <a:ea typeface="+mj-ea"/>
                <a:cs typeface="Times New Roman" panose="02020603050405020304" pitchFamily="18" charset="0"/>
              </a:rPr>
              <a:t>При анализе первоисточников важно:</a:t>
            </a:r>
            <a:br>
              <a:rPr lang="ru-RU" sz="3600" b="1" dirty="0">
                <a:solidFill>
                  <a:srgbClr val="7030A0"/>
                </a:solidFill>
                <a:latin typeface="Times New Roman" panose="02020603050405020304" pitchFamily="18" charset="0"/>
                <a:ea typeface="+mj-ea"/>
                <a:cs typeface="Times New Roman" panose="02020603050405020304" pitchFamily="18" charset="0"/>
              </a:rPr>
            </a:br>
            <a:r>
              <a:rPr lang="ru-RU" sz="3800" u="sng" dirty="0">
                <a:solidFill>
                  <a:srgbClr val="7030A0"/>
                </a:solidFill>
                <a:latin typeface="Times New Roman" panose="02020603050405020304" pitchFamily="18" charset="0"/>
                <a:cs typeface="Times New Roman" panose="02020603050405020304" pitchFamily="18" charset="0"/>
              </a:rPr>
              <a:t/>
            </a:r>
            <a:br>
              <a:rPr lang="ru-RU" sz="3800" u="sng" dirty="0">
                <a:solidFill>
                  <a:srgbClr val="7030A0"/>
                </a:solidFill>
                <a:latin typeface="Times New Roman" panose="02020603050405020304" pitchFamily="18" charset="0"/>
                <a:cs typeface="Times New Roman" panose="02020603050405020304" pitchFamily="18" charset="0"/>
              </a:rPr>
            </a:br>
            <a:endParaRPr lang="ru-RU" sz="3800" u="sng" dirty="0">
              <a:solidFill>
                <a:srgbClr val="7030A0"/>
              </a:solidFill>
              <a:latin typeface="Times New Roman" panose="02020603050405020304" pitchFamily="18" charset="0"/>
              <a:cs typeface="Times New Roman" panose="02020603050405020304" pitchFamily="18" charset="0"/>
            </a:endParaRPr>
          </a:p>
        </p:txBody>
      </p:sp>
      <p:sp>
        <p:nvSpPr>
          <p:cNvPr id="7" name="Объект 6"/>
          <p:cNvSpPr>
            <a:spLocks noGrp="1"/>
          </p:cNvSpPr>
          <p:nvPr>
            <p:ph idx="1"/>
          </p:nvPr>
        </p:nvSpPr>
        <p:spPr>
          <a:xfrm>
            <a:off x="571500" y="892629"/>
            <a:ext cx="7898130" cy="5428161"/>
          </a:xfrm>
        </p:spPr>
        <p:txBody>
          <a:bodyPr>
            <a:normAutofit fontScale="25000" lnSpcReduction="20000"/>
          </a:bodyPr>
          <a:lstStyle/>
          <a:p>
            <a:pPr marL="0" indent="0">
              <a:buNone/>
            </a:pPr>
            <a:r>
              <a:rPr lang="ru-RU" sz="8000" b="1" dirty="0">
                <a:solidFill>
                  <a:srgbClr val="7030A0"/>
                </a:solidFill>
              </a:rPr>
              <a:t>- выбирать первоисточники, которые разъясняют вашу позицию, определяют методологический «фундамент» вашей работы;</a:t>
            </a:r>
          </a:p>
          <a:p>
            <a:pPr marL="0" indent="0">
              <a:buNone/>
            </a:pPr>
            <a:r>
              <a:rPr lang="ru-RU" sz="8000" b="1" dirty="0">
                <a:solidFill>
                  <a:srgbClr val="7030A0"/>
                </a:solidFill>
              </a:rPr>
              <a:t>- упомянуть во введении, обосновании методологических подходов только те теории, концепции и проч., которые имеют отношение к вашей теме;</a:t>
            </a:r>
          </a:p>
          <a:p>
            <a:pPr marL="0" indent="0">
              <a:buNone/>
            </a:pPr>
            <a:r>
              <a:rPr lang="ru-RU" sz="8000" b="1" dirty="0">
                <a:solidFill>
                  <a:srgbClr val="7030A0"/>
                </a:solidFill>
              </a:rPr>
              <a:t>- точно указывать авторов, разработчиков этих научных концептов;</a:t>
            </a:r>
          </a:p>
          <a:p>
            <a:pPr marL="0" indent="0">
              <a:buNone/>
            </a:pPr>
            <a:r>
              <a:rPr lang="ru-RU" sz="8000" b="1" dirty="0">
                <a:solidFill>
                  <a:srgbClr val="7030A0"/>
                </a:solidFill>
              </a:rPr>
              <a:t>- нежелательно включать авторов с неясным вкладом в науку по данному вопросу;</a:t>
            </a:r>
          </a:p>
          <a:p>
            <a:pPr marL="0" indent="0">
              <a:buNone/>
            </a:pPr>
            <a:r>
              <a:rPr lang="ru-RU" sz="8000" b="1" dirty="0">
                <a:solidFill>
                  <a:srgbClr val="7030A0"/>
                </a:solidFill>
              </a:rPr>
              <a:t>- стараться  пореже заявлять о том, что сделано кем-то впервые, если только вы не знаете это доподлинно (в гуманитарном знании вопрос о первичности решается сложно);</a:t>
            </a:r>
          </a:p>
          <a:p>
            <a:pPr marL="0" indent="0">
              <a:buNone/>
            </a:pPr>
            <a:r>
              <a:rPr lang="ru-RU" sz="8000" b="1" dirty="0">
                <a:solidFill>
                  <a:srgbClr val="7030A0"/>
                </a:solidFill>
              </a:rPr>
              <a:t>- опасаться громких слов о принадлежности к научной школе или о создании собственной научной школы (вопрос о научной школе не решается в конкретном исследовании);</a:t>
            </a:r>
          </a:p>
          <a:p>
            <a:pPr marL="0" indent="0">
              <a:buNone/>
            </a:pPr>
            <a:r>
              <a:rPr lang="ru-RU" sz="8000" b="1" dirty="0">
                <a:solidFill>
                  <a:srgbClr val="7030A0"/>
                </a:solidFill>
              </a:rPr>
              <a:t>- не надо включать во Введение всех, кого прочли; для этого есть список литературы в конце исследования;</a:t>
            </a:r>
          </a:p>
          <a:p>
            <a:pPr marL="0" indent="0">
              <a:buNone/>
            </a:pPr>
            <a:r>
              <a:rPr lang="ru-RU" sz="8000" b="1" dirty="0">
                <a:solidFill>
                  <a:srgbClr val="7030A0"/>
                </a:solidFill>
              </a:rPr>
              <a:t>- стараться для цитирования реже использовать учебники, справочники, сведения из </a:t>
            </a:r>
            <a:r>
              <a:rPr lang="en-US" sz="8000" b="1" dirty="0">
                <a:solidFill>
                  <a:srgbClr val="7030A0"/>
                </a:solidFill>
              </a:rPr>
              <a:t>Wikipedia</a:t>
            </a:r>
            <a:r>
              <a:rPr lang="ru-RU" sz="8000" b="1" dirty="0">
                <a:solidFill>
                  <a:srgbClr val="7030A0"/>
                </a:solidFill>
              </a:rPr>
              <a:t>, газет и  пр.;</a:t>
            </a:r>
          </a:p>
          <a:p>
            <a:pPr marL="0" indent="0">
              <a:buNone/>
            </a:pPr>
            <a:r>
              <a:rPr lang="ru-RU" sz="8000" b="1" dirty="0">
                <a:solidFill>
                  <a:srgbClr val="7030A0"/>
                </a:solidFill>
              </a:rPr>
              <a:t>- изучать и классиков, и новые публикации современных авторов. </a:t>
            </a:r>
          </a:p>
          <a:p>
            <a:pPr marL="0" indent="0" algn="r">
              <a:lnSpc>
                <a:spcPct val="100000"/>
              </a:lnSpc>
              <a:spcBef>
                <a:spcPts val="0"/>
              </a:spcBef>
              <a:buNone/>
            </a:pPr>
            <a:endParaRPr lang="ru-RU" sz="6400" b="1" i="1" dirty="0">
              <a:solidFill>
                <a:srgbClr val="7030A0"/>
              </a:solidFill>
              <a:latin typeface="Times New Roman" panose="02020603050405020304" pitchFamily="18" charset="0"/>
              <a:cs typeface="Times New Roman" panose="02020603050405020304" pitchFamily="18" charset="0"/>
            </a:endParaRPr>
          </a:p>
          <a:p>
            <a:pPr marL="0" indent="0">
              <a:buNone/>
            </a:pPr>
            <a:r>
              <a:rPr lang="ru-RU" sz="4400" dirty="0"/>
              <a:t> </a:t>
            </a:r>
          </a:p>
          <a:p>
            <a:pPr marL="0" indent="0">
              <a:buNone/>
            </a:pPr>
            <a:endParaRPr lang="ru-RU" sz="4200" b="1" dirty="0">
              <a:solidFill>
                <a:srgbClr val="7030A0"/>
              </a:solidFill>
              <a:latin typeface="Times New Roman" panose="02020603050405020304" pitchFamily="18" charset="0"/>
              <a:cs typeface="Times New Roman" panose="02020603050405020304" pitchFamily="18" charset="0"/>
            </a:endParaRPr>
          </a:p>
          <a:p>
            <a:pPr marL="0" indent="0">
              <a:buNone/>
            </a:pPr>
            <a:endParaRPr lang="ru-RU" sz="4200" b="1" dirty="0">
              <a:solidFill>
                <a:srgbClr val="7030A0"/>
              </a:solidFill>
              <a:latin typeface="Times New Roman" panose="02020603050405020304" pitchFamily="18" charset="0"/>
              <a:cs typeface="Times New Roman" panose="02020603050405020304" pitchFamily="18" charset="0"/>
            </a:endParaRPr>
          </a:p>
          <a:p>
            <a:pPr marL="0" indent="0" algn="r">
              <a:buNone/>
            </a:pPr>
            <a:endParaRPr lang="ru-RU" sz="4200" b="1" dirty="0">
              <a:solidFill>
                <a:srgbClr val="7030A0"/>
              </a:solidFill>
              <a:latin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A4193B10-D779-4ADC-9156-ADC21C4AA330}" type="slidenum">
              <a:rPr lang="ru-RU" smtClean="0"/>
              <a:pPr/>
              <a:t>10</a:t>
            </a:fld>
            <a:endParaRPr lang="ru-RU"/>
          </a:p>
        </p:txBody>
      </p:sp>
    </p:spTree>
    <p:extLst>
      <p:ext uri="{BB962C8B-B14F-4D97-AF65-F5344CB8AC3E}">
        <p14:creationId xmlns:p14="http://schemas.microsoft.com/office/powerpoint/2010/main" val="2981450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B3B2779-12F5-4A5E-A582-327067F99E41}"/>
              </a:ext>
            </a:extLst>
          </p:cNvPr>
          <p:cNvSpPr>
            <a:spLocks noGrp="1"/>
          </p:cNvSpPr>
          <p:nvPr>
            <p:ph type="title"/>
          </p:nvPr>
        </p:nvSpPr>
        <p:spPr>
          <a:xfrm>
            <a:off x="628650" y="365127"/>
            <a:ext cx="7886700" cy="724533"/>
          </a:xfrm>
        </p:spPr>
        <p:txBody>
          <a:bodyPr>
            <a:normAutofit fontScale="90000"/>
          </a:bodyPr>
          <a:lstStyle/>
          <a:p>
            <a:pPr algn="ctr"/>
            <a:r>
              <a:rPr lang="ru-RU" sz="3600" u="sng" dirty="0">
                <a:solidFill>
                  <a:srgbClr val="7030A0"/>
                </a:solidFill>
                <a:latin typeface="Times New Roman" panose="02020603050405020304" pitchFamily="18" charset="0"/>
                <a:cs typeface="Times New Roman" panose="02020603050405020304" pitchFamily="18" charset="0"/>
              </a:rPr>
              <a:t/>
            </a:r>
            <a:br>
              <a:rPr lang="ru-RU" sz="3600" u="sng" dirty="0">
                <a:solidFill>
                  <a:srgbClr val="7030A0"/>
                </a:solidFill>
                <a:latin typeface="Times New Roman" panose="02020603050405020304" pitchFamily="18" charset="0"/>
                <a:cs typeface="Times New Roman" panose="02020603050405020304" pitchFamily="18" charset="0"/>
              </a:rPr>
            </a:br>
            <a:r>
              <a:rPr lang="ru-RU" sz="1800" dirty="0">
                <a:effectLst/>
                <a:latin typeface="Calibri" panose="020F0502020204030204" pitchFamily="34" charset="0"/>
                <a:ea typeface="Calibri" panose="020F0502020204030204" pitchFamily="34" charset="0"/>
                <a:cs typeface="Times New Roman" panose="02020603050405020304" pitchFamily="18" charset="0"/>
              </a:rPr>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3600" b="1" dirty="0">
                <a:solidFill>
                  <a:srgbClr val="7030A0"/>
                </a:solidFill>
                <a:latin typeface="Times New Roman" panose="02020603050405020304" pitchFamily="18" charset="0"/>
                <a:cs typeface="Times New Roman" panose="02020603050405020304" pitchFamily="18" charset="0"/>
              </a:rPr>
              <a:t>Актуальность научного исследования</a:t>
            </a:r>
            <a:r>
              <a:rPr lang="ru-RU" sz="1800" dirty="0">
                <a:effectLst/>
                <a:latin typeface="Calibri" panose="020F0502020204030204" pitchFamily="34" charset="0"/>
                <a:ea typeface="Calibri" panose="020F0502020204030204" pitchFamily="34" charset="0"/>
                <a:cs typeface="Times New Roman" panose="02020603050405020304" pitchFamily="18" charset="0"/>
              </a:rPr>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xmlns="" id="{9AE19CFB-0F92-4170-BF6B-B408A8DB568D}"/>
              </a:ext>
            </a:extLst>
          </p:cNvPr>
          <p:cNvSpPr>
            <a:spLocks noGrp="1"/>
          </p:cNvSpPr>
          <p:nvPr>
            <p:ph idx="1"/>
          </p:nvPr>
        </p:nvSpPr>
        <p:spPr>
          <a:xfrm>
            <a:off x="239487" y="963386"/>
            <a:ext cx="8195854" cy="5160237"/>
          </a:xfrm>
        </p:spPr>
        <p:txBody>
          <a:bodyPr>
            <a:normAutofit fontScale="62500" lnSpcReduction="20000"/>
          </a:bodyPr>
          <a:lstStyle/>
          <a:p>
            <a:pPr marL="0" indent="0" algn="just">
              <a:buNone/>
            </a:pPr>
            <a:r>
              <a:rPr lang="ru-RU" sz="2400" dirty="0">
                <a:solidFill>
                  <a:srgbClr val="7030A0"/>
                </a:solidFill>
              </a:rPr>
              <a:t>	</a:t>
            </a:r>
          </a:p>
          <a:p>
            <a:pPr marL="0" indent="0" algn="just">
              <a:buNone/>
            </a:pPr>
            <a:r>
              <a:rPr lang="ru-RU" sz="2400" dirty="0">
                <a:solidFill>
                  <a:srgbClr val="7030A0"/>
                </a:solidFill>
              </a:rPr>
              <a:t>	</a:t>
            </a:r>
            <a:r>
              <a:rPr lang="ru-RU" sz="2900" dirty="0">
                <a:solidFill>
                  <a:srgbClr val="7030A0"/>
                </a:solidFill>
              </a:rPr>
              <a:t>Определению актуальности предшествует анализ научной литературы, анализ научных исследований, проведенных в этой области (по конкретной тематике) за последние 5–10  лет, изучение нормативных правовых документов, анализ состояния вопроса на практике. </a:t>
            </a:r>
          </a:p>
          <a:p>
            <a:pPr marL="0" indent="0">
              <a:buNone/>
            </a:pPr>
            <a:r>
              <a:rPr lang="ru-RU" sz="2900" dirty="0">
                <a:solidFill>
                  <a:srgbClr val="7030A0"/>
                </a:solidFill>
              </a:rPr>
              <a:t>	</a:t>
            </a:r>
            <a:r>
              <a:rPr lang="ru-RU" sz="2900" b="1" dirty="0">
                <a:solidFill>
                  <a:srgbClr val="0070C0"/>
                </a:solidFill>
              </a:rPr>
              <a:t>Актуальность темы определяется с двух сторон: неразработанностью проблемы в науке и потребностями практики. </a:t>
            </a:r>
          </a:p>
          <a:p>
            <a:pPr indent="0" algn="just">
              <a:lnSpc>
                <a:spcPct val="150000"/>
              </a:lnSpc>
              <a:spcAft>
                <a:spcPts val="800"/>
              </a:spcAft>
              <a:buNone/>
            </a:pPr>
            <a:r>
              <a:rPr lang="ru-RU" sz="2900" b="1" dirty="0">
                <a:solidFill>
                  <a:srgbClr val="7030A0"/>
                </a:solidFill>
              </a:rPr>
              <a:t>Актуальность научного исследования и актуальность решения какой-либо практической проблемы в образовании – это разные вещи! </a:t>
            </a:r>
            <a:r>
              <a:rPr lang="ru-RU" sz="2900" dirty="0">
                <a:solidFill>
                  <a:srgbClr val="7030A0"/>
                </a:solidFill>
              </a:rPr>
              <a:t>Практическую задачу научное исследование само по себе не решает, однако может создавать научные основы для ее решения. 	Актуальность должна быть прописана емко, ясно и достаточно кратко.</a:t>
            </a:r>
          </a:p>
          <a:p>
            <a:pPr indent="0" algn="just">
              <a:lnSpc>
                <a:spcPct val="150000"/>
              </a:lnSpc>
              <a:spcAft>
                <a:spcPts val="800"/>
              </a:spcAft>
              <a:buNone/>
            </a:pPr>
            <a:r>
              <a:rPr lang="ru-RU" sz="2900" dirty="0">
                <a:solidFill>
                  <a:srgbClr val="00B050"/>
                </a:solidFill>
              </a:rPr>
              <a:t>Актуальность научно-педагогического исследования может быть связана со стратегическими целями и задачами, которые указаны в законодательстве РФ и основополагающих документах, хотя и не определяется только ими. </a:t>
            </a:r>
          </a:p>
          <a:p>
            <a:endParaRPr lang="ru-RU" dirty="0"/>
          </a:p>
        </p:txBody>
      </p:sp>
      <p:sp>
        <p:nvSpPr>
          <p:cNvPr id="4" name="Номер слайда 3">
            <a:extLst>
              <a:ext uri="{FF2B5EF4-FFF2-40B4-BE49-F238E27FC236}">
                <a16:creationId xmlns:a16="http://schemas.microsoft.com/office/drawing/2014/main" xmlns="" id="{2D57F711-7A16-4F70-B2B5-E3EF268B1AE3}"/>
              </a:ext>
            </a:extLst>
          </p:cNvPr>
          <p:cNvSpPr>
            <a:spLocks noGrp="1"/>
          </p:cNvSpPr>
          <p:nvPr>
            <p:ph type="sldNum" sz="quarter" idx="12"/>
          </p:nvPr>
        </p:nvSpPr>
        <p:spPr/>
        <p:txBody>
          <a:bodyPr/>
          <a:lstStyle/>
          <a:p>
            <a:fld id="{A4193B10-D779-4ADC-9156-ADC21C4AA330}" type="slidenum">
              <a:rPr lang="ru-RU" smtClean="0"/>
              <a:pPr/>
              <a:t>11</a:t>
            </a:fld>
            <a:endParaRPr lang="ru-RU"/>
          </a:p>
        </p:txBody>
      </p:sp>
    </p:spTree>
    <p:extLst>
      <p:ext uri="{BB962C8B-B14F-4D97-AF65-F5344CB8AC3E}">
        <p14:creationId xmlns:p14="http://schemas.microsoft.com/office/powerpoint/2010/main" val="3244738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CA9D722-F727-457A-BB24-56BB59F02EF5}"/>
              </a:ext>
            </a:extLst>
          </p:cNvPr>
          <p:cNvSpPr>
            <a:spLocks noGrp="1"/>
          </p:cNvSpPr>
          <p:nvPr>
            <p:ph type="title"/>
          </p:nvPr>
        </p:nvSpPr>
        <p:spPr>
          <a:xfrm>
            <a:off x="628650" y="365127"/>
            <a:ext cx="7886700" cy="663574"/>
          </a:xfrm>
        </p:spPr>
        <p:txBody>
          <a:bodyPr/>
          <a:lstStyle/>
          <a:p>
            <a:pPr algn="ctr"/>
            <a:r>
              <a:rPr lang="ru-RU" sz="2800" b="1" dirty="0">
                <a:solidFill>
                  <a:srgbClr val="7030A0"/>
                </a:solidFill>
                <a:latin typeface="Times New Roman" panose="02020603050405020304" pitchFamily="18" charset="0"/>
                <a:cs typeface="Times New Roman" panose="02020603050405020304" pitchFamily="18" charset="0"/>
              </a:rPr>
              <a:t>Степень разработанности темы исследования</a:t>
            </a:r>
          </a:p>
        </p:txBody>
      </p:sp>
      <p:sp>
        <p:nvSpPr>
          <p:cNvPr id="3" name="Объект 2">
            <a:extLst>
              <a:ext uri="{FF2B5EF4-FFF2-40B4-BE49-F238E27FC236}">
                <a16:creationId xmlns:a16="http://schemas.microsoft.com/office/drawing/2014/main" xmlns="" id="{A1C6C620-1936-48EA-8600-F3B7DF1EC63D}"/>
              </a:ext>
            </a:extLst>
          </p:cNvPr>
          <p:cNvSpPr>
            <a:spLocks noGrp="1"/>
          </p:cNvSpPr>
          <p:nvPr>
            <p:ph idx="1"/>
          </p:nvPr>
        </p:nvSpPr>
        <p:spPr>
          <a:xfrm>
            <a:off x="493295" y="802105"/>
            <a:ext cx="8022055" cy="5652035"/>
          </a:xfrm>
        </p:spPr>
        <p:txBody>
          <a:bodyPr>
            <a:normAutofit fontScale="25000" lnSpcReduction="20000"/>
          </a:bodyPr>
          <a:lstStyle/>
          <a:p>
            <a:pPr marL="90170" indent="0" algn="just">
              <a:lnSpc>
                <a:spcPct val="120000"/>
              </a:lnSpc>
              <a:spcBef>
                <a:spcPts val="0"/>
              </a:spcBef>
              <a:buNone/>
            </a:pPr>
            <a:r>
              <a:rPr lang="ru-RU" sz="7200" b="1"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Эта часть: </a:t>
            </a:r>
          </a:p>
          <a:p>
            <a:pPr marL="90170" indent="0" algn="just">
              <a:lnSpc>
                <a:spcPct val="120000"/>
              </a:lnSpc>
              <a:spcBef>
                <a:spcPts val="0"/>
              </a:spcBef>
              <a:buNone/>
            </a:pPr>
            <a:r>
              <a:rPr lang="ru-RU" sz="7200" b="1"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1 - определяет состав ученых-исследователей, занимавшихся этой темой (целиком или в какой-то ее части); </a:t>
            </a:r>
          </a:p>
          <a:p>
            <a:pPr marL="90170" indent="0" algn="just">
              <a:lnSpc>
                <a:spcPct val="120000"/>
              </a:lnSpc>
              <a:spcBef>
                <a:spcPts val="0"/>
              </a:spcBef>
              <a:buNone/>
            </a:pPr>
            <a:r>
              <a:rPr lang="ru-RU" sz="7200" b="1"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2 - показывает место темы в данной научной отрасли (направлении); </a:t>
            </a:r>
          </a:p>
          <a:p>
            <a:pPr marL="90170" indent="0" algn="just">
              <a:lnSpc>
                <a:spcPct val="120000"/>
              </a:lnSpc>
              <a:spcBef>
                <a:spcPts val="0"/>
              </a:spcBef>
              <a:buNone/>
            </a:pPr>
            <a:r>
              <a:rPr lang="ru-RU" sz="7200" b="1"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3 – подтверждает актуальность; </a:t>
            </a:r>
          </a:p>
          <a:p>
            <a:pPr marL="90170" indent="0" algn="just">
              <a:lnSpc>
                <a:spcPct val="120000"/>
              </a:lnSpc>
              <a:spcBef>
                <a:spcPts val="0"/>
              </a:spcBef>
              <a:buNone/>
            </a:pPr>
            <a:r>
              <a:rPr lang="ru-RU" sz="7200" b="1"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4 - демонстрирует представление автора об избранной теме.</a:t>
            </a:r>
          </a:p>
          <a:p>
            <a:pPr marL="90170" indent="0" algn="just">
              <a:lnSpc>
                <a:spcPct val="120000"/>
              </a:lnSpc>
              <a:spcBef>
                <a:spcPts val="0"/>
              </a:spcBef>
              <a:buNone/>
            </a:pPr>
            <a:r>
              <a:rPr lang="ru-RU" sz="5600"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7200" b="1" dirty="0">
                <a:solidFill>
                  <a:srgbClr val="C00000"/>
                </a:solidFill>
                <a:latin typeface="Times New Roman" panose="02020603050405020304" pitchFamily="18" charset="0"/>
                <a:cs typeface="Times New Roman" panose="02020603050405020304" pitchFamily="18" charset="0"/>
              </a:rPr>
              <a:t>Типичные ошибки:</a:t>
            </a:r>
          </a:p>
          <a:p>
            <a:pPr marL="90170" indent="0" algn="just">
              <a:lnSpc>
                <a:spcPct val="120000"/>
              </a:lnSpc>
              <a:spcBef>
                <a:spcPts val="0"/>
              </a:spcBef>
              <a:buNone/>
            </a:pPr>
            <a:r>
              <a:rPr lang="ru-RU" sz="7200" dirty="0">
                <a:solidFill>
                  <a:srgbClr val="C00000"/>
                </a:solidFill>
                <a:latin typeface="Times New Roman" panose="02020603050405020304" pitchFamily="18" charset="0"/>
                <a:cs typeface="Times New Roman" panose="02020603050405020304" pitchFamily="18" charset="0"/>
              </a:rPr>
              <a:t>- не указываются фамилии исследователей, дается общий обзор того, что сделано по данной проблеме;</a:t>
            </a:r>
          </a:p>
          <a:p>
            <a:pPr marL="90170" indent="0" algn="just">
              <a:lnSpc>
                <a:spcPct val="120000"/>
              </a:lnSpc>
              <a:spcBef>
                <a:spcPts val="0"/>
              </a:spcBef>
              <a:buNone/>
            </a:pPr>
            <a:r>
              <a:rPr lang="ru-RU" sz="7200" dirty="0">
                <a:solidFill>
                  <a:srgbClr val="C00000"/>
                </a:solidFill>
                <a:latin typeface="Times New Roman" panose="02020603050405020304" pitchFamily="18" charset="0"/>
                <a:cs typeface="Times New Roman" panose="02020603050405020304" pitchFamily="18" charset="0"/>
              </a:rPr>
              <a:t>- исследователи, имеющие разные мнения о проблеме, помещаются в одну группу, исходя из изучаемой ими проблемы; </a:t>
            </a:r>
          </a:p>
          <a:p>
            <a:pPr marL="90170" indent="0" algn="just">
              <a:lnSpc>
                <a:spcPct val="120000"/>
              </a:lnSpc>
              <a:spcBef>
                <a:spcPts val="0"/>
              </a:spcBef>
              <a:buNone/>
            </a:pPr>
            <a:r>
              <a:rPr lang="ru-RU" sz="7200" dirty="0">
                <a:solidFill>
                  <a:srgbClr val="C00000"/>
                </a:solidFill>
                <a:latin typeface="Times New Roman" panose="02020603050405020304" pitchFamily="18" charset="0"/>
                <a:cs typeface="Times New Roman" panose="02020603050405020304" pitchFamily="18" charset="0"/>
              </a:rPr>
              <a:t>- обзор предшественников начинается с античных времен (исторический экскурс такой глубины вряд ли необходим); </a:t>
            </a:r>
          </a:p>
          <a:p>
            <a:pPr marL="90170" indent="0" algn="just">
              <a:lnSpc>
                <a:spcPct val="120000"/>
              </a:lnSpc>
              <a:spcBef>
                <a:spcPts val="0"/>
              </a:spcBef>
              <a:buNone/>
            </a:pPr>
            <a:r>
              <a:rPr lang="ru-RU" sz="7200" dirty="0">
                <a:solidFill>
                  <a:srgbClr val="C00000"/>
                </a:solidFill>
                <a:latin typeface="Times New Roman" panose="02020603050405020304" pitchFamily="18" charset="0"/>
                <a:cs typeface="Times New Roman" panose="02020603050405020304" pitchFamily="18" charset="0"/>
              </a:rPr>
              <a:t>- охватывается слишком широкое поле, далеко от темы;</a:t>
            </a:r>
          </a:p>
          <a:p>
            <a:pPr marL="90170" indent="0" algn="just">
              <a:lnSpc>
                <a:spcPct val="120000"/>
              </a:lnSpc>
              <a:spcBef>
                <a:spcPts val="0"/>
              </a:spcBef>
              <a:buNone/>
            </a:pPr>
            <a:r>
              <a:rPr lang="ru-RU" sz="7200" dirty="0">
                <a:solidFill>
                  <a:srgbClr val="C00000"/>
                </a:solidFill>
                <a:latin typeface="Times New Roman" panose="02020603050405020304" pitchFamily="18" charset="0"/>
                <a:cs typeface="Times New Roman" panose="02020603050405020304" pitchFamily="18" charset="0"/>
              </a:rPr>
              <a:t>- делается заявление, что тема исследуется впервые (исключительно редко встречается отсутствие научных работ по теме исследования).</a:t>
            </a:r>
          </a:p>
          <a:p>
            <a:pPr marL="90170" indent="0" algn="ctr">
              <a:lnSpc>
                <a:spcPct val="120000"/>
              </a:lnSpc>
              <a:spcBef>
                <a:spcPts val="0"/>
              </a:spcBef>
              <a:buNone/>
            </a:pPr>
            <a:endParaRPr lang="ru-RU" sz="5600" b="1" i="1"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90170" indent="0" algn="ctr">
              <a:lnSpc>
                <a:spcPct val="120000"/>
              </a:lnSpc>
              <a:spcBef>
                <a:spcPts val="0"/>
              </a:spcBef>
              <a:buNone/>
            </a:pPr>
            <a:r>
              <a:rPr lang="ru-RU" sz="6400" b="1" i="1"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Раздел завершается информацией о неисследованных вопросах, о пробелах в научном знании, которые исследование и призвано устранить. </a:t>
            </a:r>
            <a:endParaRPr lang="ru-RU" sz="6400" b="1" i="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xmlns="" id="{EAF3E1F3-2C82-4428-B873-2289D4A8A64D}"/>
              </a:ext>
            </a:extLst>
          </p:cNvPr>
          <p:cNvSpPr>
            <a:spLocks noGrp="1"/>
          </p:cNvSpPr>
          <p:nvPr>
            <p:ph type="sldNum" sz="quarter" idx="12"/>
          </p:nvPr>
        </p:nvSpPr>
        <p:spPr/>
        <p:txBody>
          <a:bodyPr/>
          <a:lstStyle/>
          <a:p>
            <a:fld id="{A4193B10-D779-4ADC-9156-ADC21C4AA330}" type="slidenum">
              <a:rPr lang="ru-RU" smtClean="0"/>
              <a:pPr/>
              <a:t>12</a:t>
            </a:fld>
            <a:endParaRPr lang="ru-RU"/>
          </a:p>
        </p:txBody>
      </p:sp>
    </p:spTree>
    <p:extLst>
      <p:ext uri="{BB962C8B-B14F-4D97-AF65-F5344CB8AC3E}">
        <p14:creationId xmlns:p14="http://schemas.microsoft.com/office/powerpoint/2010/main" val="1936465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2EF37F7-60A2-4FB6-9A1C-9B781070A33F}"/>
              </a:ext>
            </a:extLst>
          </p:cNvPr>
          <p:cNvSpPr>
            <a:spLocks noGrp="1"/>
          </p:cNvSpPr>
          <p:nvPr>
            <p:ph type="title"/>
          </p:nvPr>
        </p:nvSpPr>
        <p:spPr>
          <a:xfrm>
            <a:off x="769620" y="320674"/>
            <a:ext cx="7833360" cy="739141"/>
          </a:xfrm>
        </p:spPr>
        <p:txBody>
          <a:bodyPr/>
          <a:lstStyle/>
          <a:p>
            <a:pPr algn="ctr"/>
            <a:r>
              <a:rPr lang="ru-RU" sz="2800" b="1" dirty="0">
                <a:solidFill>
                  <a:srgbClr val="7030A0"/>
                </a:solidFill>
                <a:latin typeface="Times New Roman" panose="02020603050405020304" pitchFamily="18" charset="0"/>
                <a:cs typeface="Times New Roman" panose="02020603050405020304" pitchFamily="18" charset="0"/>
              </a:rPr>
              <a:t>Противоречия </a:t>
            </a:r>
          </a:p>
        </p:txBody>
      </p:sp>
      <p:sp>
        <p:nvSpPr>
          <p:cNvPr id="3" name="Объект 2">
            <a:extLst>
              <a:ext uri="{FF2B5EF4-FFF2-40B4-BE49-F238E27FC236}">
                <a16:creationId xmlns:a16="http://schemas.microsoft.com/office/drawing/2014/main" xmlns="" id="{A76B5BD3-2AD4-484D-994A-9117D5EC9E2A}"/>
              </a:ext>
            </a:extLst>
          </p:cNvPr>
          <p:cNvSpPr>
            <a:spLocks noGrp="1"/>
          </p:cNvSpPr>
          <p:nvPr>
            <p:ph idx="1"/>
          </p:nvPr>
        </p:nvSpPr>
        <p:spPr>
          <a:xfrm>
            <a:off x="628650" y="957756"/>
            <a:ext cx="7886700" cy="5398596"/>
          </a:xfrm>
        </p:spPr>
        <p:txBody>
          <a:bodyPr>
            <a:normAutofit fontScale="32500" lnSpcReduction="20000"/>
          </a:bodyPr>
          <a:lstStyle/>
          <a:p>
            <a:pPr marL="90170" indent="0" algn="just">
              <a:lnSpc>
                <a:spcPct val="120000"/>
              </a:lnSpc>
              <a:spcBef>
                <a:spcPts val="0"/>
              </a:spcBef>
              <a:buNone/>
            </a:pPr>
            <a:r>
              <a:rPr lang="ru-RU" sz="1800" dirty="0">
                <a:effectLst/>
                <a:latin typeface="Times New Roman" panose="02020603050405020304" pitchFamily="18" charset="0"/>
                <a:ea typeface="Times New Roman" panose="02020603050405020304" pitchFamily="18" charset="0"/>
              </a:rPr>
              <a:t>	</a:t>
            </a:r>
            <a:r>
              <a:rPr lang="ru-RU" sz="6400" b="1" dirty="0">
                <a:solidFill>
                  <a:srgbClr val="002060"/>
                </a:solidFill>
                <a:effectLst/>
                <a:latin typeface="Times New Roman" panose="02020603050405020304" pitchFamily="18" charset="0"/>
                <a:ea typeface="Times New Roman" panose="02020603050405020304" pitchFamily="18" charset="0"/>
              </a:rPr>
              <a:t>Противоречие может быть одно, их может быть несколько, может и не быть вовсе. </a:t>
            </a:r>
          </a:p>
          <a:p>
            <a:pPr marL="90170" indent="0" algn="ctr">
              <a:lnSpc>
                <a:spcPct val="120000"/>
              </a:lnSpc>
              <a:spcBef>
                <a:spcPts val="0"/>
              </a:spcBef>
              <a:buNone/>
            </a:pPr>
            <a:r>
              <a:rPr lang="ru-RU" sz="4900" dirty="0">
                <a:solidFill>
                  <a:srgbClr val="7030A0"/>
                </a:solidFill>
                <a:effectLst/>
                <a:latin typeface="Times New Roman" panose="02020603050405020304" pitchFamily="18" charset="0"/>
                <a:ea typeface="Times New Roman" panose="02020603050405020304" pitchFamily="18" charset="0"/>
              </a:rPr>
              <a:t>	</a:t>
            </a:r>
            <a:r>
              <a:rPr lang="ru-RU" sz="6400" b="1" dirty="0">
                <a:solidFill>
                  <a:srgbClr val="7030A0"/>
                </a:solidFill>
                <a:effectLst/>
                <a:latin typeface="Times New Roman" panose="02020603050405020304" pitchFamily="18" charset="0"/>
                <a:ea typeface="Times New Roman" panose="02020603050405020304" pitchFamily="18" charset="0"/>
              </a:rPr>
              <a:t>Однако надо помнить аксиому: </a:t>
            </a:r>
          </a:p>
          <a:p>
            <a:pPr marL="90170" indent="0" algn="ctr">
              <a:lnSpc>
                <a:spcPct val="120000"/>
              </a:lnSpc>
              <a:spcBef>
                <a:spcPts val="0"/>
              </a:spcBef>
              <a:buNone/>
            </a:pPr>
            <a:r>
              <a:rPr lang="ru-RU" sz="6400" b="1" dirty="0">
                <a:solidFill>
                  <a:srgbClr val="7030A0"/>
                </a:solidFill>
                <a:effectLst/>
                <a:latin typeface="Times New Roman" panose="02020603050405020304" pitchFamily="18" charset="0"/>
                <a:ea typeface="Times New Roman" panose="02020603050405020304" pitchFamily="18" charset="0"/>
              </a:rPr>
              <a:t>именно противоречие служит развитию научного познания! </a:t>
            </a:r>
          </a:p>
          <a:p>
            <a:pPr marL="90170" indent="0" algn="ctr">
              <a:lnSpc>
                <a:spcPct val="120000"/>
              </a:lnSpc>
              <a:spcBef>
                <a:spcPts val="0"/>
              </a:spcBef>
              <a:buNone/>
            </a:pPr>
            <a:endParaRPr lang="ru-RU" sz="6400" b="1" dirty="0">
              <a:solidFill>
                <a:srgbClr val="7030A0"/>
              </a:solidFill>
              <a:effectLst/>
              <a:latin typeface="Times New Roman" panose="02020603050405020304" pitchFamily="18" charset="0"/>
              <a:ea typeface="Times New Roman" panose="02020603050405020304" pitchFamily="18" charset="0"/>
            </a:endParaRPr>
          </a:p>
          <a:p>
            <a:pPr marL="90170" indent="0" algn="just">
              <a:lnSpc>
                <a:spcPct val="120000"/>
              </a:lnSpc>
              <a:spcBef>
                <a:spcPts val="0"/>
              </a:spcBef>
              <a:buNone/>
            </a:pPr>
            <a:r>
              <a:rPr lang="ru-RU" sz="4900" dirty="0">
                <a:solidFill>
                  <a:srgbClr val="7030A0"/>
                </a:solidFill>
                <a:effectLst/>
                <a:latin typeface="Times New Roman" panose="02020603050405020304" pitchFamily="18" charset="0"/>
                <a:ea typeface="Times New Roman" panose="02020603050405020304" pitchFamily="18" charset="0"/>
              </a:rPr>
              <a:t>	</a:t>
            </a:r>
            <a:r>
              <a:rPr lang="ru-RU" sz="62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В гуманитарном познании сложнее задача выявления противоречий. Это не жесткое взаимоисключение, это несогласованность в той или иной степени, несоответствие чего-то чему-то. </a:t>
            </a:r>
          </a:p>
          <a:p>
            <a:pPr marL="90170" indent="0" algn="just">
              <a:lnSpc>
                <a:spcPct val="120000"/>
              </a:lnSpc>
              <a:spcBef>
                <a:spcPts val="0"/>
              </a:spcBef>
              <a:buNone/>
            </a:pPr>
            <a:endParaRPr lang="ru-RU" sz="62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90170" indent="0" algn="just">
              <a:lnSpc>
                <a:spcPct val="120000"/>
              </a:lnSpc>
              <a:spcBef>
                <a:spcPts val="0"/>
              </a:spcBef>
              <a:buNone/>
            </a:pPr>
            <a:endParaRPr lang="ru-RU" sz="62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90170" indent="0" algn="just">
              <a:lnSpc>
                <a:spcPct val="120000"/>
              </a:lnSpc>
              <a:spcBef>
                <a:spcPts val="0"/>
              </a:spcBef>
              <a:buNone/>
            </a:pPr>
            <a:r>
              <a:rPr lang="ru-RU" sz="6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6200" b="1" dirty="0">
                <a:solidFill>
                  <a:srgbClr val="C00000"/>
                </a:solidFill>
                <a:latin typeface="Times New Roman" panose="02020603050405020304" pitchFamily="18" charset="0"/>
                <a:cs typeface="Times New Roman" panose="02020603050405020304" pitchFamily="18" charset="0"/>
              </a:rPr>
              <a:t>Выявляя противоречия, важно избежать ошибок: </a:t>
            </a:r>
          </a:p>
          <a:p>
            <a:pPr marL="90170" indent="0" algn="just">
              <a:lnSpc>
                <a:spcPct val="120000"/>
              </a:lnSpc>
              <a:spcBef>
                <a:spcPts val="0"/>
              </a:spcBef>
              <a:buNone/>
            </a:pPr>
            <a:r>
              <a:rPr lang="ru-RU" sz="62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1) не нужно писать банальных противоречий; </a:t>
            </a:r>
          </a:p>
          <a:p>
            <a:pPr marL="90170" indent="0" algn="just">
              <a:lnSpc>
                <a:spcPct val="120000"/>
              </a:lnSpc>
              <a:spcBef>
                <a:spcPts val="0"/>
              </a:spcBef>
              <a:buNone/>
            </a:pPr>
            <a:r>
              <a:rPr lang="ru-RU" sz="62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2) противоречия должны находится внутри одного объекта и даже предмета, то есть две стороны противоречия должны лежать в одной плоскости, соотноситься с одним аспектом.  </a:t>
            </a:r>
            <a:endParaRPr lang="ru-RU" sz="6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xmlns="" id="{3E09E018-D3BE-4BE8-A9DC-F8F7C9E01FBB}"/>
              </a:ext>
            </a:extLst>
          </p:cNvPr>
          <p:cNvSpPr>
            <a:spLocks noGrp="1"/>
          </p:cNvSpPr>
          <p:nvPr>
            <p:ph type="sldNum" sz="quarter" idx="12"/>
          </p:nvPr>
        </p:nvSpPr>
        <p:spPr/>
        <p:txBody>
          <a:bodyPr/>
          <a:lstStyle/>
          <a:p>
            <a:fld id="{A4193B10-D779-4ADC-9156-ADC21C4AA330}" type="slidenum">
              <a:rPr lang="ru-RU" smtClean="0"/>
              <a:pPr/>
              <a:t>13</a:t>
            </a:fld>
            <a:endParaRPr lang="ru-RU"/>
          </a:p>
        </p:txBody>
      </p:sp>
    </p:spTree>
    <p:extLst>
      <p:ext uri="{BB962C8B-B14F-4D97-AF65-F5344CB8AC3E}">
        <p14:creationId xmlns:p14="http://schemas.microsoft.com/office/powerpoint/2010/main" val="96906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68C30E8-895B-4EDA-99CC-36C798795AD7}"/>
              </a:ext>
            </a:extLst>
          </p:cNvPr>
          <p:cNvSpPr>
            <a:spLocks noGrp="1"/>
          </p:cNvSpPr>
          <p:nvPr>
            <p:ph type="title"/>
          </p:nvPr>
        </p:nvSpPr>
        <p:spPr>
          <a:xfrm>
            <a:off x="628650" y="365127"/>
            <a:ext cx="7886700" cy="579754"/>
          </a:xfrm>
        </p:spPr>
        <p:txBody>
          <a:bodyPr/>
          <a:lstStyle/>
          <a:p>
            <a:pPr algn="ctr"/>
            <a:r>
              <a:rPr lang="ru-RU" sz="2800" b="1" dirty="0">
                <a:solidFill>
                  <a:srgbClr val="7030A0"/>
                </a:solidFill>
                <a:latin typeface="Times New Roman" panose="02020603050405020304" pitchFamily="18" charset="0"/>
                <a:cs typeface="Times New Roman" panose="02020603050405020304" pitchFamily="18" charset="0"/>
              </a:rPr>
              <a:t>Проблема исследования</a:t>
            </a:r>
          </a:p>
        </p:txBody>
      </p:sp>
      <p:sp>
        <p:nvSpPr>
          <p:cNvPr id="3" name="Объект 2">
            <a:extLst>
              <a:ext uri="{FF2B5EF4-FFF2-40B4-BE49-F238E27FC236}">
                <a16:creationId xmlns:a16="http://schemas.microsoft.com/office/drawing/2014/main" xmlns="" id="{5BE77252-F69C-4506-8512-AF13A207079C}"/>
              </a:ext>
            </a:extLst>
          </p:cNvPr>
          <p:cNvSpPr>
            <a:spLocks noGrp="1"/>
          </p:cNvSpPr>
          <p:nvPr>
            <p:ph idx="1"/>
          </p:nvPr>
        </p:nvSpPr>
        <p:spPr>
          <a:xfrm>
            <a:off x="628650" y="982980"/>
            <a:ext cx="7886700" cy="5193983"/>
          </a:xfrm>
        </p:spPr>
        <p:txBody>
          <a:bodyPr>
            <a:normAutofit fontScale="25000" lnSpcReduction="20000"/>
          </a:bodyPr>
          <a:lstStyle/>
          <a:p>
            <a:pPr marL="90170" indent="0" algn="just">
              <a:lnSpc>
                <a:spcPct val="120000"/>
              </a:lnSpc>
              <a:spcBef>
                <a:spcPts val="0"/>
              </a:spcBef>
              <a:buNone/>
            </a:pPr>
            <a:r>
              <a:rPr lang="ru-RU" sz="56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64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Выявление </a:t>
            </a:r>
            <a:r>
              <a:rPr lang="ru-RU" sz="64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научной разработанности темы выводит либо на противоречия (и тогда из противоречия формулируется проблема), либо сразу – на проблему. </a:t>
            </a:r>
          </a:p>
          <a:p>
            <a:pPr marL="90170" indent="0" algn="just">
              <a:lnSpc>
                <a:spcPct val="120000"/>
              </a:lnSpc>
              <a:spcBef>
                <a:spcPts val="0"/>
              </a:spcBef>
              <a:buNone/>
            </a:pPr>
            <a:r>
              <a:rPr lang="ru-RU" sz="56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6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Проблема должна быть научной, ведь если проблема касается практики образования, то она не может быть напрямую разрешена научным исследованием. Научное исследование создает основы, условия, предпосылки, и не факт, что другие, инфраструктурные, кадровые и др. объективные обстоятельства не помешают реализовать научную идею. </a:t>
            </a:r>
            <a:endParaRPr lang="ru-RU" sz="5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90170" indent="0" algn="just">
              <a:lnSpc>
                <a:spcPct val="120000"/>
              </a:lnSpc>
              <a:spcBef>
                <a:spcPts val="0"/>
              </a:spcBef>
              <a:buNone/>
            </a:pPr>
            <a:r>
              <a:rPr lang="ru-RU" sz="3500" dirty="0">
                <a:solidFill>
                  <a:srgbClr val="C00000"/>
                </a:solidFill>
                <a:effectLst/>
                <a:ea typeface="Times New Roman" panose="02020603050405020304" pitchFamily="18" charset="0"/>
                <a:cs typeface="Times New Roman" panose="02020603050405020304" pitchFamily="18" charset="0"/>
              </a:rPr>
              <a:t>	</a:t>
            </a:r>
            <a:r>
              <a:rPr lang="ru-RU" sz="56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Что есть проблема? В толковых словарях - «сложный вопрос, требующий изучения, разрешения». </a:t>
            </a:r>
          </a:p>
          <a:p>
            <a:pPr marL="90170" indent="0" algn="just">
              <a:lnSpc>
                <a:spcPct val="120000"/>
              </a:lnSpc>
              <a:spcBef>
                <a:spcPts val="0"/>
              </a:spcBef>
              <a:buNone/>
            </a:pPr>
            <a:r>
              <a:rPr lang="ru-RU" sz="56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А.М. Новиков:</a:t>
            </a:r>
            <a:r>
              <a:rPr lang="ru-RU" sz="56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«Проблема выступает как осознание, констатация недостаточности достигнутого к данному моменту уровня знаний, что является либо следствием открытия новых фактов, связей, законов, обнаружения логических изъянов существующих теорий, либо следствием появления новых запросов педагогической практики, которые требуют выхода за пределы уже полученных знаний, движения к новым знаниям».</a:t>
            </a:r>
            <a:r>
              <a:rPr lang="ru-RU" sz="56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90170" indent="0" algn="just">
              <a:lnSpc>
                <a:spcPct val="120000"/>
              </a:lnSpc>
              <a:spcBef>
                <a:spcPts val="0"/>
              </a:spcBef>
              <a:buNone/>
            </a:pPr>
            <a:r>
              <a:rPr lang="ru-RU" sz="56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90170" indent="0" algn="just">
              <a:lnSpc>
                <a:spcPct val="120000"/>
              </a:lnSpc>
              <a:spcBef>
                <a:spcPts val="0"/>
              </a:spcBef>
              <a:buNone/>
            </a:pPr>
            <a:r>
              <a:rPr lang="ru-RU" sz="56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6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Хочется предостеречь от ошибок: </a:t>
            </a:r>
          </a:p>
          <a:p>
            <a:pPr marL="90170" indent="0" algn="just">
              <a:lnSpc>
                <a:spcPct val="120000"/>
              </a:lnSpc>
              <a:spcBef>
                <a:spcPts val="0"/>
              </a:spcBef>
              <a:buNone/>
            </a:pPr>
            <a:r>
              <a:rPr lang="ru-RU" sz="56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1 – не нужно писать длинно, описывать проблему, а не указывать ее точно; </a:t>
            </a:r>
          </a:p>
          <a:p>
            <a:pPr marL="90170" indent="0" algn="just">
              <a:lnSpc>
                <a:spcPct val="120000"/>
              </a:lnSpc>
              <a:spcBef>
                <a:spcPts val="0"/>
              </a:spcBef>
              <a:buNone/>
            </a:pPr>
            <a:r>
              <a:rPr lang="ru-RU" sz="56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2 – некорректно формулировать проблему в таком виде:</a:t>
            </a:r>
            <a:r>
              <a:rPr lang="ru-RU" sz="5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«проблема заключается в преодолении противоречия...»; </a:t>
            </a:r>
          </a:p>
          <a:p>
            <a:pPr marL="90170" indent="0" algn="just">
              <a:lnSpc>
                <a:spcPct val="120000"/>
              </a:lnSpc>
              <a:spcBef>
                <a:spcPts val="0"/>
              </a:spcBef>
              <a:buNone/>
            </a:pPr>
            <a:r>
              <a:rPr lang="ru-RU" sz="56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ru-RU" sz="5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56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не рекомендуется формулировать проблему как одну из задач, ведь разрешение проблемы – это решение всех задач исследования; </a:t>
            </a:r>
          </a:p>
          <a:p>
            <a:pPr marL="90170" indent="0" algn="just">
              <a:lnSpc>
                <a:spcPct val="120000"/>
              </a:lnSpc>
              <a:spcBef>
                <a:spcPts val="0"/>
              </a:spcBef>
              <a:buNone/>
            </a:pPr>
            <a:r>
              <a:rPr lang="ru-RU" sz="56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4 – не следует использовать слово «проблема» в других случаях, кроме этого конкретного – проблема исследования. </a:t>
            </a:r>
            <a:endParaRPr lang="ru-RU" b="1" dirty="0">
              <a:solidFill>
                <a:srgbClr val="C00000"/>
              </a:solidFill>
            </a:endParaRPr>
          </a:p>
        </p:txBody>
      </p:sp>
      <p:sp>
        <p:nvSpPr>
          <p:cNvPr id="4" name="Номер слайда 3">
            <a:extLst>
              <a:ext uri="{FF2B5EF4-FFF2-40B4-BE49-F238E27FC236}">
                <a16:creationId xmlns:a16="http://schemas.microsoft.com/office/drawing/2014/main" xmlns="" id="{C1BE7948-EE24-4EC3-A3BE-7534DDAC91B8}"/>
              </a:ext>
            </a:extLst>
          </p:cNvPr>
          <p:cNvSpPr>
            <a:spLocks noGrp="1"/>
          </p:cNvSpPr>
          <p:nvPr>
            <p:ph type="sldNum" sz="quarter" idx="12"/>
          </p:nvPr>
        </p:nvSpPr>
        <p:spPr/>
        <p:txBody>
          <a:bodyPr/>
          <a:lstStyle/>
          <a:p>
            <a:fld id="{A4193B10-D779-4ADC-9156-ADC21C4AA330}" type="slidenum">
              <a:rPr lang="ru-RU" smtClean="0"/>
              <a:pPr/>
              <a:t>14</a:t>
            </a:fld>
            <a:endParaRPr lang="ru-RU"/>
          </a:p>
        </p:txBody>
      </p:sp>
    </p:spTree>
    <p:extLst>
      <p:ext uri="{BB962C8B-B14F-4D97-AF65-F5344CB8AC3E}">
        <p14:creationId xmlns:p14="http://schemas.microsoft.com/office/powerpoint/2010/main" val="2333172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177290" y="212727"/>
            <a:ext cx="7886700" cy="852949"/>
          </a:xfrm>
        </p:spPr>
        <p:txBody>
          <a:bodyPr>
            <a:normAutofit fontScale="90000"/>
          </a:bodyPr>
          <a:lstStyle/>
          <a:p>
            <a:pPr algn="ctr"/>
            <a:r>
              <a:rPr lang="ru-RU" sz="3600" dirty="0"/>
              <a:t/>
            </a:r>
            <a:br>
              <a:rPr lang="ru-RU" sz="3600" dirty="0"/>
            </a:br>
            <a:r>
              <a:rPr lang="ru-RU" sz="3600" dirty="0"/>
              <a:t/>
            </a:r>
            <a:br>
              <a:rPr lang="ru-RU" sz="3600" dirty="0"/>
            </a:br>
            <a:r>
              <a:rPr lang="ru-RU" sz="4000" b="1" dirty="0">
                <a:solidFill>
                  <a:srgbClr val="7030A0"/>
                </a:solidFill>
                <a:latin typeface="Times New Roman" panose="02020603050405020304" pitchFamily="18" charset="0"/>
                <a:cs typeface="Times New Roman" panose="02020603050405020304" pitchFamily="18" charset="0"/>
              </a:rPr>
              <a:t>Объект и предмет исследования</a:t>
            </a:r>
            <a:r>
              <a:rPr lang="ru-RU" sz="4000" u="sng" dirty="0">
                <a:solidFill>
                  <a:srgbClr val="7030A0"/>
                </a:solidFill>
                <a:latin typeface="Times New Roman" panose="02020603050405020304" pitchFamily="18" charset="0"/>
                <a:cs typeface="Times New Roman" panose="02020603050405020304" pitchFamily="18" charset="0"/>
              </a:rPr>
              <a:t/>
            </a:r>
            <a:br>
              <a:rPr lang="ru-RU" sz="4000" u="sng" dirty="0">
                <a:solidFill>
                  <a:srgbClr val="7030A0"/>
                </a:solidFill>
                <a:latin typeface="Times New Roman" panose="02020603050405020304" pitchFamily="18" charset="0"/>
                <a:cs typeface="Times New Roman" panose="02020603050405020304" pitchFamily="18" charset="0"/>
              </a:rPr>
            </a:br>
            <a:r>
              <a:rPr lang="ru-RU" sz="3800" u="sng" dirty="0">
                <a:solidFill>
                  <a:srgbClr val="7030A0"/>
                </a:solidFill>
                <a:latin typeface="Times New Roman" panose="02020603050405020304" pitchFamily="18" charset="0"/>
                <a:cs typeface="Times New Roman" panose="02020603050405020304" pitchFamily="18" charset="0"/>
              </a:rPr>
              <a:t/>
            </a:r>
            <a:br>
              <a:rPr lang="ru-RU" sz="3800" u="sng" dirty="0">
                <a:solidFill>
                  <a:srgbClr val="7030A0"/>
                </a:solidFill>
                <a:latin typeface="Times New Roman" panose="02020603050405020304" pitchFamily="18" charset="0"/>
                <a:cs typeface="Times New Roman" panose="02020603050405020304" pitchFamily="18" charset="0"/>
              </a:rPr>
            </a:br>
            <a:endParaRPr lang="ru-RU" sz="3800" u="sng" dirty="0">
              <a:solidFill>
                <a:srgbClr val="7030A0"/>
              </a:solidFill>
              <a:latin typeface="Times New Roman" panose="02020603050405020304" pitchFamily="18" charset="0"/>
              <a:cs typeface="Times New Roman" panose="02020603050405020304" pitchFamily="18" charset="0"/>
            </a:endParaRPr>
          </a:p>
        </p:txBody>
      </p:sp>
      <p:sp>
        <p:nvSpPr>
          <p:cNvPr id="7" name="Объект 6"/>
          <p:cNvSpPr>
            <a:spLocks noGrp="1"/>
          </p:cNvSpPr>
          <p:nvPr>
            <p:ph idx="1"/>
          </p:nvPr>
        </p:nvSpPr>
        <p:spPr>
          <a:xfrm>
            <a:off x="582930" y="1065676"/>
            <a:ext cx="7886700" cy="5098903"/>
          </a:xfrm>
        </p:spPr>
        <p:txBody>
          <a:bodyPr>
            <a:normAutofit fontScale="40000" lnSpcReduction="20000"/>
          </a:bodyPr>
          <a:lstStyle/>
          <a:p>
            <a:pPr marL="0" indent="0" algn="just">
              <a:buNone/>
            </a:pPr>
            <a:r>
              <a:rPr lang="ru-RU" sz="6200" b="1" dirty="0">
                <a:solidFill>
                  <a:srgbClr val="7030A0"/>
                </a:solidFill>
              </a:rPr>
              <a:t>	</a:t>
            </a:r>
            <a:r>
              <a:rPr lang="ru-RU" sz="5000" dirty="0">
                <a:solidFill>
                  <a:srgbClr val="0070C0"/>
                </a:solidFill>
                <a:latin typeface="Times New Roman" panose="02020603050405020304" pitchFamily="18" charset="0"/>
                <a:cs typeface="Times New Roman" panose="02020603050405020304" pitchFamily="18" charset="0"/>
              </a:rPr>
              <a:t>О</a:t>
            </a:r>
            <a:r>
              <a:rPr lang="ru-RU" sz="5000" b="1" dirty="0">
                <a:solidFill>
                  <a:srgbClr val="0070C0"/>
                </a:solidFill>
                <a:latin typeface="Times New Roman" panose="02020603050405020304" pitchFamily="18" charset="0"/>
                <a:cs typeface="Times New Roman" panose="02020603050405020304" pitchFamily="18" charset="0"/>
              </a:rPr>
              <a:t>бъект исследования</a:t>
            </a:r>
            <a:r>
              <a:rPr lang="ru-RU" sz="5000" dirty="0">
                <a:solidFill>
                  <a:srgbClr val="0070C0"/>
                </a:solidFill>
                <a:latin typeface="Times New Roman" panose="02020603050405020304" pitchFamily="18" charset="0"/>
                <a:cs typeface="Times New Roman" panose="02020603050405020304" pitchFamily="18" charset="0"/>
              </a:rPr>
              <a:t> – это обычно  процесс, явление, факты реальной действительности. Объект уже существует, он определяется, но не задается исследователем, не зависит от него. 	Объект шире предмета, </a:t>
            </a:r>
            <a:r>
              <a:rPr lang="ru-RU" sz="5000" b="1" dirty="0">
                <a:solidFill>
                  <a:srgbClr val="0070C0"/>
                </a:solidFill>
                <a:latin typeface="Times New Roman" panose="02020603050405020304" pitchFamily="18" charset="0"/>
                <a:cs typeface="Times New Roman" panose="02020603050405020304" pitchFamily="18" charset="0"/>
              </a:rPr>
              <a:t>предмет исследования</a:t>
            </a:r>
            <a:r>
              <a:rPr lang="ru-RU" sz="5000" dirty="0">
                <a:solidFill>
                  <a:srgbClr val="0070C0"/>
                </a:solidFill>
                <a:latin typeface="Times New Roman" panose="02020603050405020304" pitchFamily="18" charset="0"/>
                <a:cs typeface="Times New Roman" panose="02020603050405020304" pitchFamily="18" charset="0"/>
              </a:rPr>
              <a:t> – это по большому счету конкретизация области исследования. </a:t>
            </a:r>
          </a:p>
          <a:p>
            <a:pPr marL="0" indent="0" algn="just">
              <a:buNone/>
            </a:pPr>
            <a:r>
              <a:rPr lang="ru-RU" sz="5000" dirty="0"/>
              <a:t>	</a:t>
            </a:r>
            <a:r>
              <a:rPr lang="ru-RU" sz="5000" dirty="0">
                <a:solidFill>
                  <a:srgbClr val="7030A0"/>
                </a:solidFill>
              </a:rPr>
              <a:t>Важно точно указать объект и точно вычленить предмет, то есть какие-то определенные особенности, части структуры, качества, свойства объекта. </a:t>
            </a:r>
          </a:p>
          <a:p>
            <a:pPr marL="0" indent="0" algn="ctr">
              <a:buNone/>
            </a:pPr>
            <a:r>
              <a:rPr lang="ru-RU" sz="5000" dirty="0">
                <a:solidFill>
                  <a:srgbClr val="7030A0"/>
                </a:solidFill>
              </a:rPr>
              <a:t>	В объекте может быть несколько предметов исследования, несколько значимых, но не исследуемых именно вами сторон и свойств. </a:t>
            </a:r>
          </a:p>
          <a:p>
            <a:pPr marL="0" indent="0" algn="ctr">
              <a:buNone/>
            </a:pPr>
            <a:r>
              <a:rPr lang="ru-RU" sz="5000" b="1" dirty="0">
                <a:solidFill>
                  <a:srgbClr val="7030A0"/>
                </a:solidFill>
              </a:rPr>
              <a:t>Надо выбрать только ОДИН предмет исследования</a:t>
            </a:r>
            <a:r>
              <a:rPr lang="ru-RU" sz="5000" dirty="0">
                <a:solidFill>
                  <a:srgbClr val="7030A0"/>
                </a:solidFill>
              </a:rPr>
              <a:t>.</a:t>
            </a:r>
          </a:p>
          <a:p>
            <a:pPr marL="0" indent="0" algn="ctr">
              <a:buNone/>
            </a:pPr>
            <a:endParaRPr lang="ru-RU" sz="5000" dirty="0">
              <a:solidFill>
                <a:srgbClr val="7030A0"/>
              </a:solidFill>
            </a:endParaRPr>
          </a:p>
          <a:p>
            <a:pPr marL="0" indent="0">
              <a:lnSpc>
                <a:spcPct val="120000"/>
              </a:lnSpc>
              <a:spcBef>
                <a:spcPts val="0"/>
              </a:spcBef>
              <a:buNone/>
            </a:pPr>
            <a:r>
              <a:rPr lang="ru-RU" sz="5000" i="1" dirty="0"/>
              <a:t>	</a:t>
            </a:r>
            <a:r>
              <a:rPr lang="ru-RU" sz="5000" b="1" i="1" dirty="0">
                <a:solidFill>
                  <a:srgbClr val="C00000"/>
                </a:solidFill>
              </a:rPr>
              <a:t>Типичная ошибка: </a:t>
            </a:r>
          </a:p>
          <a:p>
            <a:pPr marL="0" indent="0">
              <a:lnSpc>
                <a:spcPct val="120000"/>
              </a:lnSpc>
              <a:spcBef>
                <a:spcPts val="0"/>
              </a:spcBef>
              <a:buNone/>
            </a:pPr>
            <a:r>
              <a:rPr lang="ru-RU" sz="5000" b="1" i="1" dirty="0">
                <a:solidFill>
                  <a:srgbClr val="C00000"/>
                </a:solidFill>
              </a:rPr>
              <a:t>пошире заявить и объект, и предмет. </a:t>
            </a:r>
          </a:p>
          <a:p>
            <a:pPr marL="0" indent="0">
              <a:lnSpc>
                <a:spcPct val="120000"/>
              </a:lnSpc>
              <a:spcBef>
                <a:spcPts val="0"/>
              </a:spcBef>
              <a:buNone/>
            </a:pPr>
            <a:r>
              <a:rPr lang="ru-RU" sz="5000" i="1" dirty="0">
                <a:solidFill>
                  <a:srgbClr val="C00000"/>
                </a:solidFill>
              </a:rPr>
              <a:t>Это свидетельствует не о полноте исследования, а о неумении вычленить предмет, выделить свое, частное из большого, общего</a:t>
            </a:r>
            <a:r>
              <a:rPr lang="ru-RU" sz="5000" i="1" dirty="0"/>
              <a:t>. </a:t>
            </a:r>
            <a:endParaRPr lang="ru-RU" sz="5000" i="1" dirty="0">
              <a:solidFill>
                <a:srgbClr val="7030A0"/>
              </a:solidFill>
              <a:latin typeface="Times New Roman" panose="02020603050405020304" pitchFamily="18" charset="0"/>
              <a:cs typeface="Times New Roman" panose="02020603050405020304" pitchFamily="18" charset="0"/>
            </a:endParaRPr>
          </a:p>
          <a:p>
            <a:pPr marL="0" indent="0">
              <a:buNone/>
            </a:pPr>
            <a:endParaRPr lang="ru-RU" sz="5000" b="1" dirty="0">
              <a:solidFill>
                <a:srgbClr val="7030A0"/>
              </a:solidFill>
              <a:latin typeface="Times New Roman" panose="02020603050405020304" pitchFamily="18" charset="0"/>
              <a:cs typeface="Times New Roman" panose="02020603050405020304" pitchFamily="18" charset="0"/>
            </a:endParaRPr>
          </a:p>
          <a:p>
            <a:pPr marL="0" indent="0" algn="r">
              <a:buNone/>
            </a:pPr>
            <a:endParaRPr lang="ru-RU" sz="4200" b="1" dirty="0">
              <a:solidFill>
                <a:srgbClr val="7030A0"/>
              </a:solidFill>
              <a:latin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A4193B10-D779-4ADC-9156-ADC21C4AA330}" type="slidenum">
              <a:rPr lang="ru-RU" smtClean="0"/>
              <a:pPr/>
              <a:t>15</a:t>
            </a:fld>
            <a:endParaRPr lang="ru-RU"/>
          </a:p>
        </p:txBody>
      </p:sp>
    </p:spTree>
    <p:extLst>
      <p:ext uri="{BB962C8B-B14F-4D97-AF65-F5344CB8AC3E}">
        <p14:creationId xmlns:p14="http://schemas.microsoft.com/office/powerpoint/2010/main" val="3124208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177290" y="212727"/>
            <a:ext cx="7886700" cy="1044574"/>
          </a:xfrm>
        </p:spPr>
        <p:txBody>
          <a:bodyPr>
            <a:normAutofit/>
          </a:bodyPr>
          <a:lstStyle/>
          <a:p>
            <a:pPr algn="ctr"/>
            <a:r>
              <a:rPr lang="ru-RU" sz="3400" b="1" dirty="0">
                <a:solidFill>
                  <a:srgbClr val="7030A0"/>
                </a:solidFill>
                <a:latin typeface="Times New Roman" panose="02020603050405020304" pitchFamily="18" charset="0"/>
                <a:cs typeface="Times New Roman" panose="02020603050405020304" pitchFamily="18" charset="0"/>
              </a:rPr>
              <a:t>Цель исследования</a:t>
            </a:r>
          </a:p>
        </p:txBody>
      </p:sp>
      <p:sp>
        <p:nvSpPr>
          <p:cNvPr id="7" name="Объект 6"/>
          <p:cNvSpPr>
            <a:spLocks noGrp="1"/>
          </p:cNvSpPr>
          <p:nvPr>
            <p:ph idx="1"/>
          </p:nvPr>
        </p:nvSpPr>
        <p:spPr>
          <a:xfrm>
            <a:off x="628650" y="1490344"/>
            <a:ext cx="7886700" cy="4719955"/>
          </a:xfrm>
        </p:spPr>
        <p:txBody>
          <a:bodyPr>
            <a:normAutofit fontScale="85000" lnSpcReduction="20000"/>
          </a:bodyPr>
          <a:lstStyle/>
          <a:p>
            <a:pPr marL="0" indent="0">
              <a:lnSpc>
                <a:spcPct val="120000"/>
              </a:lnSpc>
              <a:spcBef>
                <a:spcPts val="0"/>
              </a:spcBef>
              <a:buNone/>
            </a:pPr>
            <a:r>
              <a:rPr lang="ru-RU" sz="2000" b="1" dirty="0">
                <a:solidFill>
                  <a:srgbClr val="0070C0"/>
                </a:solidFill>
              </a:rPr>
              <a:t>			</a:t>
            </a:r>
            <a:r>
              <a:rPr lang="ru-RU" sz="2300" b="1" dirty="0">
                <a:solidFill>
                  <a:srgbClr val="0070C0"/>
                </a:solidFill>
              </a:rPr>
              <a:t>Смутно пишут о том, что смутно себе 						        представляют.</a:t>
            </a:r>
          </a:p>
          <a:p>
            <a:pPr marL="0" indent="0">
              <a:lnSpc>
                <a:spcPct val="120000"/>
              </a:lnSpc>
              <a:spcBef>
                <a:spcPts val="0"/>
              </a:spcBef>
              <a:buNone/>
            </a:pPr>
            <a:r>
              <a:rPr lang="ru-RU" sz="2300" b="1" dirty="0">
                <a:solidFill>
                  <a:srgbClr val="0070C0"/>
                </a:solidFill>
              </a:rPr>
              <a:t> 						М.В. Ломоносов </a:t>
            </a:r>
            <a:endParaRPr lang="ru-RU" sz="2300" b="1" dirty="0">
              <a:solidFill>
                <a:srgbClr val="0070C0"/>
              </a:solidFill>
              <a:latin typeface="Times New Roman" panose="02020603050405020304" pitchFamily="18" charset="0"/>
              <a:cs typeface="Times New Roman" panose="02020603050405020304" pitchFamily="18" charset="0"/>
            </a:endParaRPr>
          </a:p>
          <a:p>
            <a:pPr marL="0" indent="0">
              <a:buNone/>
            </a:pPr>
            <a:endParaRPr lang="ru-RU" sz="2400" dirty="0">
              <a:solidFill>
                <a:srgbClr val="6D276A"/>
              </a:solidFill>
              <a:latin typeface="Times New Roman" panose="02020603050405020304" pitchFamily="18" charset="0"/>
              <a:cs typeface="Times New Roman" panose="02020603050405020304" pitchFamily="18" charset="0"/>
            </a:endParaRPr>
          </a:p>
          <a:p>
            <a:pPr marL="0" indent="0">
              <a:buNone/>
            </a:pPr>
            <a:r>
              <a:rPr lang="ru-RU" sz="2900" dirty="0">
                <a:solidFill>
                  <a:srgbClr val="6D276A"/>
                </a:solidFill>
                <a:latin typeface="Times New Roman" panose="02020603050405020304" pitchFamily="18" charset="0"/>
                <a:cs typeface="Times New Roman" panose="02020603050405020304" pitchFamily="18" charset="0"/>
              </a:rPr>
              <a:t>Цель исследования </a:t>
            </a:r>
            <a:r>
              <a:rPr lang="ru-RU" sz="2900" u="sng" dirty="0">
                <a:solidFill>
                  <a:srgbClr val="6D276A"/>
                </a:solidFill>
                <a:latin typeface="Times New Roman" panose="02020603050405020304" pitchFamily="18" charset="0"/>
                <a:cs typeface="Times New Roman" panose="02020603050405020304" pitchFamily="18" charset="0"/>
              </a:rPr>
              <a:t>определяется на основе актуальности</a:t>
            </a:r>
            <a:r>
              <a:rPr lang="ru-RU" sz="2900" dirty="0">
                <a:solidFill>
                  <a:srgbClr val="6D276A"/>
                </a:solidFill>
                <a:latin typeface="Times New Roman" panose="02020603050405020304" pitchFamily="18" charset="0"/>
                <a:cs typeface="Times New Roman" panose="02020603050405020304" pitchFamily="18" charset="0"/>
              </a:rPr>
              <a:t>.</a:t>
            </a:r>
          </a:p>
          <a:p>
            <a:pPr marL="0" indent="0">
              <a:buNone/>
            </a:pPr>
            <a:r>
              <a:rPr lang="ru-RU" sz="2900" dirty="0">
                <a:solidFill>
                  <a:srgbClr val="6D276A"/>
                </a:solidFill>
                <a:latin typeface="Times New Roman" panose="02020603050405020304" pitchFamily="18" charset="0"/>
                <a:cs typeface="Times New Roman" panose="02020603050405020304" pitchFamily="18" charset="0"/>
              </a:rPr>
              <a:t>Цель </a:t>
            </a:r>
            <a:r>
              <a:rPr lang="ru-RU" sz="2900" u="sng" dirty="0">
                <a:solidFill>
                  <a:srgbClr val="6D276A"/>
                </a:solidFill>
                <a:latin typeface="Times New Roman" panose="02020603050405020304" pitchFamily="18" charset="0"/>
                <a:cs typeface="Times New Roman" panose="02020603050405020304" pitchFamily="18" charset="0"/>
              </a:rPr>
              <a:t>тесно связана с темой</a:t>
            </a:r>
            <a:r>
              <a:rPr lang="ru-RU" sz="2900" dirty="0">
                <a:solidFill>
                  <a:srgbClr val="6D276A"/>
                </a:solidFill>
                <a:latin typeface="Times New Roman" panose="02020603050405020304" pitchFamily="18" charset="0"/>
                <a:cs typeface="Times New Roman" panose="02020603050405020304" pitchFamily="18" charset="0"/>
              </a:rPr>
              <a:t>. </a:t>
            </a:r>
          </a:p>
          <a:p>
            <a:pPr marL="0" indent="0">
              <a:buNone/>
            </a:pPr>
            <a:r>
              <a:rPr lang="ru-RU" sz="2900" dirty="0">
                <a:solidFill>
                  <a:srgbClr val="6D276A"/>
                </a:solidFill>
                <a:latin typeface="Times New Roman" panose="02020603050405020304" pitchFamily="18" charset="0"/>
                <a:cs typeface="Times New Roman" panose="02020603050405020304" pitchFamily="18" charset="0"/>
              </a:rPr>
              <a:t>Целей </a:t>
            </a:r>
            <a:r>
              <a:rPr lang="ru-RU" sz="2900" u="sng" dirty="0">
                <a:solidFill>
                  <a:srgbClr val="6D276A"/>
                </a:solidFill>
                <a:latin typeface="Times New Roman" panose="02020603050405020304" pitchFamily="18" charset="0"/>
                <a:cs typeface="Times New Roman" panose="02020603050405020304" pitchFamily="18" charset="0"/>
              </a:rPr>
              <a:t>не может быть много</a:t>
            </a:r>
            <a:r>
              <a:rPr lang="ru-RU" sz="2900" dirty="0">
                <a:solidFill>
                  <a:srgbClr val="6D276A"/>
                </a:solidFill>
                <a:latin typeface="Times New Roman" panose="02020603050405020304" pitchFamily="18" charset="0"/>
                <a:cs typeface="Times New Roman" panose="02020603050405020304" pitchFamily="18" charset="0"/>
              </a:rPr>
              <a:t>.</a:t>
            </a:r>
          </a:p>
          <a:p>
            <a:pPr marL="0" indent="0">
              <a:buNone/>
            </a:pPr>
            <a:r>
              <a:rPr lang="ru-RU" sz="2900" dirty="0">
                <a:solidFill>
                  <a:srgbClr val="6D276A"/>
                </a:solidFill>
                <a:latin typeface="Times New Roman" panose="02020603050405020304" pitchFamily="18" charset="0"/>
                <a:cs typeface="Times New Roman" panose="02020603050405020304" pitchFamily="18" charset="0"/>
              </a:rPr>
              <a:t>При постановке цели </a:t>
            </a:r>
            <a:r>
              <a:rPr lang="ru-RU" sz="2900" u="sng" dirty="0">
                <a:solidFill>
                  <a:srgbClr val="6D276A"/>
                </a:solidFill>
                <a:latin typeface="Times New Roman" panose="02020603050405020304" pitchFamily="18" charset="0"/>
                <a:cs typeface="Times New Roman" panose="02020603050405020304" pitchFamily="18" charset="0"/>
              </a:rPr>
              <a:t>помните о характере вашей работы</a:t>
            </a:r>
            <a:r>
              <a:rPr lang="ru-RU" sz="2900" dirty="0">
                <a:solidFill>
                  <a:srgbClr val="6D276A"/>
                </a:solidFill>
                <a:latin typeface="Times New Roman" panose="02020603050405020304" pitchFamily="18" charset="0"/>
                <a:cs typeface="Times New Roman" panose="02020603050405020304" pitchFamily="18" charset="0"/>
              </a:rPr>
              <a:t>. </a:t>
            </a:r>
          </a:p>
          <a:p>
            <a:pPr marL="0" indent="0">
              <a:buNone/>
            </a:pPr>
            <a:endParaRPr lang="ru-RU" sz="2900" dirty="0">
              <a:solidFill>
                <a:srgbClr val="6D276A"/>
              </a:solidFill>
              <a:latin typeface="Times New Roman" panose="02020603050405020304" pitchFamily="18" charset="0"/>
              <a:cs typeface="Times New Roman" panose="02020603050405020304" pitchFamily="18" charset="0"/>
            </a:endParaRPr>
          </a:p>
          <a:p>
            <a:pPr marL="0" indent="0">
              <a:buNone/>
            </a:pPr>
            <a:r>
              <a:rPr lang="ru-RU" dirty="0">
                <a:solidFill>
                  <a:srgbClr val="6D276A"/>
                </a:solidFill>
                <a:latin typeface="Times New Roman" panose="02020603050405020304" pitchFamily="18" charset="0"/>
                <a:cs typeface="Times New Roman" panose="02020603050405020304" pitchFamily="18" charset="0"/>
              </a:rPr>
              <a:t>Достижение цели происходит в результате решения всех задач исследования.</a:t>
            </a:r>
          </a:p>
          <a:p>
            <a:pPr marL="0" indent="0">
              <a:buNone/>
            </a:pPr>
            <a:endParaRPr lang="ru-RU" sz="2900" dirty="0">
              <a:solidFill>
                <a:srgbClr val="6D276A"/>
              </a:solidFill>
            </a:endParaRPr>
          </a:p>
          <a:p>
            <a:pPr marL="0" indent="0">
              <a:buNone/>
            </a:pPr>
            <a:endParaRPr lang="ru-RU" sz="2400" dirty="0">
              <a:solidFill>
                <a:srgbClr val="6D276A"/>
              </a:solidFill>
            </a:endParaRPr>
          </a:p>
          <a:p>
            <a:pPr marL="0" indent="0">
              <a:buNone/>
            </a:pPr>
            <a:endParaRPr lang="ru-RU" sz="2400" dirty="0"/>
          </a:p>
        </p:txBody>
      </p:sp>
      <p:sp>
        <p:nvSpPr>
          <p:cNvPr id="5" name="Номер слайда 4"/>
          <p:cNvSpPr>
            <a:spLocks noGrp="1"/>
          </p:cNvSpPr>
          <p:nvPr>
            <p:ph type="sldNum" sz="quarter" idx="12"/>
          </p:nvPr>
        </p:nvSpPr>
        <p:spPr/>
        <p:txBody>
          <a:bodyPr/>
          <a:lstStyle/>
          <a:p>
            <a:fld id="{A4193B10-D779-4ADC-9156-ADC21C4AA330}" type="slidenum">
              <a:rPr lang="ru-RU" smtClean="0"/>
              <a:pPr/>
              <a:t>16</a:t>
            </a:fld>
            <a:endParaRPr lang="ru-RU"/>
          </a:p>
        </p:txBody>
      </p:sp>
    </p:spTree>
    <p:extLst>
      <p:ext uri="{BB962C8B-B14F-4D97-AF65-F5344CB8AC3E}">
        <p14:creationId xmlns:p14="http://schemas.microsoft.com/office/powerpoint/2010/main" val="2564511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7DCB197-ED61-4413-8219-36F648B92D23}"/>
              </a:ext>
            </a:extLst>
          </p:cNvPr>
          <p:cNvSpPr>
            <a:spLocks noGrp="1"/>
          </p:cNvSpPr>
          <p:nvPr>
            <p:ph type="title"/>
          </p:nvPr>
        </p:nvSpPr>
        <p:spPr>
          <a:xfrm>
            <a:off x="628650" y="365127"/>
            <a:ext cx="7886700" cy="614044"/>
          </a:xfrm>
        </p:spPr>
        <p:txBody>
          <a:bodyPr/>
          <a:lstStyle/>
          <a:p>
            <a:pPr algn="ctr"/>
            <a:r>
              <a:rPr lang="ru-RU" sz="3400" b="1" dirty="0">
                <a:solidFill>
                  <a:srgbClr val="7030A0"/>
                </a:solidFill>
                <a:latin typeface="Times New Roman" panose="02020603050405020304" pitchFamily="18" charset="0"/>
                <a:cs typeface="Times New Roman" panose="02020603050405020304" pitchFamily="18" charset="0"/>
              </a:rPr>
              <a:t>Гипотеза</a:t>
            </a:r>
          </a:p>
        </p:txBody>
      </p:sp>
      <p:sp>
        <p:nvSpPr>
          <p:cNvPr id="3" name="Объект 2">
            <a:extLst>
              <a:ext uri="{FF2B5EF4-FFF2-40B4-BE49-F238E27FC236}">
                <a16:creationId xmlns:a16="http://schemas.microsoft.com/office/drawing/2014/main" xmlns="" id="{2CFB3932-3952-4F0F-80BE-EC8FF427C7D5}"/>
              </a:ext>
            </a:extLst>
          </p:cNvPr>
          <p:cNvSpPr>
            <a:spLocks noGrp="1"/>
          </p:cNvSpPr>
          <p:nvPr>
            <p:ph idx="1"/>
          </p:nvPr>
        </p:nvSpPr>
        <p:spPr>
          <a:xfrm>
            <a:off x="628650" y="1070610"/>
            <a:ext cx="7886700" cy="5345430"/>
          </a:xfrm>
        </p:spPr>
        <p:txBody>
          <a:bodyPr>
            <a:normAutofit/>
          </a:bodyPr>
          <a:lstStyle/>
          <a:p>
            <a:pPr marL="0" indent="0" algn="just">
              <a:buNone/>
            </a:pPr>
            <a:r>
              <a:rPr lang="ru-RU"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Проведение научного исследования требует наличия гипотезы.</a:t>
            </a:r>
          </a:p>
          <a:p>
            <a:pPr marL="0" indent="0" algn="just">
              <a:buNone/>
            </a:pPr>
            <a:r>
              <a:rPr lang="ru-RU" sz="1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Что такое гипотеза? </a:t>
            </a:r>
          </a:p>
          <a:p>
            <a:pPr marL="0" indent="0" algn="just">
              <a:buNone/>
            </a:pPr>
            <a:r>
              <a:rPr lang="ru-RU" sz="1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В толковых словарях этот термин определяется как </a:t>
            </a:r>
            <a:r>
              <a:rPr lang="ru-RU" sz="1800" b="1" i="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научное предположение, выдвигаемое для объяснения каких-н. явлений. 	</a:t>
            </a:r>
            <a:r>
              <a:rPr lang="ru-RU" sz="18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Предположение! - </a:t>
            </a:r>
            <a:r>
              <a:rPr lang="ru-RU" sz="18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П</a:t>
            </a:r>
            <a:r>
              <a:rPr lang="ru-RU" sz="18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одтвердится ли оно? – до проведения исследования неясно. </a:t>
            </a:r>
          </a:p>
          <a:p>
            <a:pPr marL="0" indent="0" algn="just">
              <a:buNone/>
            </a:pPr>
            <a:r>
              <a:rPr lang="ru-RU" sz="1800"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Гипотеза сложно формулируется в гуманитарном познании</a:t>
            </a:r>
            <a:r>
              <a:rPr lang="ru-RU" sz="18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поэтому не всегда имеется в педагогических исследованиях. </a:t>
            </a:r>
          </a:p>
          <a:p>
            <a:pPr marL="0" indent="0" algn="just">
              <a:buNone/>
            </a:pPr>
            <a:r>
              <a:rPr lang="ru-RU" sz="18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Гипотеза должна или подтвердится и выразиться в каком-то научном материале (подтверждение фактами, создание концепции и т.п.) или не подтвердиться, и тогда появляется новая гипотеза.</a:t>
            </a:r>
          </a:p>
          <a:p>
            <a:pPr marL="0" indent="0" algn="just">
              <a:buNone/>
            </a:pPr>
            <a:r>
              <a:rPr lang="ru-RU" sz="18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Гипотеза помогает представить путь (механизм) достижения цели. Однако гипотеза – это не перечисление способов решения поставленных задач. </a:t>
            </a:r>
          </a:p>
          <a:p>
            <a:pPr marL="0" indent="0" algn="just">
              <a:buNone/>
            </a:pPr>
            <a:r>
              <a:rPr lang="ru-RU" sz="1800" u="sng"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Размытость</a:t>
            </a:r>
            <a:r>
              <a:rPr lang="ru-RU" sz="18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гипотезы - свидетельство неумения автора представить свой путь к результату. </a:t>
            </a:r>
            <a:r>
              <a:rPr lang="ru-RU" sz="1800" u="sng"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Формальность, очевидность</a:t>
            </a:r>
            <a:r>
              <a:rPr lang="ru-RU" sz="18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гипотезы - свидетельство ее необязательности в данном типе исследования. </a:t>
            </a:r>
          </a:p>
        </p:txBody>
      </p:sp>
      <p:sp>
        <p:nvSpPr>
          <p:cNvPr id="4" name="Номер слайда 3">
            <a:extLst>
              <a:ext uri="{FF2B5EF4-FFF2-40B4-BE49-F238E27FC236}">
                <a16:creationId xmlns:a16="http://schemas.microsoft.com/office/drawing/2014/main" xmlns="" id="{6DA38B03-D21F-4964-B946-96A8D3CCE97C}"/>
              </a:ext>
            </a:extLst>
          </p:cNvPr>
          <p:cNvSpPr>
            <a:spLocks noGrp="1"/>
          </p:cNvSpPr>
          <p:nvPr>
            <p:ph type="sldNum" sz="quarter" idx="12"/>
          </p:nvPr>
        </p:nvSpPr>
        <p:spPr/>
        <p:txBody>
          <a:bodyPr/>
          <a:lstStyle/>
          <a:p>
            <a:fld id="{A4193B10-D779-4ADC-9156-ADC21C4AA330}" type="slidenum">
              <a:rPr lang="ru-RU" smtClean="0"/>
              <a:pPr/>
              <a:t>17</a:t>
            </a:fld>
            <a:endParaRPr lang="ru-RU"/>
          </a:p>
        </p:txBody>
      </p:sp>
    </p:spTree>
    <p:extLst>
      <p:ext uri="{BB962C8B-B14F-4D97-AF65-F5344CB8AC3E}">
        <p14:creationId xmlns:p14="http://schemas.microsoft.com/office/powerpoint/2010/main" val="1706558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5882F9E-2B67-4F77-8F6F-F18C60984333}"/>
              </a:ext>
            </a:extLst>
          </p:cNvPr>
          <p:cNvSpPr>
            <a:spLocks noGrp="1"/>
          </p:cNvSpPr>
          <p:nvPr>
            <p:ph type="title"/>
          </p:nvPr>
        </p:nvSpPr>
        <p:spPr>
          <a:xfrm>
            <a:off x="628650" y="365127"/>
            <a:ext cx="7886700" cy="636904"/>
          </a:xfrm>
        </p:spPr>
        <p:txBody>
          <a:bodyPr/>
          <a:lstStyle/>
          <a:p>
            <a:pPr algn="ctr"/>
            <a:r>
              <a:rPr lang="ru-RU" sz="3400" b="1" dirty="0">
                <a:solidFill>
                  <a:srgbClr val="7030A0"/>
                </a:solidFill>
                <a:latin typeface="Times New Roman" panose="02020603050405020304" pitchFamily="18" charset="0"/>
                <a:cs typeface="Times New Roman" panose="02020603050405020304" pitchFamily="18" charset="0"/>
              </a:rPr>
              <a:t>Задачи исследования</a:t>
            </a:r>
          </a:p>
        </p:txBody>
      </p:sp>
      <p:sp>
        <p:nvSpPr>
          <p:cNvPr id="3" name="Объект 2">
            <a:extLst>
              <a:ext uri="{FF2B5EF4-FFF2-40B4-BE49-F238E27FC236}">
                <a16:creationId xmlns:a16="http://schemas.microsoft.com/office/drawing/2014/main" xmlns="" id="{AD267B0B-CD8C-45AC-BDF4-C6C23FE3CCE4}"/>
              </a:ext>
            </a:extLst>
          </p:cNvPr>
          <p:cNvSpPr>
            <a:spLocks noGrp="1"/>
          </p:cNvSpPr>
          <p:nvPr>
            <p:ph idx="1"/>
          </p:nvPr>
        </p:nvSpPr>
        <p:spPr>
          <a:xfrm>
            <a:off x="628650" y="1070610"/>
            <a:ext cx="7886700" cy="5106353"/>
          </a:xfrm>
        </p:spPr>
        <p:txBody>
          <a:bodyPr>
            <a:normAutofit fontScale="55000" lnSpcReduction="20000"/>
          </a:bodyPr>
          <a:lstStyle/>
          <a:p>
            <a:pPr indent="0" algn="just">
              <a:lnSpc>
                <a:spcPct val="120000"/>
              </a:lnSpc>
              <a:spcBef>
                <a:spcPts val="0"/>
              </a:spcBef>
              <a:buNone/>
            </a:pPr>
            <a:r>
              <a:rPr lang="ru-RU" sz="29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После цели (при наличии гипотезы – после нее) формулируются задачи. В результате решения задач исследователь должен достичь цели (и доказать гипотезу).</a:t>
            </a:r>
          </a:p>
          <a:p>
            <a:pPr indent="0" algn="just">
              <a:lnSpc>
                <a:spcPct val="120000"/>
              </a:lnSpc>
              <a:spcBef>
                <a:spcPts val="0"/>
              </a:spcBef>
              <a:buNone/>
            </a:pPr>
            <a:endPar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20000"/>
              </a:lnSpc>
              <a:spcBef>
                <a:spcPts val="0"/>
              </a:spcBef>
              <a:buNone/>
            </a:pPr>
            <a:r>
              <a:rPr lang="ru-RU" sz="22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Обычно задачи выстраиваются последовательно: каждая задача отражает какой-то этап исследования, в результате решения конкретной задачи рождается пункт новизны. Важно выстроить порядок задач с логической и содержательной точек зрения, расставить по степени значимости. Это последовательный путь выстраивания задач, даже, возможно, с учетом и временной последовательности (в историко-педагогических работах). </a:t>
            </a:r>
          </a:p>
          <a:p>
            <a:pPr indent="0" algn="just">
              <a:lnSpc>
                <a:spcPct val="120000"/>
              </a:lnSpc>
              <a:spcBef>
                <a:spcPts val="0"/>
              </a:spcBef>
              <a:buNone/>
            </a:pPr>
            <a:r>
              <a:rPr lang="ru-RU" sz="22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Встречается и другая логика выстраивания задач - в виде лучей к солнцу-цели, то есть каждая задача решает какую-то </a:t>
            </a:r>
            <a:r>
              <a:rPr lang="ru-RU" sz="22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подпроблему</a:t>
            </a:r>
            <a:r>
              <a:rPr lang="ru-RU" sz="22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исследования, раскрывает какой-то элемент. Так можно построить диссертацию по педагогическим условиям, отдельно рассматривая каждое условие, так можно построить диссертацию компаративного типа, рассматривая один вопрос по разным странам.</a:t>
            </a:r>
          </a:p>
          <a:p>
            <a:pPr indent="0" algn="just">
              <a:lnSpc>
                <a:spcPct val="120000"/>
              </a:lnSpc>
              <a:spcBef>
                <a:spcPts val="0"/>
              </a:spcBef>
              <a:buNone/>
            </a:pPr>
            <a:r>
              <a:rPr lang="ru-RU" sz="22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22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20000"/>
              </a:lnSpc>
              <a:spcBef>
                <a:spcPts val="0"/>
              </a:spcBef>
              <a:buNone/>
            </a:pPr>
            <a:r>
              <a:rPr lang="ru-RU" sz="3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Задачи – это логика развития исследования.</a:t>
            </a:r>
          </a:p>
          <a:p>
            <a:pPr indent="0" algn="just">
              <a:lnSpc>
                <a:spcPct val="120000"/>
              </a:lnSpc>
              <a:spcBef>
                <a:spcPts val="0"/>
              </a:spcBef>
              <a:buNone/>
            </a:pPr>
            <a:endParaRPr lang="ru-RU" sz="22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20000"/>
              </a:lnSpc>
              <a:spcBef>
                <a:spcPts val="0"/>
              </a:spcBef>
              <a:buNone/>
            </a:pPr>
            <a:r>
              <a:rPr lang="ru-RU" sz="22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Целесообразно записать </a:t>
            </a:r>
            <a:r>
              <a:rPr lang="ru-RU" sz="22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задачи</a:t>
            </a:r>
            <a:r>
              <a:rPr lang="ru-RU" sz="22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используя глаголы, а не существительные: «установить», «выявить», «разработать», «представить», «обосновать», «доказать», «создать» и т.п.</a:t>
            </a:r>
          </a:p>
          <a:p>
            <a:pPr indent="0" algn="just">
              <a:lnSpc>
                <a:spcPct val="120000"/>
              </a:lnSpc>
              <a:spcBef>
                <a:spcPts val="0"/>
              </a:spcBef>
              <a:buNone/>
            </a:pPr>
            <a:endParaRPr lang="ru-RU" sz="22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20000"/>
              </a:lnSpc>
              <a:spcBef>
                <a:spcPts val="0"/>
              </a:spcBef>
              <a:buNone/>
            </a:pPr>
            <a:r>
              <a:rPr lang="ru-RU" sz="2200"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А</a:t>
            </a:r>
            <a:r>
              <a:rPr lang="ru-RU" sz="22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нализ первоисточников или уточнение терминов также может быть отдельной задачей и результатом исследования. Это зависит не от факта проведения данного вида работы, а от того, имеет ли это существенное значение для целей и выводов</a:t>
            </a:r>
            <a:r>
              <a:rPr lang="ru-RU"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
            </a:r>
          </a:p>
          <a:p>
            <a:pPr indent="0" algn="just">
              <a:lnSpc>
                <a:spcPct val="120000"/>
              </a:lnSpc>
              <a:spcBef>
                <a:spcPts val="0"/>
              </a:spcBef>
              <a:buNone/>
            </a:pPr>
            <a:endParaRPr lang="ru-RU"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20000"/>
              </a:lnSpc>
              <a:spcBef>
                <a:spcPts val="0"/>
              </a:spcBef>
              <a:buNone/>
            </a:pPr>
            <a:r>
              <a:rPr lang="ru-RU"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6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Задачи должны быть серьезными, точно соответствующими достижению цели и теме, а их решение полно раскрыто в ходе исследования. </a:t>
            </a:r>
            <a:endParaRPr lang="ru-RU" sz="2600" b="1" dirty="0"/>
          </a:p>
        </p:txBody>
      </p:sp>
      <p:sp>
        <p:nvSpPr>
          <p:cNvPr id="4" name="Номер слайда 3">
            <a:extLst>
              <a:ext uri="{FF2B5EF4-FFF2-40B4-BE49-F238E27FC236}">
                <a16:creationId xmlns:a16="http://schemas.microsoft.com/office/drawing/2014/main" xmlns="" id="{6528158B-6396-46CE-8679-C7054551E42E}"/>
              </a:ext>
            </a:extLst>
          </p:cNvPr>
          <p:cNvSpPr>
            <a:spLocks noGrp="1"/>
          </p:cNvSpPr>
          <p:nvPr>
            <p:ph type="sldNum" sz="quarter" idx="12"/>
          </p:nvPr>
        </p:nvSpPr>
        <p:spPr/>
        <p:txBody>
          <a:bodyPr/>
          <a:lstStyle/>
          <a:p>
            <a:fld id="{A4193B10-D779-4ADC-9156-ADC21C4AA330}" type="slidenum">
              <a:rPr lang="ru-RU" smtClean="0"/>
              <a:pPr/>
              <a:t>18</a:t>
            </a:fld>
            <a:endParaRPr lang="ru-RU"/>
          </a:p>
        </p:txBody>
      </p:sp>
    </p:spTree>
    <p:extLst>
      <p:ext uri="{BB962C8B-B14F-4D97-AF65-F5344CB8AC3E}">
        <p14:creationId xmlns:p14="http://schemas.microsoft.com/office/powerpoint/2010/main" val="1352454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177290" y="212727"/>
            <a:ext cx="7886700" cy="640713"/>
          </a:xfrm>
        </p:spPr>
        <p:txBody>
          <a:bodyPr>
            <a:normAutofit fontScale="90000"/>
          </a:bodyPr>
          <a:lstStyle/>
          <a:p>
            <a:pPr algn="ctr"/>
            <a:r>
              <a:rPr lang="ru-RU" sz="3600" dirty="0"/>
              <a:t/>
            </a:r>
            <a:br>
              <a:rPr lang="ru-RU" sz="3600" dirty="0"/>
            </a:br>
            <a:r>
              <a:rPr lang="ru-RU" sz="3600" dirty="0"/>
              <a:t/>
            </a:r>
            <a:br>
              <a:rPr lang="ru-RU" sz="3600" dirty="0"/>
            </a:br>
            <a:r>
              <a:rPr lang="ru-RU" sz="4000" b="1" dirty="0">
                <a:solidFill>
                  <a:srgbClr val="7030A0"/>
                </a:solidFill>
                <a:latin typeface="Times New Roman" panose="02020603050405020304" pitchFamily="18" charset="0"/>
                <a:cs typeface="Times New Roman" panose="02020603050405020304" pitchFamily="18" charset="0"/>
              </a:rPr>
              <a:t>Новизна</a:t>
            </a:r>
            <a:r>
              <a:rPr lang="ru-RU" sz="4000" u="sng" dirty="0">
                <a:solidFill>
                  <a:srgbClr val="7030A0"/>
                </a:solidFill>
                <a:latin typeface="Times New Roman" panose="02020603050405020304" pitchFamily="18" charset="0"/>
                <a:cs typeface="Times New Roman" panose="02020603050405020304" pitchFamily="18" charset="0"/>
              </a:rPr>
              <a:t/>
            </a:r>
            <a:br>
              <a:rPr lang="ru-RU" sz="4000" u="sng" dirty="0">
                <a:solidFill>
                  <a:srgbClr val="7030A0"/>
                </a:solidFill>
                <a:latin typeface="Times New Roman" panose="02020603050405020304" pitchFamily="18" charset="0"/>
                <a:cs typeface="Times New Roman" panose="02020603050405020304" pitchFamily="18" charset="0"/>
              </a:rPr>
            </a:br>
            <a:r>
              <a:rPr lang="ru-RU" sz="3800" u="sng" dirty="0">
                <a:solidFill>
                  <a:srgbClr val="7030A0"/>
                </a:solidFill>
                <a:latin typeface="Times New Roman" panose="02020603050405020304" pitchFamily="18" charset="0"/>
                <a:cs typeface="Times New Roman" panose="02020603050405020304" pitchFamily="18" charset="0"/>
              </a:rPr>
              <a:t/>
            </a:r>
            <a:br>
              <a:rPr lang="ru-RU" sz="3800" u="sng" dirty="0">
                <a:solidFill>
                  <a:srgbClr val="7030A0"/>
                </a:solidFill>
                <a:latin typeface="Times New Roman" panose="02020603050405020304" pitchFamily="18" charset="0"/>
                <a:cs typeface="Times New Roman" panose="02020603050405020304" pitchFamily="18" charset="0"/>
              </a:rPr>
            </a:br>
            <a:endParaRPr lang="ru-RU" sz="3800" u="sng" dirty="0">
              <a:solidFill>
                <a:srgbClr val="7030A0"/>
              </a:solidFill>
              <a:latin typeface="Times New Roman" panose="02020603050405020304" pitchFamily="18" charset="0"/>
              <a:cs typeface="Times New Roman" panose="02020603050405020304" pitchFamily="18" charset="0"/>
            </a:endParaRPr>
          </a:p>
        </p:txBody>
      </p:sp>
      <p:sp>
        <p:nvSpPr>
          <p:cNvPr id="7" name="Объект 6"/>
          <p:cNvSpPr>
            <a:spLocks noGrp="1"/>
          </p:cNvSpPr>
          <p:nvPr>
            <p:ph idx="1"/>
          </p:nvPr>
        </p:nvSpPr>
        <p:spPr>
          <a:xfrm>
            <a:off x="625928" y="707572"/>
            <a:ext cx="7843701" cy="5457008"/>
          </a:xfrm>
        </p:spPr>
        <p:txBody>
          <a:bodyPr>
            <a:normAutofit fontScale="25000" lnSpcReduction="20000"/>
          </a:bodyPr>
          <a:lstStyle/>
          <a:p>
            <a:pPr marL="0" indent="0">
              <a:buNone/>
            </a:pPr>
            <a:endParaRPr lang="ru-RU" sz="6200" b="1" dirty="0">
              <a:solidFill>
                <a:srgbClr val="7030A0"/>
              </a:solidFill>
            </a:endParaRPr>
          </a:p>
          <a:p>
            <a:pPr marL="0" indent="0" algn="just">
              <a:buNone/>
            </a:pPr>
            <a:r>
              <a:rPr lang="ru-RU" sz="6400" b="1" dirty="0">
                <a:effectLst/>
                <a:latin typeface="Times New Roman" panose="02020603050405020304" pitchFamily="18" charset="0"/>
                <a:ea typeface="Calibri" panose="020F0502020204030204" pitchFamily="34" charset="0"/>
                <a:cs typeface="Times New Roman" panose="02020603050405020304" pitchFamily="18" charset="0"/>
              </a:rPr>
              <a:t>Самое важное в исследовании – его результат: получение нового научного знания. </a:t>
            </a:r>
          </a:p>
          <a:p>
            <a:pPr marL="0" indent="0">
              <a:buNone/>
            </a:pPr>
            <a:r>
              <a:rPr lang="ru-RU" sz="6400" b="1" dirty="0">
                <a:solidFill>
                  <a:srgbClr val="0070C0"/>
                </a:solidFill>
              </a:rPr>
              <a:t>В чем может состоять новизна в  исследовании? Это зависит от многих обстоятельств, однако при изучении множества научно-педагогических исследований, выявляется, что новизной нередко является:</a:t>
            </a:r>
          </a:p>
          <a:p>
            <a:r>
              <a:rPr lang="ru-RU" sz="6400" b="1" dirty="0">
                <a:solidFill>
                  <a:srgbClr val="0070C0"/>
                </a:solidFill>
              </a:rPr>
              <a:t> создание концепции, теории, методологии, теоретических/методологических основ…;</a:t>
            </a:r>
          </a:p>
          <a:p>
            <a:r>
              <a:rPr lang="ru-RU" sz="6400" b="1" dirty="0">
                <a:solidFill>
                  <a:srgbClr val="0070C0"/>
                </a:solidFill>
              </a:rPr>
              <a:t>теоретическое обоснование решения проблемы и создание моделей, условия для ее реализации;</a:t>
            </a:r>
          </a:p>
          <a:p>
            <a:r>
              <a:rPr lang="ru-RU" sz="6400" b="1" dirty="0">
                <a:solidFill>
                  <a:srgbClr val="0070C0"/>
                </a:solidFill>
              </a:rPr>
              <a:t>впервые заявлена проблема, и, следовательно, предложены пути ее решения также впервые; </a:t>
            </a:r>
          </a:p>
          <a:p>
            <a:r>
              <a:rPr lang="ru-RU" sz="6400" b="1" dirty="0">
                <a:solidFill>
                  <a:srgbClr val="0070C0"/>
                </a:solidFill>
              </a:rPr>
              <a:t>проблема известная, но теми способами, что применялись ранее, не решена, предлагаются новые и доказывается их эффективность; </a:t>
            </a:r>
          </a:p>
          <a:p>
            <a:r>
              <a:rPr lang="ru-RU" sz="6400" b="1" dirty="0">
                <a:solidFill>
                  <a:srgbClr val="0070C0"/>
                </a:solidFill>
              </a:rPr>
              <a:t>исследуются новые явления, возникшие в современных условиях; </a:t>
            </a:r>
          </a:p>
          <a:p>
            <a:r>
              <a:rPr lang="ru-RU" sz="6400" b="1" dirty="0">
                <a:solidFill>
                  <a:srgbClr val="0070C0"/>
                </a:solidFill>
              </a:rPr>
              <a:t>предлагаются новые методы, методики и технологии для решения известной, но не решенной образовательной задачи; </a:t>
            </a:r>
          </a:p>
          <a:p>
            <a:r>
              <a:rPr lang="ru-RU" sz="6400" b="1" dirty="0">
                <a:solidFill>
                  <a:srgbClr val="0070C0"/>
                </a:solidFill>
              </a:rPr>
              <a:t>научно осмысливается научный путь и деятельность известных деятелей в области педагогики и образования;</a:t>
            </a:r>
          </a:p>
          <a:p>
            <a:r>
              <a:rPr lang="ru-RU" sz="6400" b="1" dirty="0">
                <a:solidFill>
                  <a:srgbClr val="0070C0"/>
                </a:solidFill>
              </a:rPr>
              <a:t>исследуются традиции и опыт педагогики в различные периоды истории и т.п.; </a:t>
            </a:r>
          </a:p>
          <a:p>
            <a:r>
              <a:rPr lang="ru-RU" sz="6400" b="1" dirty="0">
                <a:solidFill>
                  <a:srgbClr val="0070C0"/>
                </a:solidFill>
              </a:rPr>
              <a:t>Исследуется в каких-либо целях опыт зарубежных стран.</a:t>
            </a:r>
          </a:p>
        </p:txBody>
      </p:sp>
      <p:sp>
        <p:nvSpPr>
          <p:cNvPr id="5" name="Номер слайда 4"/>
          <p:cNvSpPr>
            <a:spLocks noGrp="1"/>
          </p:cNvSpPr>
          <p:nvPr>
            <p:ph type="sldNum" sz="quarter" idx="12"/>
          </p:nvPr>
        </p:nvSpPr>
        <p:spPr/>
        <p:txBody>
          <a:bodyPr/>
          <a:lstStyle/>
          <a:p>
            <a:fld id="{A4193B10-D779-4ADC-9156-ADC21C4AA330}" type="slidenum">
              <a:rPr lang="ru-RU" smtClean="0"/>
              <a:pPr/>
              <a:t>19</a:t>
            </a:fld>
            <a:endParaRPr lang="ru-RU"/>
          </a:p>
        </p:txBody>
      </p:sp>
    </p:spTree>
    <p:extLst>
      <p:ext uri="{BB962C8B-B14F-4D97-AF65-F5344CB8AC3E}">
        <p14:creationId xmlns:p14="http://schemas.microsoft.com/office/powerpoint/2010/main" val="812643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0829" y="498378"/>
            <a:ext cx="7867045" cy="606522"/>
          </a:xfrm>
        </p:spPr>
        <p:txBody>
          <a:bodyPr>
            <a:noAutofit/>
          </a:bodyPr>
          <a:lstStyle/>
          <a:p>
            <a:pPr lvl="0"/>
            <a:r>
              <a:rPr lang="ru-RU" sz="2800" dirty="0">
                <a:solidFill>
                  <a:srgbClr val="7030A0"/>
                </a:solidFill>
                <a:latin typeface="Times New Roman" panose="02020603050405020304" pitchFamily="18" charset="0"/>
                <a:cs typeface="Times New Roman" panose="02020603050405020304" pitchFamily="18" charset="0"/>
              </a:rPr>
              <a:t> </a:t>
            </a:r>
            <a:r>
              <a:rPr lang="ru-RU" sz="3600" b="1" u="sng" dirty="0">
                <a:solidFill>
                  <a:srgbClr val="7030A0"/>
                </a:solidFill>
                <a:latin typeface="Times New Roman" panose="02020603050405020304" pitchFamily="18" charset="0"/>
                <a:cs typeface="Times New Roman" panose="02020603050405020304" pitchFamily="18" charset="0"/>
              </a:rPr>
              <a:t>Цель моего выступления </a:t>
            </a:r>
            <a:endParaRPr lang="ru-RU" sz="3600" b="1" u="sng"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9012" y="1173480"/>
            <a:ext cx="9074988" cy="5403002"/>
          </a:xfrm>
        </p:spPr>
        <p:txBody>
          <a:bodyPr>
            <a:normAutofit/>
          </a:bodyPr>
          <a:lstStyle/>
          <a:p>
            <a:pPr marL="0" indent="0">
              <a:lnSpc>
                <a:spcPct val="100000"/>
              </a:lnSpc>
              <a:spcBef>
                <a:spcPts val="0"/>
              </a:spcBef>
              <a:buNone/>
            </a:pPr>
            <a:r>
              <a:rPr lang="ru-RU" sz="2000" b="1" i="1" dirty="0"/>
              <a:t>				</a:t>
            </a:r>
            <a:r>
              <a:rPr lang="ru-RU" sz="2000" b="1" i="1" dirty="0">
                <a:solidFill>
                  <a:srgbClr val="0070C0"/>
                </a:solidFill>
              </a:rPr>
              <a:t>Надо знать, как именно действовать, </a:t>
            </a:r>
          </a:p>
          <a:p>
            <a:pPr marL="0" indent="0">
              <a:lnSpc>
                <a:spcPct val="100000"/>
              </a:lnSpc>
              <a:spcBef>
                <a:spcPts val="0"/>
              </a:spcBef>
              <a:buNone/>
            </a:pPr>
            <a:r>
              <a:rPr lang="ru-RU" sz="2000" b="1" i="1" dirty="0">
                <a:solidFill>
                  <a:srgbClr val="0070C0"/>
                </a:solidFill>
              </a:rPr>
              <a:t>				во имя чего действовать </a:t>
            </a:r>
          </a:p>
          <a:p>
            <a:pPr marL="0" indent="0">
              <a:lnSpc>
                <a:spcPct val="100000"/>
              </a:lnSpc>
              <a:spcBef>
                <a:spcPts val="0"/>
              </a:spcBef>
              <a:buNone/>
            </a:pPr>
            <a:r>
              <a:rPr lang="ru-RU" sz="2000" b="1" i="1" dirty="0">
                <a:solidFill>
                  <a:srgbClr val="0070C0"/>
                </a:solidFill>
              </a:rPr>
              <a:t>								А.Ф. Лосев</a:t>
            </a:r>
          </a:p>
          <a:p>
            <a:pPr marL="0" indent="0">
              <a:lnSpc>
                <a:spcPct val="100000"/>
              </a:lnSpc>
              <a:spcBef>
                <a:spcPts val="0"/>
              </a:spcBef>
              <a:buNone/>
            </a:pPr>
            <a:endParaRPr lang="ru-RU" sz="2000" b="1" i="1" dirty="0">
              <a:solidFill>
                <a:srgbClr val="0070C0"/>
              </a:solidFill>
            </a:endParaRPr>
          </a:p>
          <a:p>
            <a:pPr marL="0" indent="0">
              <a:lnSpc>
                <a:spcPct val="100000"/>
              </a:lnSpc>
              <a:spcBef>
                <a:spcPts val="0"/>
              </a:spcBef>
              <a:buNone/>
            </a:pPr>
            <a:endParaRPr lang="ru-RU" sz="2000" dirty="0">
              <a:solidFill>
                <a:srgbClr val="7030A0"/>
              </a:solidFill>
            </a:endParaRPr>
          </a:p>
          <a:p>
            <a:pPr marL="0" indent="0">
              <a:buNone/>
            </a:pPr>
            <a:r>
              <a:rPr lang="ru-RU" sz="2400" dirty="0">
                <a:solidFill>
                  <a:srgbClr val="7030A0"/>
                </a:solidFill>
              </a:rPr>
              <a:t> </a:t>
            </a:r>
            <a:r>
              <a:rPr lang="ru-RU" sz="3600" dirty="0">
                <a:solidFill>
                  <a:srgbClr val="7030A0"/>
                </a:solidFill>
              </a:rPr>
              <a:t>помочь спланировать и провести качественное научно-педагогическое исследование, не совершая  методологических ошибок,  с меньшими усилиями и временн</a:t>
            </a:r>
            <a:r>
              <a:rPr lang="ru-RU" sz="3600" b="1" dirty="0">
                <a:solidFill>
                  <a:srgbClr val="7030A0"/>
                </a:solidFill>
              </a:rPr>
              <a:t>ы</a:t>
            </a:r>
            <a:r>
              <a:rPr lang="ru-RU" sz="3600" dirty="0">
                <a:solidFill>
                  <a:srgbClr val="7030A0"/>
                </a:solidFill>
              </a:rPr>
              <a:t>ми затратами</a:t>
            </a:r>
          </a:p>
          <a:p>
            <a:pPr marL="0" indent="0">
              <a:buNone/>
            </a:pPr>
            <a:endParaRPr lang="ru-RU" sz="2000" dirty="0"/>
          </a:p>
          <a:p>
            <a:pPr marL="0" indent="0">
              <a:buNone/>
            </a:pPr>
            <a:endParaRPr lang="ru-RU" sz="2000" b="1" i="1" dirty="0">
              <a:solidFill>
                <a:srgbClr val="0070C0"/>
              </a:solidFill>
            </a:endParaRPr>
          </a:p>
          <a:p>
            <a:pPr marL="0" indent="0">
              <a:buNone/>
            </a:pPr>
            <a:endParaRPr lang="ru-RU" sz="2000" b="1" i="1" dirty="0">
              <a:solidFill>
                <a:srgbClr val="0070C0"/>
              </a:solidFill>
            </a:endParaRPr>
          </a:p>
        </p:txBody>
      </p:sp>
      <p:grpSp>
        <p:nvGrpSpPr>
          <p:cNvPr id="4" name="Группа 9"/>
          <p:cNvGrpSpPr>
            <a:grpSpLocks/>
          </p:cNvGrpSpPr>
          <p:nvPr/>
        </p:nvGrpSpPr>
        <p:grpSpPr bwMode="auto">
          <a:xfrm>
            <a:off x="0" y="0"/>
            <a:ext cx="9144000" cy="6858000"/>
            <a:chOff x="0" y="0"/>
            <a:chExt cx="9144000" cy="6858430"/>
          </a:xfrm>
        </p:grpSpPr>
        <p:pic>
          <p:nvPicPr>
            <p:cNvPr id="5" name="Рисунок 1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51790" y="0"/>
              <a:ext cx="2792210" cy="313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Рисунок 1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76955" y="0"/>
              <a:ext cx="5090601" cy="313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object 24"/>
            <p:cNvSpPr>
              <a:spLocks/>
            </p:cNvSpPr>
            <p:nvPr/>
          </p:nvSpPr>
          <p:spPr bwMode="auto">
            <a:xfrm>
              <a:off x="0" y="6565969"/>
              <a:ext cx="708454" cy="292461"/>
            </a:xfrm>
            <a:custGeom>
              <a:avLst/>
              <a:gdLst>
                <a:gd name="T0" fmla="*/ 1260779 w 1261110"/>
                <a:gd name="T1" fmla="*/ 432003 h 432434"/>
                <a:gd name="T2" fmla="*/ 0 w 1261110"/>
                <a:gd name="T3" fmla="*/ 432003 h 432434"/>
                <a:gd name="T4" fmla="*/ 0 w 1261110"/>
                <a:gd name="T5" fmla="*/ 0 h 432434"/>
                <a:gd name="T6" fmla="*/ 1260779 w 1261110"/>
                <a:gd name="T7" fmla="*/ 0 h 432434"/>
                <a:gd name="T8" fmla="*/ 1260779 w 1261110"/>
                <a:gd name="T9" fmla="*/ 432003 h 432434"/>
                <a:gd name="T10" fmla="*/ 0 60000 65536"/>
                <a:gd name="T11" fmla="*/ 0 60000 65536"/>
                <a:gd name="T12" fmla="*/ 0 60000 65536"/>
                <a:gd name="T13" fmla="*/ 0 60000 65536"/>
                <a:gd name="T14" fmla="*/ 0 60000 65536"/>
                <a:gd name="T15" fmla="*/ 0 w 1261110"/>
                <a:gd name="T16" fmla="*/ 0 h 432434"/>
                <a:gd name="T17" fmla="*/ 1261110 w 1261110"/>
                <a:gd name="T18" fmla="*/ 432434 h 432434"/>
              </a:gdLst>
              <a:ahLst/>
              <a:cxnLst>
                <a:cxn ang="T10">
                  <a:pos x="T0" y="T1"/>
                </a:cxn>
                <a:cxn ang="T11">
                  <a:pos x="T2" y="T3"/>
                </a:cxn>
                <a:cxn ang="T12">
                  <a:pos x="T4" y="T5"/>
                </a:cxn>
                <a:cxn ang="T13">
                  <a:pos x="T6" y="T7"/>
                </a:cxn>
                <a:cxn ang="T14">
                  <a:pos x="T8" y="T9"/>
                </a:cxn>
              </a:cxnLst>
              <a:rect l="T15" t="T16" r="T17" b="T18"/>
              <a:pathLst>
                <a:path w="1261110" h="432434">
                  <a:moveTo>
                    <a:pt x="1260779" y="432003"/>
                  </a:moveTo>
                  <a:lnTo>
                    <a:pt x="0" y="432003"/>
                  </a:lnTo>
                  <a:lnTo>
                    <a:pt x="0" y="0"/>
                  </a:lnTo>
                  <a:lnTo>
                    <a:pt x="1260779" y="0"/>
                  </a:lnTo>
                  <a:lnTo>
                    <a:pt x="1260779" y="432003"/>
                  </a:lnTo>
                  <a:close/>
                </a:path>
              </a:pathLst>
            </a:custGeom>
            <a:solidFill>
              <a:srgbClr val="3A6E8E"/>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ru-RU"/>
            </a:p>
          </p:txBody>
        </p:sp>
      </p:grpSp>
      <p:sp>
        <p:nvSpPr>
          <p:cNvPr id="9" name="Номер слайда 8"/>
          <p:cNvSpPr>
            <a:spLocks noGrp="1"/>
          </p:cNvSpPr>
          <p:nvPr>
            <p:ph type="sldNum" sz="quarter" idx="12"/>
          </p:nvPr>
        </p:nvSpPr>
        <p:spPr>
          <a:xfrm>
            <a:off x="7086600" y="6492875"/>
            <a:ext cx="2057400" cy="365125"/>
          </a:xfrm>
        </p:spPr>
        <p:txBody>
          <a:bodyPr/>
          <a:lstStyle/>
          <a:p>
            <a:fld id="{A4193B10-D779-4ADC-9156-ADC21C4AA330}" type="slidenum">
              <a:rPr lang="ru-RU" smtClean="0"/>
              <a:pPr/>
              <a:t>2</a:t>
            </a:fld>
            <a:endParaRPr lang="ru-RU" dirty="0"/>
          </a:p>
        </p:txBody>
      </p:sp>
    </p:spTree>
    <p:extLst>
      <p:ext uri="{BB962C8B-B14F-4D97-AF65-F5344CB8AC3E}">
        <p14:creationId xmlns:p14="http://schemas.microsoft.com/office/powerpoint/2010/main" val="3400292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BC12DBC-C3F8-451A-B037-F2694A4B7D3D}"/>
              </a:ext>
            </a:extLst>
          </p:cNvPr>
          <p:cNvSpPr>
            <a:spLocks noGrp="1"/>
          </p:cNvSpPr>
          <p:nvPr>
            <p:ph type="title"/>
          </p:nvPr>
        </p:nvSpPr>
        <p:spPr>
          <a:xfrm>
            <a:off x="628650" y="365127"/>
            <a:ext cx="7886700" cy="526414"/>
          </a:xfrm>
        </p:spPr>
        <p:txBody>
          <a:bodyPr>
            <a:normAutofit fontScale="90000"/>
          </a:bodyPr>
          <a:lstStyle/>
          <a:p>
            <a:pPr algn="ctr"/>
            <a:r>
              <a:rPr lang="ru-RU" sz="3200" b="1" dirty="0">
                <a:solidFill>
                  <a:srgbClr val="7030A0"/>
                </a:solidFill>
                <a:latin typeface="Times New Roman" panose="02020603050405020304" pitchFamily="18" charset="0"/>
                <a:cs typeface="Times New Roman" panose="02020603050405020304" pitchFamily="18" charset="0"/>
              </a:rPr>
              <a:t>Теоретическая и практическая значимость</a:t>
            </a:r>
          </a:p>
        </p:txBody>
      </p:sp>
      <p:sp>
        <p:nvSpPr>
          <p:cNvPr id="3" name="Объект 2">
            <a:extLst>
              <a:ext uri="{FF2B5EF4-FFF2-40B4-BE49-F238E27FC236}">
                <a16:creationId xmlns:a16="http://schemas.microsoft.com/office/drawing/2014/main" xmlns="" id="{227821C2-14A6-4697-A850-48D4F701F3E4}"/>
              </a:ext>
            </a:extLst>
          </p:cNvPr>
          <p:cNvSpPr>
            <a:spLocks noGrp="1"/>
          </p:cNvSpPr>
          <p:nvPr>
            <p:ph idx="1"/>
          </p:nvPr>
        </p:nvSpPr>
        <p:spPr>
          <a:xfrm>
            <a:off x="628650" y="979170"/>
            <a:ext cx="7886700" cy="5224463"/>
          </a:xfrm>
        </p:spPr>
        <p:txBody>
          <a:bodyPr>
            <a:normAutofit fontScale="92500" lnSpcReduction="10000"/>
          </a:bodyPr>
          <a:lstStyle/>
          <a:p>
            <a:pPr indent="0" algn="just">
              <a:lnSpc>
                <a:spcPct val="150000"/>
              </a:lnSpc>
              <a:spcAft>
                <a:spcPts val="800"/>
              </a:spcAft>
              <a:buNone/>
            </a:pPr>
            <a:r>
              <a:rPr lang="ru-RU" sz="18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Теоретическая значимость </a:t>
            </a:r>
            <a:r>
              <a:rPr lang="ru-RU"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это то, что исследование прибавляет к педагогической теории, к педагогическому познанию. Это могут быть как крупные достижения (создание методологии, нового подхода, теории, концепции, классификации), так и более незначительные (введение новых иноязычных источников в научный оборот в России, введение новых имен в науку, уточнение термина и др.). Желательно указать отрасль педагогической науки, в которую внесен научный вклад.</a:t>
            </a:r>
            <a:endPar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50000"/>
              </a:lnSpc>
              <a:spcAft>
                <a:spcPts val="800"/>
              </a:spcAft>
              <a:buNone/>
            </a:pPr>
            <a:r>
              <a:rPr lang="ru-RU" sz="18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Практическая значимость </a:t>
            </a:r>
            <a:r>
              <a:rPr lang="ru-RU"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эти прикладные результаты и разработки, которые могут пригодиться в образовательном процессе педагогического университета, использоваться в программах дополнительного педагогического образования, то есть при повышении квалификации учителей, это методические рекомендации для школ и др. Здесь нередко указываются конкретные названия программ, курсов, рекомендаций, пособий, специальности и дисциплины.</a:t>
            </a:r>
            <a:endPar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xmlns="" id="{5473C6C7-7D2E-40C8-9739-FD0A7025A71F}"/>
              </a:ext>
            </a:extLst>
          </p:cNvPr>
          <p:cNvSpPr>
            <a:spLocks noGrp="1"/>
          </p:cNvSpPr>
          <p:nvPr>
            <p:ph type="sldNum" sz="quarter" idx="12"/>
          </p:nvPr>
        </p:nvSpPr>
        <p:spPr/>
        <p:txBody>
          <a:bodyPr/>
          <a:lstStyle/>
          <a:p>
            <a:fld id="{A4193B10-D779-4ADC-9156-ADC21C4AA330}" type="slidenum">
              <a:rPr lang="ru-RU" smtClean="0"/>
              <a:pPr/>
              <a:t>20</a:t>
            </a:fld>
            <a:endParaRPr lang="ru-RU"/>
          </a:p>
        </p:txBody>
      </p:sp>
    </p:spTree>
    <p:extLst>
      <p:ext uri="{BB962C8B-B14F-4D97-AF65-F5344CB8AC3E}">
        <p14:creationId xmlns:p14="http://schemas.microsoft.com/office/powerpoint/2010/main" val="26406283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177290" y="212727"/>
            <a:ext cx="7886700" cy="852949"/>
          </a:xfrm>
        </p:spPr>
        <p:txBody>
          <a:bodyPr>
            <a:normAutofit fontScale="90000"/>
          </a:bodyPr>
          <a:lstStyle/>
          <a:p>
            <a:pPr algn="ctr"/>
            <a:r>
              <a:rPr lang="ru-RU" sz="3600" dirty="0"/>
              <a:t/>
            </a:r>
            <a:br>
              <a:rPr lang="ru-RU" sz="3600" dirty="0"/>
            </a:br>
            <a:r>
              <a:rPr lang="ru-RU" sz="3600" dirty="0"/>
              <a:t/>
            </a:r>
            <a:br>
              <a:rPr lang="ru-RU" sz="3600" dirty="0"/>
            </a:br>
            <a:r>
              <a:rPr lang="ru-RU" sz="4000" b="1" dirty="0">
                <a:solidFill>
                  <a:srgbClr val="7030A0"/>
                </a:solidFill>
                <a:latin typeface="Times New Roman" panose="02020603050405020304" pitchFamily="18" charset="0"/>
                <a:cs typeface="Times New Roman" panose="02020603050405020304" pitchFamily="18" charset="0"/>
              </a:rPr>
              <a:t>Методологические основы</a:t>
            </a:r>
            <a:r>
              <a:rPr lang="ru-RU" sz="4000" u="sng" dirty="0">
                <a:solidFill>
                  <a:srgbClr val="7030A0"/>
                </a:solidFill>
                <a:latin typeface="Times New Roman" panose="02020603050405020304" pitchFamily="18" charset="0"/>
                <a:cs typeface="Times New Roman" panose="02020603050405020304" pitchFamily="18" charset="0"/>
              </a:rPr>
              <a:t/>
            </a:r>
            <a:br>
              <a:rPr lang="ru-RU" sz="4000" u="sng" dirty="0">
                <a:solidFill>
                  <a:srgbClr val="7030A0"/>
                </a:solidFill>
                <a:latin typeface="Times New Roman" panose="02020603050405020304" pitchFamily="18" charset="0"/>
                <a:cs typeface="Times New Roman" panose="02020603050405020304" pitchFamily="18" charset="0"/>
              </a:rPr>
            </a:br>
            <a:r>
              <a:rPr lang="ru-RU" sz="3800" u="sng" dirty="0">
                <a:solidFill>
                  <a:srgbClr val="7030A0"/>
                </a:solidFill>
                <a:latin typeface="Times New Roman" panose="02020603050405020304" pitchFamily="18" charset="0"/>
                <a:cs typeface="Times New Roman" panose="02020603050405020304" pitchFamily="18" charset="0"/>
              </a:rPr>
              <a:t/>
            </a:r>
            <a:br>
              <a:rPr lang="ru-RU" sz="3800" u="sng" dirty="0">
                <a:solidFill>
                  <a:srgbClr val="7030A0"/>
                </a:solidFill>
                <a:latin typeface="Times New Roman" panose="02020603050405020304" pitchFamily="18" charset="0"/>
                <a:cs typeface="Times New Roman" panose="02020603050405020304" pitchFamily="18" charset="0"/>
              </a:rPr>
            </a:br>
            <a:endParaRPr lang="ru-RU" sz="3800" u="sng" dirty="0">
              <a:solidFill>
                <a:srgbClr val="7030A0"/>
              </a:solidFill>
              <a:latin typeface="Times New Roman" panose="02020603050405020304" pitchFamily="18" charset="0"/>
              <a:cs typeface="Times New Roman" panose="02020603050405020304" pitchFamily="18" charset="0"/>
            </a:endParaRPr>
          </a:p>
        </p:txBody>
      </p:sp>
      <p:sp>
        <p:nvSpPr>
          <p:cNvPr id="7" name="Объект 6"/>
          <p:cNvSpPr>
            <a:spLocks noGrp="1"/>
          </p:cNvSpPr>
          <p:nvPr>
            <p:ph idx="1"/>
          </p:nvPr>
        </p:nvSpPr>
        <p:spPr>
          <a:xfrm>
            <a:off x="674914" y="854530"/>
            <a:ext cx="7794716" cy="5310050"/>
          </a:xfrm>
        </p:spPr>
        <p:txBody>
          <a:bodyPr>
            <a:normAutofit fontScale="47500" lnSpcReduction="20000"/>
          </a:bodyPr>
          <a:lstStyle/>
          <a:p>
            <a:pPr marL="0" indent="0">
              <a:buNone/>
            </a:pPr>
            <a:r>
              <a:rPr lang="ru-RU" sz="6200" b="1" dirty="0">
                <a:solidFill>
                  <a:srgbClr val="7030A0"/>
                </a:solidFill>
              </a:rPr>
              <a:t>	</a:t>
            </a:r>
            <a:r>
              <a:rPr lang="ru-RU" sz="5200" dirty="0">
                <a:solidFill>
                  <a:srgbClr val="7030A0"/>
                </a:solidFill>
              </a:rPr>
              <a:t>Это теории, концепции, закономерности, проектные модели и т.п., которые прописываются с указанием их авторов, научных школ. </a:t>
            </a:r>
          </a:p>
          <a:p>
            <a:pPr marL="0" indent="0" algn="just">
              <a:buNone/>
            </a:pPr>
            <a:r>
              <a:rPr lang="ru-RU" sz="5200" dirty="0">
                <a:solidFill>
                  <a:srgbClr val="7030A0"/>
                </a:solidFill>
              </a:rPr>
              <a:t>	Эти теоретические основы могут лежать не только в области педагогики, но и в области психологии, возрастной физиологии, философии и т.п. </a:t>
            </a:r>
          </a:p>
          <a:p>
            <a:pPr marL="0" indent="0">
              <a:buNone/>
            </a:pPr>
            <a:r>
              <a:rPr lang="ru-RU" sz="5200" dirty="0">
                <a:solidFill>
                  <a:srgbClr val="7030A0"/>
                </a:solidFill>
              </a:rPr>
              <a:t>	Сегодня состояние гуманитарного знания таково, что новое создается на стыке наук. </a:t>
            </a:r>
          </a:p>
          <a:p>
            <a:pPr marL="0" indent="0" algn="just">
              <a:buNone/>
            </a:pPr>
            <a:r>
              <a:rPr lang="ru-RU" sz="5200" dirty="0">
                <a:solidFill>
                  <a:srgbClr val="7030A0"/>
                </a:solidFill>
              </a:rPr>
              <a:t>	Хороший научный результат имеет место при сочетании, переносе подходов, иными словами,  перемена точки зрения порождает новое знание. Сегодня все больше ученых говорят о междисциплинарных исследованиях. </a:t>
            </a:r>
          </a:p>
          <a:p>
            <a:pPr marL="0" indent="0" algn="just">
              <a:buNone/>
            </a:pPr>
            <a:r>
              <a:rPr lang="ru-RU" sz="5200" dirty="0">
                <a:solidFill>
                  <a:srgbClr val="7030A0"/>
                </a:solidFill>
              </a:rPr>
              <a:t>	Важно, чтобы методологические основы были учтены не только в теоретической разработке, но и в опытно-экспериментальной работе. </a:t>
            </a:r>
          </a:p>
          <a:p>
            <a:pPr marL="0" indent="0">
              <a:buNone/>
            </a:pPr>
            <a:r>
              <a:rPr lang="ru-RU" sz="5200" dirty="0">
                <a:solidFill>
                  <a:srgbClr val="7030A0"/>
                </a:solidFill>
              </a:rPr>
              <a:t> </a:t>
            </a:r>
          </a:p>
          <a:p>
            <a:pPr marL="0" indent="0">
              <a:buNone/>
            </a:pPr>
            <a:endParaRPr lang="ru-RU" sz="4200" b="1" dirty="0">
              <a:solidFill>
                <a:srgbClr val="7030A0"/>
              </a:solidFill>
              <a:latin typeface="Times New Roman" panose="02020603050405020304" pitchFamily="18" charset="0"/>
              <a:cs typeface="Times New Roman" panose="02020603050405020304" pitchFamily="18" charset="0"/>
            </a:endParaRPr>
          </a:p>
          <a:p>
            <a:pPr marL="0" indent="0">
              <a:buNone/>
            </a:pPr>
            <a:endParaRPr lang="ru-RU" sz="4200" b="1" dirty="0">
              <a:solidFill>
                <a:srgbClr val="7030A0"/>
              </a:solidFill>
              <a:latin typeface="Times New Roman" panose="02020603050405020304" pitchFamily="18" charset="0"/>
              <a:cs typeface="Times New Roman" panose="02020603050405020304" pitchFamily="18" charset="0"/>
            </a:endParaRPr>
          </a:p>
          <a:p>
            <a:pPr marL="0" indent="0" algn="r">
              <a:buNone/>
            </a:pPr>
            <a:endParaRPr lang="ru-RU" sz="4200" b="1" dirty="0">
              <a:solidFill>
                <a:srgbClr val="7030A0"/>
              </a:solidFill>
              <a:latin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A4193B10-D779-4ADC-9156-ADC21C4AA330}" type="slidenum">
              <a:rPr lang="ru-RU" smtClean="0"/>
              <a:pPr/>
              <a:t>21</a:t>
            </a:fld>
            <a:endParaRPr lang="ru-RU"/>
          </a:p>
        </p:txBody>
      </p:sp>
    </p:spTree>
    <p:extLst>
      <p:ext uri="{BB962C8B-B14F-4D97-AF65-F5344CB8AC3E}">
        <p14:creationId xmlns:p14="http://schemas.microsoft.com/office/powerpoint/2010/main" val="3740766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AEAED7C-1DFC-4537-BE45-34FC9E5474A0}"/>
              </a:ext>
            </a:extLst>
          </p:cNvPr>
          <p:cNvSpPr>
            <a:spLocks noGrp="1"/>
          </p:cNvSpPr>
          <p:nvPr>
            <p:ph type="title"/>
          </p:nvPr>
        </p:nvSpPr>
        <p:spPr>
          <a:xfrm>
            <a:off x="628650" y="365127"/>
            <a:ext cx="7886700" cy="587373"/>
          </a:xfrm>
        </p:spPr>
        <p:txBody>
          <a:bodyPr>
            <a:normAutofit fontScale="90000"/>
          </a:bodyPr>
          <a:lstStyle/>
          <a:p>
            <a:pPr algn="ctr"/>
            <a:r>
              <a:rPr lang="ru-RU" sz="3600" b="1" dirty="0">
                <a:solidFill>
                  <a:srgbClr val="7030A0"/>
                </a:solidFill>
                <a:latin typeface="Times New Roman" panose="02020603050405020304" pitchFamily="18" charset="0"/>
              </a:rPr>
              <a:t/>
            </a:r>
            <a:br>
              <a:rPr lang="ru-RU" sz="3600" b="1" dirty="0">
                <a:solidFill>
                  <a:srgbClr val="7030A0"/>
                </a:solidFill>
                <a:latin typeface="Times New Roman" panose="02020603050405020304" pitchFamily="18" charset="0"/>
              </a:rPr>
            </a:br>
            <a:r>
              <a:rPr lang="ru-RU" sz="3600" b="1" dirty="0">
                <a:solidFill>
                  <a:srgbClr val="7030A0"/>
                </a:solidFill>
                <a:latin typeface="Times New Roman" panose="02020603050405020304" pitchFamily="18" charset="0"/>
              </a:rPr>
              <a:t>Уровни методологии</a:t>
            </a:r>
            <a:r>
              <a:rPr lang="ru-RU" sz="4400" b="1" i="1" dirty="0">
                <a:solidFill>
                  <a:srgbClr val="7030A0"/>
                </a:solidFill>
                <a:latin typeface="Times New Roman" panose="02020603050405020304" pitchFamily="18" charset="0"/>
              </a:rPr>
              <a:t/>
            </a:r>
            <a:br>
              <a:rPr lang="ru-RU" sz="4400" b="1" i="1" dirty="0">
                <a:solidFill>
                  <a:srgbClr val="7030A0"/>
                </a:solidFill>
                <a:latin typeface="Times New Roman" panose="02020603050405020304" pitchFamily="18" charset="0"/>
              </a:rPr>
            </a:br>
            <a:r>
              <a:rPr lang="ru-RU" dirty="0"/>
              <a:t> </a:t>
            </a:r>
          </a:p>
        </p:txBody>
      </p:sp>
      <p:sp>
        <p:nvSpPr>
          <p:cNvPr id="3" name="Объект 2">
            <a:extLst>
              <a:ext uri="{FF2B5EF4-FFF2-40B4-BE49-F238E27FC236}">
                <a16:creationId xmlns:a16="http://schemas.microsoft.com/office/drawing/2014/main" xmlns="" id="{EA81A34E-BE97-4A8D-B5EF-7EAC28FCF721}"/>
              </a:ext>
            </a:extLst>
          </p:cNvPr>
          <p:cNvSpPr>
            <a:spLocks noGrp="1"/>
          </p:cNvSpPr>
          <p:nvPr>
            <p:ph idx="1"/>
          </p:nvPr>
        </p:nvSpPr>
        <p:spPr>
          <a:xfrm>
            <a:off x="560614" y="810986"/>
            <a:ext cx="8287245" cy="5545365"/>
          </a:xfrm>
        </p:spPr>
        <p:txBody>
          <a:bodyPr>
            <a:normAutofit fontScale="92500" lnSpcReduction="10000"/>
          </a:bodyPr>
          <a:lstStyle/>
          <a:p>
            <a:pPr marL="0" indent="0">
              <a:buNone/>
            </a:pPr>
            <a:r>
              <a:rPr lang="ru-RU" sz="2000" b="1" i="1" dirty="0">
                <a:solidFill>
                  <a:srgbClr val="7030A0"/>
                </a:solidFill>
                <a:effectLst/>
                <a:latin typeface="Times New Roman" panose="02020603050405020304" pitchFamily="18" charset="0"/>
                <a:ea typeface="Calibri" panose="020F0502020204030204" pitchFamily="34" charset="0"/>
              </a:rPr>
              <a:t>			</a:t>
            </a:r>
          </a:p>
          <a:p>
            <a:pPr marL="0" indent="0">
              <a:buNone/>
            </a:pPr>
            <a:r>
              <a:rPr lang="ru-RU" sz="2000" b="1" i="1" dirty="0">
                <a:solidFill>
                  <a:srgbClr val="7030A0"/>
                </a:solidFill>
                <a:latin typeface="Times New Roman" panose="02020603050405020304" pitchFamily="18" charset="0"/>
                <a:ea typeface="Calibri" panose="020F0502020204030204" pitchFamily="34" charset="0"/>
              </a:rPr>
              <a:t>	</a:t>
            </a:r>
            <a:r>
              <a:rPr lang="ru-RU" b="1" dirty="0">
                <a:solidFill>
                  <a:schemeClr val="accent6">
                    <a:lumMod val="50000"/>
                  </a:schemeClr>
                </a:solidFill>
                <a:effectLst/>
                <a:latin typeface="Times New Roman" panose="02020603050405020304" pitchFamily="18" charset="0"/>
                <a:ea typeface="Calibri" panose="020F0502020204030204" pitchFamily="34" charset="0"/>
              </a:rPr>
              <a:t>1 - философский </a:t>
            </a:r>
            <a:r>
              <a:rPr lang="ru-RU" sz="2200" dirty="0">
                <a:solidFill>
                  <a:schemeClr val="accent6">
                    <a:lumMod val="75000"/>
                  </a:schemeClr>
                </a:solidFill>
                <a:latin typeface="Calibri" panose="020F0502020204030204" pitchFamily="34" charset="0"/>
                <a:cs typeface="Times New Roman" panose="02020603050405020304" pitchFamily="18" charset="0"/>
              </a:rPr>
              <a:t>(</a:t>
            </a:r>
            <a:r>
              <a:rPr lang="ru-RU" sz="22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Философия — мать всех наук.  Цицерон)</a:t>
            </a:r>
          </a:p>
          <a:p>
            <a:pPr marL="0" indent="0">
              <a:buNone/>
            </a:pPr>
            <a:r>
              <a:rPr lang="ru-RU" b="1" dirty="0">
                <a:solidFill>
                  <a:schemeClr val="accent6">
                    <a:lumMod val="50000"/>
                  </a:schemeClr>
                </a:solidFill>
                <a:effectLst/>
                <a:latin typeface="Times New Roman" panose="02020603050405020304" pitchFamily="18" charset="0"/>
                <a:ea typeface="Calibri" panose="020F0502020204030204" pitchFamily="34" charset="0"/>
              </a:rPr>
              <a:t>	2 - общенаучный </a:t>
            </a:r>
            <a:endParaRPr lang="ru-RU" b="1" i="1" dirty="0">
              <a:solidFill>
                <a:schemeClr val="accent6">
                  <a:lumMod val="50000"/>
                </a:schemeClr>
              </a:solidFill>
              <a:latin typeface="Times New Roman" panose="02020603050405020304" pitchFamily="18" charset="0"/>
              <a:ea typeface="Calibri" panose="020F0502020204030204" pitchFamily="34" charset="0"/>
            </a:endParaRPr>
          </a:p>
          <a:p>
            <a:pPr marL="0" indent="0">
              <a:buNone/>
            </a:pPr>
            <a:r>
              <a:rPr lang="ru-RU" b="1" dirty="0">
                <a:solidFill>
                  <a:schemeClr val="accent6">
                    <a:lumMod val="50000"/>
                  </a:schemeClr>
                </a:solidFill>
                <a:effectLst/>
                <a:latin typeface="Times New Roman" panose="02020603050405020304" pitchFamily="18" charset="0"/>
                <a:ea typeface="Calibri" panose="020F0502020204030204" pitchFamily="34" charset="0"/>
              </a:rPr>
              <a:t>	3 - конкретно-научный </a:t>
            </a:r>
            <a:endParaRPr lang="ru-RU" b="1" i="1" dirty="0">
              <a:solidFill>
                <a:schemeClr val="accent6">
                  <a:lumMod val="50000"/>
                </a:schemeClr>
              </a:solidFill>
              <a:effectLst/>
              <a:latin typeface="Times New Roman" panose="02020603050405020304" pitchFamily="18" charset="0"/>
              <a:ea typeface="Calibri" panose="020F0502020204030204" pitchFamily="34" charset="0"/>
            </a:endParaRPr>
          </a:p>
          <a:p>
            <a:pPr marL="0" indent="0">
              <a:buNone/>
            </a:pPr>
            <a:r>
              <a:rPr lang="ru-RU" b="1" dirty="0">
                <a:solidFill>
                  <a:schemeClr val="accent6">
                    <a:lumMod val="50000"/>
                  </a:schemeClr>
                </a:solidFill>
                <a:effectLst/>
                <a:latin typeface="Times New Roman" panose="02020603050405020304" pitchFamily="18" charset="0"/>
                <a:ea typeface="Calibri" panose="020F0502020204030204" pitchFamily="34" charset="0"/>
              </a:rPr>
              <a:t>	4 – технологический </a:t>
            </a:r>
            <a:endParaRPr lang="ru-RU" b="1" i="1" dirty="0">
              <a:solidFill>
                <a:schemeClr val="accent6">
                  <a:lumMod val="50000"/>
                </a:schemeClr>
              </a:solidFill>
              <a:latin typeface="Times New Roman" panose="02020603050405020304" pitchFamily="18" charset="0"/>
              <a:ea typeface="Calibri" panose="020F0502020204030204" pitchFamily="34" charset="0"/>
            </a:endParaRPr>
          </a:p>
          <a:p>
            <a:pPr marL="0" indent="0">
              <a:buNone/>
            </a:pPr>
            <a:endParaRPr lang="ru-RU" sz="1800" i="1" dirty="0">
              <a:solidFill>
                <a:schemeClr val="accent6">
                  <a:lumMod val="50000"/>
                </a:schemeClr>
              </a:solidFill>
              <a:latin typeface="Times New Roman" panose="02020603050405020304" pitchFamily="18" charset="0"/>
            </a:endParaRPr>
          </a:p>
          <a:p>
            <a:pPr marL="0" indent="0">
              <a:buNone/>
            </a:pPr>
            <a:r>
              <a:rPr lang="ru-RU" sz="2000" b="1" i="1" dirty="0">
                <a:solidFill>
                  <a:schemeClr val="accent6">
                    <a:lumMod val="50000"/>
                  </a:schemeClr>
                </a:solidFill>
                <a:latin typeface="Times New Roman" panose="02020603050405020304" pitchFamily="18" charset="0"/>
              </a:rPr>
              <a:t>	</a:t>
            </a:r>
            <a:r>
              <a:rPr lang="ru-RU" sz="4000" b="1" i="1" dirty="0">
                <a:solidFill>
                  <a:srgbClr val="7030A0"/>
                </a:solidFill>
                <a:latin typeface="Times New Roman" panose="02020603050405020304" pitchFamily="18" charset="0"/>
              </a:rPr>
              <a:t>Методологический плюрализм</a:t>
            </a:r>
          </a:p>
          <a:p>
            <a:pPr marL="0" indent="0">
              <a:buNone/>
            </a:pPr>
            <a:endParaRPr lang="ru-RU" sz="2600" b="1" i="1" dirty="0">
              <a:solidFill>
                <a:schemeClr val="accent6">
                  <a:lumMod val="50000"/>
                </a:schemeClr>
              </a:solidFill>
              <a:latin typeface="Times New Roman" panose="02020603050405020304" pitchFamily="18" charset="0"/>
            </a:endParaRPr>
          </a:p>
          <a:p>
            <a:pPr marL="0" indent="0">
              <a:buNone/>
            </a:pPr>
            <a:r>
              <a:rPr lang="ru-RU" sz="2000" dirty="0">
                <a:solidFill>
                  <a:srgbClr val="000000"/>
                </a:solidFill>
                <a:latin typeface="Times New Roman" panose="02020603050405020304" pitchFamily="18" charset="0"/>
              </a:rPr>
              <a:t>	</a:t>
            </a:r>
            <a:r>
              <a:rPr lang="ru-RU" sz="2600" b="1" i="0" dirty="0">
                <a:solidFill>
                  <a:schemeClr val="accent6">
                    <a:lumMod val="75000"/>
                  </a:schemeClr>
                </a:solidFill>
                <a:effectLst/>
                <a:latin typeface="Times New Roman" panose="02020603050405020304" pitchFamily="18" charset="0"/>
              </a:rPr>
              <a:t>«Наша главная проблема, похоже, заключается в том, что мы 	совершенствуем методы, но при этом путаемся в целях»</a:t>
            </a:r>
          </a:p>
          <a:p>
            <a:pPr marL="0" indent="0">
              <a:buNone/>
            </a:pPr>
            <a:r>
              <a:rPr lang="ru-RU" sz="2600" b="1" i="0" dirty="0">
                <a:solidFill>
                  <a:schemeClr val="accent6">
                    <a:lumMod val="75000"/>
                  </a:schemeClr>
                </a:solidFill>
                <a:effectLst/>
                <a:latin typeface="Times New Roman" panose="02020603050405020304" pitchFamily="18" charset="0"/>
              </a:rPr>
              <a:t>	А. Эйнштейн</a:t>
            </a:r>
            <a:r>
              <a:rPr lang="ru-RU" sz="2600" b="1" dirty="0">
                <a:solidFill>
                  <a:schemeClr val="accent6">
                    <a:lumMod val="75000"/>
                  </a:schemeClr>
                </a:solidFill>
              </a:rPr>
              <a:t/>
            </a:r>
            <a:br>
              <a:rPr lang="ru-RU" sz="2600" b="1" dirty="0">
                <a:solidFill>
                  <a:schemeClr val="accent6">
                    <a:lumMod val="75000"/>
                  </a:schemeClr>
                </a:solidFill>
              </a:rPr>
            </a:br>
            <a:r>
              <a:rPr lang="ru-RU" sz="2600" dirty="0">
                <a:solidFill>
                  <a:schemeClr val="accent6">
                    <a:lumMod val="75000"/>
                  </a:schemeClr>
                </a:solidFill>
              </a:rPr>
              <a:t/>
            </a:r>
            <a:br>
              <a:rPr lang="ru-RU" sz="2600" dirty="0">
                <a:solidFill>
                  <a:schemeClr val="accent6">
                    <a:lumMod val="75000"/>
                  </a:schemeClr>
                </a:solidFill>
              </a:rPr>
            </a:br>
            <a:endParaRPr lang="ru-RU" sz="2600" b="1" i="1" dirty="0">
              <a:solidFill>
                <a:schemeClr val="accent6">
                  <a:lumMod val="75000"/>
                </a:schemeClr>
              </a:solidFill>
              <a:latin typeface="Times New Roman" panose="02020603050405020304" pitchFamily="18" charset="0"/>
            </a:endParaRPr>
          </a:p>
        </p:txBody>
      </p:sp>
      <p:sp>
        <p:nvSpPr>
          <p:cNvPr id="4" name="Номер слайда 3">
            <a:extLst>
              <a:ext uri="{FF2B5EF4-FFF2-40B4-BE49-F238E27FC236}">
                <a16:creationId xmlns:a16="http://schemas.microsoft.com/office/drawing/2014/main" xmlns="" id="{95CC9090-E13F-4C49-BB39-84A8DAFC6BA5}"/>
              </a:ext>
            </a:extLst>
          </p:cNvPr>
          <p:cNvSpPr>
            <a:spLocks noGrp="1"/>
          </p:cNvSpPr>
          <p:nvPr>
            <p:ph type="sldNum" sz="quarter" idx="12"/>
          </p:nvPr>
        </p:nvSpPr>
        <p:spPr/>
        <p:txBody>
          <a:bodyPr/>
          <a:lstStyle/>
          <a:p>
            <a:fld id="{1FE8DF1E-33BB-4377-9A26-35481BA06C7C}" type="slidenum">
              <a:rPr lang="en-US" smtClean="0">
                <a:solidFill>
                  <a:prstClr val="black">
                    <a:tint val="75000"/>
                  </a:prstClr>
                </a:solidFill>
              </a:rPr>
              <a:pPr/>
              <a:t>22</a:t>
            </a:fld>
            <a:endParaRPr lang="en-US">
              <a:solidFill>
                <a:prstClr val="black">
                  <a:tint val="75000"/>
                </a:prstClr>
              </a:solidFill>
            </a:endParaRPr>
          </a:p>
        </p:txBody>
      </p:sp>
    </p:spTree>
    <p:extLst>
      <p:ext uri="{BB962C8B-B14F-4D97-AF65-F5344CB8AC3E}">
        <p14:creationId xmlns:p14="http://schemas.microsoft.com/office/powerpoint/2010/main" val="24379065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CD84860-9248-0874-E835-61C6A511B6DF}"/>
              </a:ext>
            </a:extLst>
          </p:cNvPr>
          <p:cNvSpPr>
            <a:spLocks noGrp="1"/>
          </p:cNvSpPr>
          <p:nvPr>
            <p:ph type="title"/>
          </p:nvPr>
        </p:nvSpPr>
        <p:spPr>
          <a:xfrm>
            <a:off x="220287" y="500062"/>
            <a:ext cx="8295063" cy="791327"/>
          </a:xfrm>
        </p:spPr>
        <p:txBody>
          <a:bodyPr/>
          <a:lstStyle/>
          <a:p>
            <a:pPr algn="ctr"/>
            <a:r>
              <a:rPr lang="ru-RU" sz="2800" b="1" dirty="0">
                <a:solidFill>
                  <a:srgbClr val="7030A0"/>
                </a:solidFill>
                <a:latin typeface="Times New Roman" panose="02020603050405020304" pitchFamily="18" charset="0"/>
                <a:cs typeface="Times New Roman" panose="02020603050405020304" pitchFamily="18" charset="0"/>
              </a:rPr>
              <a:t>Подходы </a:t>
            </a:r>
          </a:p>
        </p:txBody>
      </p:sp>
      <p:sp>
        <p:nvSpPr>
          <p:cNvPr id="3" name="Объект 2">
            <a:extLst>
              <a:ext uri="{FF2B5EF4-FFF2-40B4-BE49-F238E27FC236}">
                <a16:creationId xmlns:a16="http://schemas.microsoft.com/office/drawing/2014/main" xmlns="" id="{8C5CFB7F-74BB-C9FC-BAC1-B412789E53F6}"/>
              </a:ext>
            </a:extLst>
          </p:cNvPr>
          <p:cNvSpPr>
            <a:spLocks noGrp="1"/>
          </p:cNvSpPr>
          <p:nvPr>
            <p:ph idx="1"/>
          </p:nvPr>
        </p:nvSpPr>
        <p:spPr>
          <a:xfrm>
            <a:off x="409073" y="1291389"/>
            <a:ext cx="8413797" cy="5381554"/>
          </a:xfrm>
        </p:spPr>
        <p:txBody>
          <a:bodyPr>
            <a:normAutofit fontScale="92500" lnSpcReduction="20000"/>
          </a:bodyPr>
          <a:lstStyle/>
          <a:p>
            <a:pPr marL="0" indent="0">
              <a:buNone/>
            </a:pPr>
            <a:r>
              <a:rPr lang="ru-RU" dirty="0"/>
              <a:t>                      </a:t>
            </a:r>
            <a:r>
              <a:rPr lang="ru-RU" b="1" dirty="0">
                <a:solidFill>
                  <a:srgbClr val="002060"/>
                </a:solidFill>
              </a:rPr>
              <a:t>Подходы к образованию: </a:t>
            </a:r>
          </a:p>
          <a:p>
            <a:pPr marL="0" indent="0" algn="just">
              <a:buNone/>
            </a:pPr>
            <a:r>
              <a:rPr lang="ru-RU" sz="1800" b="1" dirty="0">
                <a:solidFill>
                  <a:srgbClr val="7030A0"/>
                </a:solidFill>
                <a:effectLst/>
                <a:latin typeface="Times New Roman" panose="02020603050405020304" pitchFamily="18" charset="0"/>
                <a:ea typeface="Calibri" panose="020F0502020204030204" pitchFamily="34" charset="0"/>
              </a:rPr>
              <a:t>системно-деятельностный, </a:t>
            </a:r>
          </a:p>
          <a:p>
            <a:pPr marL="0" indent="0" algn="just">
              <a:buNone/>
            </a:pPr>
            <a:r>
              <a:rPr lang="ru-RU" sz="1800" b="1" dirty="0">
                <a:solidFill>
                  <a:srgbClr val="7030A0"/>
                </a:solidFill>
                <a:latin typeface="Times New Roman" panose="02020603050405020304" pitchFamily="18" charset="0"/>
                <a:ea typeface="Calibri" panose="020F0502020204030204" pitchFamily="34" charset="0"/>
              </a:rPr>
              <a:t>к</a:t>
            </a:r>
            <a:r>
              <a:rPr lang="ru-RU" sz="1800" b="1" dirty="0">
                <a:solidFill>
                  <a:srgbClr val="7030A0"/>
                </a:solidFill>
                <a:effectLst/>
                <a:latin typeface="Times New Roman" panose="02020603050405020304" pitchFamily="18" charset="0"/>
                <a:ea typeface="Calibri" panose="020F0502020204030204" pitchFamily="34" charset="0"/>
              </a:rPr>
              <a:t>омпетентностный,</a:t>
            </a:r>
            <a:endParaRPr lang="ru-RU" sz="1800" b="1" dirty="0">
              <a:solidFill>
                <a:srgbClr val="7030A0"/>
              </a:solidFill>
              <a:latin typeface="Times New Roman" panose="02020603050405020304" pitchFamily="18" charset="0"/>
              <a:ea typeface="Calibri" panose="020F0502020204030204" pitchFamily="34" charset="0"/>
            </a:endParaRPr>
          </a:p>
          <a:p>
            <a:pPr marL="0" indent="0" algn="just">
              <a:buNone/>
            </a:pPr>
            <a:r>
              <a:rPr lang="ru-RU" sz="1800" b="1" dirty="0">
                <a:solidFill>
                  <a:srgbClr val="7030A0"/>
                </a:solidFill>
                <a:effectLst/>
                <a:latin typeface="Times New Roman" panose="02020603050405020304" pitchFamily="18" charset="0"/>
                <a:ea typeface="Calibri" panose="020F0502020204030204" pitchFamily="34" charset="0"/>
              </a:rPr>
              <a:t>личностно ориентированный, </a:t>
            </a:r>
          </a:p>
          <a:p>
            <a:pPr marL="0" indent="0" algn="just">
              <a:buNone/>
            </a:pPr>
            <a:r>
              <a:rPr lang="ru-RU" sz="1800" b="1" dirty="0">
                <a:solidFill>
                  <a:srgbClr val="7030A0"/>
                </a:solidFill>
                <a:effectLst/>
                <a:latin typeface="Times New Roman" panose="02020603050405020304" pitchFamily="18" charset="0"/>
                <a:ea typeface="Calibri" panose="020F0502020204030204" pitchFamily="34" charset="0"/>
              </a:rPr>
              <a:t>а также применяют аксиологический, </a:t>
            </a:r>
            <a:r>
              <a:rPr lang="ru-RU" sz="1800" b="1" dirty="0" err="1">
                <a:solidFill>
                  <a:srgbClr val="7030A0"/>
                </a:solidFill>
                <a:effectLst/>
                <a:latin typeface="Times New Roman" panose="02020603050405020304" pitchFamily="18" charset="0"/>
                <a:ea typeface="Calibri" panose="020F0502020204030204" pitchFamily="34" charset="0"/>
              </a:rPr>
              <a:t>знаниевый</a:t>
            </a:r>
            <a:r>
              <a:rPr lang="ru-RU" sz="1800" b="1" dirty="0">
                <a:solidFill>
                  <a:srgbClr val="7030A0"/>
                </a:solidFill>
                <a:effectLst/>
                <a:latin typeface="Times New Roman" panose="02020603050405020304" pitchFamily="18" charset="0"/>
                <a:ea typeface="Calibri" panose="020F0502020204030204" pitchFamily="34" charset="0"/>
              </a:rPr>
              <a:t>, культурологический, антропологический и </a:t>
            </a:r>
            <a:r>
              <a:rPr lang="ru-RU" sz="1800" b="1" dirty="0" err="1">
                <a:solidFill>
                  <a:srgbClr val="7030A0"/>
                </a:solidFill>
                <a:effectLst/>
                <a:latin typeface="Times New Roman" panose="02020603050405020304" pitchFamily="18" charset="0"/>
                <a:ea typeface="Calibri" panose="020F0502020204030204" pitchFamily="34" charset="0"/>
              </a:rPr>
              <a:t>некот</a:t>
            </a:r>
            <a:r>
              <a:rPr lang="ru-RU" sz="1800" b="1" dirty="0">
                <a:solidFill>
                  <a:srgbClr val="7030A0"/>
                </a:solidFill>
                <a:effectLst/>
                <a:latin typeface="Times New Roman" panose="02020603050405020304" pitchFamily="18" charset="0"/>
                <a:ea typeface="Calibri" panose="020F0502020204030204" pitchFamily="34" charset="0"/>
              </a:rPr>
              <a:t>. др. </a:t>
            </a:r>
          </a:p>
          <a:p>
            <a:pPr marL="0" indent="0" algn="ctr">
              <a:buNone/>
            </a:pPr>
            <a:r>
              <a:rPr lang="ru-RU" b="1" dirty="0">
                <a:solidFill>
                  <a:srgbClr val="002060"/>
                </a:solidFill>
              </a:rPr>
              <a:t>Методологические подходы:</a:t>
            </a:r>
          </a:p>
          <a:p>
            <a:pPr marL="0" indent="0" algn="ctr">
              <a:buNone/>
            </a:pPr>
            <a:r>
              <a:rPr lang="ru-RU" sz="1800" b="1" dirty="0">
                <a:solidFill>
                  <a:srgbClr val="7030A0"/>
                </a:solidFill>
                <a:latin typeface="Times New Roman" panose="02020603050405020304" pitchFamily="18" charset="0"/>
              </a:rPr>
              <a:t>системный</a:t>
            </a:r>
          </a:p>
          <a:p>
            <a:pPr marL="0" indent="0" algn="ctr">
              <a:buNone/>
            </a:pPr>
            <a:r>
              <a:rPr lang="ru-RU" sz="1800" b="1" dirty="0">
                <a:solidFill>
                  <a:srgbClr val="7030A0"/>
                </a:solidFill>
                <a:latin typeface="Times New Roman" panose="02020603050405020304" pitchFamily="18" charset="0"/>
              </a:rPr>
              <a:t>концептуальный</a:t>
            </a:r>
          </a:p>
          <a:p>
            <a:pPr marL="0" indent="0" algn="ctr">
              <a:buNone/>
            </a:pPr>
            <a:r>
              <a:rPr lang="ru-RU" sz="1800" b="1" dirty="0">
                <a:solidFill>
                  <a:srgbClr val="7030A0"/>
                </a:solidFill>
                <a:latin typeface="Times New Roman" panose="02020603050405020304" pitchFamily="18" charset="0"/>
              </a:rPr>
              <a:t>средовой</a:t>
            </a:r>
          </a:p>
          <a:p>
            <a:pPr marL="0" indent="0" algn="ctr">
              <a:buNone/>
            </a:pPr>
            <a:r>
              <a:rPr lang="ru-RU" sz="1800" b="1" dirty="0">
                <a:solidFill>
                  <a:srgbClr val="7030A0"/>
                </a:solidFill>
                <a:latin typeface="Times New Roman" panose="02020603050405020304" pitchFamily="18" charset="0"/>
              </a:rPr>
              <a:t>ситуационный</a:t>
            </a:r>
          </a:p>
          <a:p>
            <a:pPr marL="0" indent="0" algn="ctr">
              <a:buNone/>
            </a:pPr>
            <a:r>
              <a:rPr lang="ru-RU" sz="1800" b="1" dirty="0">
                <a:solidFill>
                  <a:srgbClr val="7030A0"/>
                </a:solidFill>
                <a:latin typeface="Times New Roman" panose="02020603050405020304" pitchFamily="18" charset="0"/>
              </a:rPr>
              <a:t>комплексный</a:t>
            </a:r>
          </a:p>
          <a:p>
            <a:pPr marL="0" indent="0" algn="ctr">
              <a:buNone/>
            </a:pPr>
            <a:r>
              <a:rPr lang="ru-RU" sz="1800" b="1" dirty="0" err="1">
                <a:solidFill>
                  <a:srgbClr val="7030A0"/>
                </a:solidFill>
                <a:latin typeface="Times New Roman" panose="02020603050405020304" pitchFamily="18" charset="0"/>
              </a:rPr>
              <a:t>квалиметрический</a:t>
            </a:r>
            <a:endParaRPr lang="ru-RU" sz="1800" b="1" dirty="0">
              <a:solidFill>
                <a:srgbClr val="7030A0"/>
              </a:solidFill>
              <a:latin typeface="Times New Roman" panose="02020603050405020304" pitchFamily="18" charset="0"/>
            </a:endParaRPr>
          </a:p>
          <a:p>
            <a:pPr marL="0" indent="0" algn="ctr">
              <a:buNone/>
            </a:pPr>
            <a:r>
              <a:rPr lang="ru-RU" sz="1800" dirty="0">
                <a:solidFill>
                  <a:srgbClr val="7030A0"/>
                </a:solidFill>
                <a:latin typeface="Times New Roman" panose="02020603050405020304" pitchFamily="18" charset="0"/>
              </a:rPr>
              <a:t>и др.</a:t>
            </a:r>
          </a:p>
          <a:p>
            <a:pPr marL="0" indent="0" algn="ctr">
              <a:buNone/>
            </a:pPr>
            <a:r>
              <a:rPr lang="ru-RU" sz="2200" b="1" dirty="0">
                <a:solidFill>
                  <a:schemeClr val="accent6">
                    <a:lumMod val="50000"/>
                  </a:schemeClr>
                </a:solidFill>
                <a:latin typeface="Times New Roman" panose="02020603050405020304" pitchFamily="18" charset="0"/>
              </a:rPr>
              <a:t>Пересечения и переносы могут быть, они должны быть обоснованы. В рамках одного исследования не должны путаться подходы к исследованию и подходы к образованию.</a:t>
            </a:r>
          </a:p>
          <a:p>
            <a:pPr marL="0" indent="0" algn="ctr">
              <a:buNone/>
            </a:pPr>
            <a:endParaRPr lang="ru-RU" sz="1800" dirty="0">
              <a:solidFill>
                <a:srgbClr val="7030A0"/>
              </a:solidFill>
              <a:latin typeface="Times New Roman" panose="02020603050405020304" pitchFamily="18" charset="0"/>
            </a:endParaRPr>
          </a:p>
          <a:p>
            <a:pPr marL="0" indent="0" algn="ctr">
              <a:buNone/>
            </a:pPr>
            <a:endParaRPr lang="ru-RU" sz="1800" dirty="0">
              <a:solidFill>
                <a:srgbClr val="7030A0"/>
              </a:solidFill>
              <a:latin typeface="Times New Roman" panose="02020603050405020304" pitchFamily="18" charset="0"/>
            </a:endParaRPr>
          </a:p>
          <a:p>
            <a:endParaRPr lang="ru-RU" sz="1800" dirty="0">
              <a:latin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xmlns="" id="{9A418BBD-65AC-E5FA-C9E4-24DE9416FCE4}"/>
              </a:ext>
            </a:extLst>
          </p:cNvPr>
          <p:cNvSpPr>
            <a:spLocks noGrp="1"/>
          </p:cNvSpPr>
          <p:nvPr>
            <p:ph type="sldNum" sz="quarter" idx="12"/>
          </p:nvPr>
        </p:nvSpPr>
        <p:spPr/>
        <p:txBody>
          <a:bodyPr/>
          <a:lstStyle/>
          <a:p>
            <a:fld id="{1FE8DF1E-33BB-4377-9A26-35481BA06C7C}" type="slidenum">
              <a:rPr lang="en-US" smtClean="0">
                <a:solidFill>
                  <a:prstClr val="black">
                    <a:tint val="75000"/>
                  </a:prstClr>
                </a:solidFill>
              </a:rPr>
              <a:pPr/>
              <a:t>23</a:t>
            </a:fld>
            <a:endParaRPr lang="en-US">
              <a:solidFill>
                <a:prstClr val="black">
                  <a:tint val="75000"/>
                </a:prstClr>
              </a:solidFill>
            </a:endParaRPr>
          </a:p>
        </p:txBody>
      </p:sp>
    </p:spTree>
    <p:extLst>
      <p:ext uri="{BB962C8B-B14F-4D97-AF65-F5344CB8AC3E}">
        <p14:creationId xmlns:p14="http://schemas.microsoft.com/office/powerpoint/2010/main" val="4156731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AEAED7C-1DFC-4537-BE45-34FC9E5474A0}"/>
              </a:ext>
            </a:extLst>
          </p:cNvPr>
          <p:cNvSpPr>
            <a:spLocks noGrp="1"/>
          </p:cNvSpPr>
          <p:nvPr>
            <p:ph type="title"/>
          </p:nvPr>
        </p:nvSpPr>
        <p:spPr>
          <a:xfrm>
            <a:off x="628650" y="365126"/>
            <a:ext cx="7886700" cy="986421"/>
          </a:xfrm>
        </p:spPr>
        <p:txBody>
          <a:bodyPr>
            <a:normAutofit fontScale="90000"/>
          </a:bodyPr>
          <a:lstStyle/>
          <a:p>
            <a:pPr algn="ctr"/>
            <a:r>
              <a:rPr lang="ru-RU" sz="4000" b="1" dirty="0">
                <a:solidFill>
                  <a:srgbClr val="7030A0"/>
                </a:solidFill>
                <a:latin typeface="Times New Roman" panose="02020603050405020304" pitchFamily="18" charset="0"/>
                <a:cs typeface="Times New Roman" panose="02020603050405020304" pitchFamily="18" charset="0"/>
              </a:rPr>
              <a:t>Основные принципы методологии</a:t>
            </a:r>
          </a:p>
        </p:txBody>
      </p:sp>
      <p:sp>
        <p:nvSpPr>
          <p:cNvPr id="3" name="Объект 2">
            <a:extLst>
              <a:ext uri="{FF2B5EF4-FFF2-40B4-BE49-F238E27FC236}">
                <a16:creationId xmlns:a16="http://schemas.microsoft.com/office/drawing/2014/main" xmlns="" id="{EA81A34E-BE97-4A8D-B5EF-7EAC28FCF721}"/>
              </a:ext>
            </a:extLst>
          </p:cNvPr>
          <p:cNvSpPr>
            <a:spLocks noGrp="1"/>
          </p:cNvSpPr>
          <p:nvPr>
            <p:ph idx="1"/>
          </p:nvPr>
        </p:nvSpPr>
        <p:spPr/>
        <p:txBody>
          <a:bodyPr>
            <a:normAutofit/>
          </a:bodyPr>
          <a:lstStyle/>
          <a:p>
            <a:pPr lvl="1">
              <a:buFont typeface="Wingdings" panose="05000000000000000000" pitchFamily="2" charset="2"/>
              <a:buChar char="v"/>
            </a:pPr>
            <a:r>
              <a:rPr lang="ru-RU" sz="2400" b="1" i="1" dirty="0">
                <a:solidFill>
                  <a:schemeClr val="accent6">
                    <a:lumMod val="75000"/>
                  </a:schemeClr>
                </a:solidFill>
                <a:effectLst/>
                <a:latin typeface="Times New Roman" panose="02020603050405020304" pitchFamily="18" charset="0"/>
                <a:ea typeface="Calibri" panose="020F0502020204030204" pitchFamily="34" charset="0"/>
              </a:rPr>
              <a:t>Принцип единства теории и практики</a:t>
            </a:r>
          </a:p>
          <a:p>
            <a:pPr lvl="1">
              <a:buFont typeface="Wingdings" panose="05000000000000000000" pitchFamily="2" charset="2"/>
              <a:buChar char="v"/>
            </a:pPr>
            <a:r>
              <a:rPr lang="ru-RU" sz="2400" b="1" i="1" dirty="0">
                <a:solidFill>
                  <a:schemeClr val="accent6">
                    <a:lumMod val="75000"/>
                  </a:schemeClr>
                </a:solidFill>
                <a:effectLst/>
                <a:latin typeface="Times New Roman" panose="02020603050405020304" pitchFamily="18" charset="0"/>
                <a:ea typeface="Calibri" panose="020F0502020204030204" pitchFamily="34" charset="0"/>
              </a:rPr>
              <a:t>Принцип системности</a:t>
            </a:r>
            <a:endParaRPr lang="ru-RU" sz="2400" b="1" i="1" dirty="0">
              <a:solidFill>
                <a:schemeClr val="accent6">
                  <a:lumMod val="75000"/>
                </a:schemeClr>
              </a:solidFill>
              <a:latin typeface="Times New Roman" panose="02020603050405020304" pitchFamily="18" charset="0"/>
              <a:ea typeface="Calibri" panose="020F0502020204030204" pitchFamily="34" charset="0"/>
            </a:endParaRPr>
          </a:p>
          <a:p>
            <a:pPr lvl="1">
              <a:buFont typeface="Wingdings" panose="05000000000000000000" pitchFamily="2" charset="2"/>
              <a:buChar char="v"/>
            </a:pPr>
            <a:r>
              <a:rPr lang="ru-RU" sz="2400" b="1" i="1" dirty="0">
                <a:solidFill>
                  <a:schemeClr val="accent6">
                    <a:lumMod val="75000"/>
                  </a:schemeClr>
                </a:solidFill>
                <a:effectLst/>
                <a:latin typeface="Times New Roman" panose="02020603050405020304" pitchFamily="18" charset="0"/>
                <a:ea typeface="Calibri" panose="020F0502020204030204" pitchFamily="34" charset="0"/>
              </a:rPr>
              <a:t>Принцип объективности </a:t>
            </a:r>
          </a:p>
          <a:p>
            <a:pPr lvl="1">
              <a:buFont typeface="Wingdings" panose="05000000000000000000" pitchFamily="2" charset="2"/>
              <a:buChar char="v"/>
            </a:pPr>
            <a:r>
              <a:rPr lang="ru-RU" sz="2400" b="1" i="1" dirty="0">
                <a:solidFill>
                  <a:schemeClr val="accent6">
                    <a:lumMod val="75000"/>
                  </a:schemeClr>
                </a:solidFill>
                <a:effectLst/>
                <a:latin typeface="Times New Roman" panose="02020603050405020304" pitchFamily="18" charset="0"/>
                <a:ea typeface="Calibri" panose="020F0502020204030204" pitchFamily="34" charset="0"/>
              </a:rPr>
              <a:t>Принцип всесторонности </a:t>
            </a:r>
            <a:endParaRPr lang="ru-RU" sz="2400" b="1" i="1" dirty="0">
              <a:solidFill>
                <a:schemeClr val="accent6">
                  <a:lumMod val="75000"/>
                </a:schemeClr>
              </a:solidFill>
              <a:latin typeface="Times New Roman" panose="02020603050405020304" pitchFamily="18" charset="0"/>
              <a:ea typeface="Calibri" panose="020F0502020204030204" pitchFamily="34" charset="0"/>
            </a:endParaRPr>
          </a:p>
          <a:p>
            <a:pPr lvl="1">
              <a:buFont typeface="Wingdings" panose="05000000000000000000" pitchFamily="2" charset="2"/>
              <a:buChar char="v"/>
            </a:pPr>
            <a:r>
              <a:rPr lang="ru-RU" sz="2400" b="1" i="1" dirty="0">
                <a:solidFill>
                  <a:schemeClr val="accent6">
                    <a:lumMod val="75000"/>
                  </a:schemeClr>
                </a:solidFill>
                <a:effectLst/>
                <a:latin typeface="Times New Roman" panose="02020603050405020304" pitchFamily="18" charset="0"/>
                <a:ea typeface="Calibri" panose="020F0502020204030204" pitchFamily="34" charset="0"/>
              </a:rPr>
              <a:t>Принцип историчности </a:t>
            </a:r>
          </a:p>
          <a:p>
            <a:pPr lvl="1">
              <a:buFont typeface="Wingdings" panose="05000000000000000000" pitchFamily="2" charset="2"/>
              <a:buChar char="v"/>
            </a:pPr>
            <a:r>
              <a:rPr lang="ru-RU" sz="2400" b="1" i="1" dirty="0">
                <a:solidFill>
                  <a:schemeClr val="accent6">
                    <a:lumMod val="75000"/>
                  </a:schemeClr>
                </a:solidFill>
                <a:effectLst/>
                <a:latin typeface="Times New Roman" panose="02020603050405020304" pitchFamily="18" charset="0"/>
                <a:ea typeface="Calibri" panose="020F0502020204030204" pitchFamily="34" charset="0"/>
              </a:rPr>
              <a:t>Принцип единства исторического и логического</a:t>
            </a:r>
            <a:endParaRPr lang="ru-RU" sz="2400" b="1" i="1" dirty="0">
              <a:solidFill>
                <a:schemeClr val="accent6">
                  <a:lumMod val="75000"/>
                </a:schemeClr>
              </a:solidFill>
              <a:latin typeface="Times New Roman" panose="02020603050405020304" pitchFamily="18" charset="0"/>
              <a:ea typeface="Calibri" panose="020F0502020204030204" pitchFamily="34" charset="0"/>
            </a:endParaRPr>
          </a:p>
          <a:p>
            <a:pPr lvl="1">
              <a:buFont typeface="Wingdings" panose="05000000000000000000" pitchFamily="2" charset="2"/>
              <a:buChar char="v"/>
            </a:pPr>
            <a:r>
              <a:rPr lang="ru-RU" sz="2400" b="1" i="1" dirty="0">
                <a:solidFill>
                  <a:schemeClr val="accent6">
                    <a:lumMod val="75000"/>
                  </a:schemeClr>
                </a:solidFill>
                <a:effectLst/>
                <a:latin typeface="Times New Roman" panose="02020603050405020304" pitchFamily="18" charset="0"/>
                <a:ea typeface="Calibri" panose="020F0502020204030204" pitchFamily="34" charset="0"/>
              </a:rPr>
              <a:t>Принцип единства образовательного пространства</a:t>
            </a:r>
          </a:p>
          <a:p>
            <a:pPr lvl="1">
              <a:buFont typeface="Wingdings" panose="05000000000000000000" pitchFamily="2" charset="2"/>
              <a:buChar char="v"/>
            </a:pPr>
            <a:r>
              <a:rPr lang="ru-RU" sz="2400" b="1" i="1" dirty="0">
                <a:solidFill>
                  <a:schemeClr val="accent6">
                    <a:lumMod val="75000"/>
                  </a:schemeClr>
                </a:solidFill>
                <a:effectLst/>
                <a:latin typeface="Times New Roman" panose="02020603050405020304" pitchFamily="18" charset="0"/>
                <a:ea typeface="Calibri" panose="020F0502020204030204" pitchFamily="34" charset="0"/>
              </a:rPr>
              <a:t>Принцип гуманизации и уважения к личности </a:t>
            </a:r>
            <a:endParaRPr lang="ru-RU" sz="2400" b="1" i="1" dirty="0">
              <a:solidFill>
                <a:schemeClr val="accent6">
                  <a:lumMod val="75000"/>
                </a:schemeClr>
              </a:solidFill>
              <a:latin typeface="Times New Roman" panose="02020603050405020304" pitchFamily="18" charset="0"/>
              <a:ea typeface="Calibri" panose="020F0502020204030204" pitchFamily="34" charset="0"/>
            </a:endParaRPr>
          </a:p>
          <a:p>
            <a:pPr lvl="1">
              <a:buFont typeface="Wingdings" panose="05000000000000000000" pitchFamily="2" charset="2"/>
              <a:buChar char="v"/>
            </a:pPr>
            <a:r>
              <a:rPr lang="ru-RU" sz="2400" b="1" i="1" dirty="0">
                <a:solidFill>
                  <a:schemeClr val="accent6">
                    <a:lumMod val="75000"/>
                  </a:schemeClr>
                </a:solidFill>
                <a:latin typeface="Times New Roman" panose="02020603050405020304" pitchFamily="18" charset="0"/>
                <a:ea typeface="Calibri" panose="020F0502020204030204" pitchFamily="34" charset="0"/>
              </a:rPr>
              <a:t>П</a:t>
            </a:r>
            <a:r>
              <a:rPr lang="ru-RU" sz="2400" b="1" i="1" dirty="0">
                <a:solidFill>
                  <a:schemeClr val="accent6">
                    <a:lumMod val="75000"/>
                  </a:schemeClr>
                </a:solidFill>
                <a:effectLst/>
                <a:latin typeface="Times New Roman" panose="02020603050405020304" pitchFamily="18" charset="0"/>
                <a:ea typeface="Calibri" panose="020F0502020204030204" pitchFamily="34" charset="0"/>
              </a:rPr>
              <a:t>ринцип этичности</a:t>
            </a:r>
          </a:p>
          <a:p>
            <a:pPr marL="0" indent="0">
              <a:buNone/>
            </a:pPr>
            <a:endParaRPr lang="ru-RU" sz="1800" i="1" dirty="0">
              <a:latin typeface="Times New Roman" panose="02020603050405020304" pitchFamily="18" charset="0"/>
            </a:endParaRPr>
          </a:p>
          <a:p>
            <a:pPr marL="0" indent="0">
              <a:buNone/>
            </a:pPr>
            <a:endParaRPr lang="ru-RU"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ru-RU"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
        <p:nvSpPr>
          <p:cNvPr id="4" name="Номер слайда 3">
            <a:extLst>
              <a:ext uri="{FF2B5EF4-FFF2-40B4-BE49-F238E27FC236}">
                <a16:creationId xmlns:a16="http://schemas.microsoft.com/office/drawing/2014/main" xmlns="" id="{95CC9090-E13F-4C49-BB39-84A8DAFC6BA5}"/>
              </a:ext>
            </a:extLst>
          </p:cNvPr>
          <p:cNvSpPr>
            <a:spLocks noGrp="1"/>
          </p:cNvSpPr>
          <p:nvPr>
            <p:ph type="sldNum" sz="quarter" idx="12"/>
          </p:nvPr>
        </p:nvSpPr>
        <p:spPr/>
        <p:txBody>
          <a:bodyPr/>
          <a:lstStyle/>
          <a:p>
            <a:fld id="{1FE8DF1E-33BB-4377-9A26-35481BA06C7C}" type="slidenum">
              <a:rPr lang="en-US" smtClean="0">
                <a:solidFill>
                  <a:prstClr val="black">
                    <a:tint val="75000"/>
                  </a:prstClr>
                </a:solidFill>
              </a:rPr>
              <a:pPr/>
              <a:t>24</a:t>
            </a:fld>
            <a:endParaRPr lang="en-US">
              <a:solidFill>
                <a:prstClr val="black">
                  <a:tint val="75000"/>
                </a:prstClr>
              </a:solidFill>
            </a:endParaRPr>
          </a:p>
        </p:txBody>
      </p:sp>
    </p:spTree>
    <p:extLst>
      <p:ext uri="{BB962C8B-B14F-4D97-AF65-F5344CB8AC3E}">
        <p14:creationId xmlns:p14="http://schemas.microsoft.com/office/powerpoint/2010/main" val="3753817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177290" y="312420"/>
            <a:ext cx="7852410" cy="753256"/>
          </a:xfrm>
        </p:spPr>
        <p:txBody>
          <a:bodyPr>
            <a:normAutofit fontScale="90000"/>
          </a:bodyPr>
          <a:lstStyle/>
          <a:p>
            <a:pPr algn="ctr"/>
            <a:r>
              <a:rPr lang="ru-RU" sz="3600" dirty="0"/>
              <a:t/>
            </a:r>
            <a:br>
              <a:rPr lang="ru-RU" sz="3600" dirty="0"/>
            </a:br>
            <a:r>
              <a:rPr lang="ru-RU" sz="3600" dirty="0"/>
              <a:t/>
            </a:r>
            <a:br>
              <a:rPr lang="ru-RU" sz="3600" dirty="0"/>
            </a:br>
            <a:r>
              <a:rPr lang="ru-RU" sz="4000" b="1" dirty="0">
                <a:solidFill>
                  <a:srgbClr val="7030A0"/>
                </a:solidFill>
                <a:latin typeface="Times New Roman" panose="02020603050405020304" pitchFamily="18" charset="0"/>
                <a:cs typeface="Times New Roman" panose="02020603050405020304" pitchFamily="18" charset="0"/>
              </a:rPr>
              <a:t>Методы исследования</a:t>
            </a:r>
            <a:r>
              <a:rPr lang="ru-RU" sz="1800" dirty="0">
                <a:effectLst/>
                <a:latin typeface="Calibri" panose="020F0502020204030204" pitchFamily="34" charset="0"/>
                <a:ea typeface="Calibri" panose="020F0502020204030204" pitchFamily="34" charset="0"/>
                <a:cs typeface="Times New Roman" panose="02020603050405020304" pitchFamily="18" charset="0"/>
              </a:rPr>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4000" u="sng" dirty="0">
                <a:solidFill>
                  <a:srgbClr val="7030A0"/>
                </a:solidFill>
                <a:latin typeface="Times New Roman" panose="02020603050405020304" pitchFamily="18" charset="0"/>
                <a:cs typeface="Times New Roman" panose="02020603050405020304" pitchFamily="18" charset="0"/>
              </a:rPr>
              <a:t/>
            </a:r>
            <a:br>
              <a:rPr lang="ru-RU" sz="4000" u="sng" dirty="0">
                <a:solidFill>
                  <a:srgbClr val="7030A0"/>
                </a:solidFill>
                <a:latin typeface="Times New Roman" panose="02020603050405020304" pitchFamily="18" charset="0"/>
                <a:cs typeface="Times New Roman" panose="02020603050405020304" pitchFamily="18" charset="0"/>
              </a:rPr>
            </a:br>
            <a:r>
              <a:rPr lang="ru-RU" sz="3800" u="sng" dirty="0">
                <a:solidFill>
                  <a:srgbClr val="7030A0"/>
                </a:solidFill>
                <a:latin typeface="Times New Roman" panose="02020603050405020304" pitchFamily="18" charset="0"/>
                <a:cs typeface="Times New Roman" panose="02020603050405020304" pitchFamily="18" charset="0"/>
              </a:rPr>
              <a:t/>
            </a:r>
            <a:br>
              <a:rPr lang="ru-RU" sz="3800" u="sng" dirty="0">
                <a:solidFill>
                  <a:srgbClr val="7030A0"/>
                </a:solidFill>
                <a:latin typeface="Times New Roman" panose="02020603050405020304" pitchFamily="18" charset="0"/>
                <a:cs typeface="Times New Roman" panose="02020603050405020304" pitchFamily="18" charset="0"/>
              </a:rPr>
            </a:br>
            <a:endParaRPr lang="ru-RU" sz="3800" u="sng" dirty="0">
              <a:solidFill>
                <a:srgbClr val="7030A0"/>
              </a:solidFill>
              <a:latin typeface="Times New Roman" panose="02020603050405020304" pitchFamily="18" charset="0"/>
              <a:cs typeface="Times New Roman" panose="02020603050405020304" pitchFamily="18" charset="0"/>
            </a:endParaRPr>
          </a:p>
        </p:txBody>
      </p:sp>
      <p:sp>
        <p:nvSpPr>
          <p:cNvPr id="7" name="Объект 6"/>
          <p:cNvSpPr>
            <a:spLocks noGrp="1"/>
          </p:cNvSpPr>
          <p:nvPr>
            <p:ph idx="1"/>
          </p:nvPr>
        </p:nvSpPr>
        <p:spPr>
          <a:xfrm>
            <a:off x="582930" y="1028700"/>
            <a:ext cx="7886700" cy="5135879"/>
          </a:xfrm>
        </p:spPr>
        <p:txBody>
          <a:bodyPr>
            <a:normAutofit fontScale="32500" lnSpcReduction="20000"/>
          </a:bodyPr>
          <a:lstStyle/>
          <a:p>
            <a:pPr indent="0" algn="just">
              <a:lnSpc>
                <a:spcPct val="150000"/>
              </a:lnSpc>
              <a:spcBef>
                <a:spcPts val="0"/>
              </a:spcBef>
              <a:buNone/>
            </a:pPr>
            <a:r>
              <a:rPr lang="ru-RU" sz="5200" b="1" dirty="0">
                <a:solidFill>
                  <a:srgbClr val="7030A0"/>
                </a:solidFill>
              </a:rPr>
              <a:t>Общенаучные</a:t>
            </a:r>
            <a:r>
              <a:rPr lang="ru-RU" sz="5200" dirty="0">
                <a:solidFill>
                  <a:srgbClr val="7030A0"/>
                </a:solidFill>
              </a:rPr>
              <a:t> - используются во всех областях науки, это обобщение, дедукция, абстрагирование, эксперимент и мн. др. </a:t>
            </a:r>
          </a:p>
          <a:p>
            <a:pPr indent="0" algn="just">
              <a:lnSpc>
                <a:spcPct val="150000"/>
              </a:lnSpc>
              <a:spcBef>
                <a:spcPts val="0"/>
              </a:spcBef>
              <a:buNone/>
            </a:pPr>
            <a:r>
              <a:rPr lang="ru-RU" sz="5200" b="1" dirty="0">
                <a:solidFill>
                  <a:srgbClr val="7030A0"/>
                </a:solidFill>
              </a:rPr>
              <a:t>Специальные</a:t>
            </a:r>
            <a:r>
              <a:rPr lang="ru-RU" sz="5200" dirty="0">
                <a:solidFill>
                  <a:srgbClr val="7030A0"/>
                </a:solidFill>
              </a:rPr>
              <a:t> - применяются в конкретной области науки.</a:t>
            </a:r>
          </a:p>
          <a:p>
            <a:pPr indent="0" algn="just">
              <a:lnSpc>
                <a:spcPct val="150000"/>
              </a:lnSpc>
              <a:spcBef>
                <a:spcPts val="0"/>
              </a:spcBef>
              <a:buNone/>
            </a:pPr>
            <a:r>
              <a:rPr lang="ru-RU" sz="5200" dirty="0">
                <a:solidFill>
                  <a:srgbClr val="7030A0"/>
                </a:solidFill>
              </a:rPr>
              <a:t> Общенаучные методы подразделяются на </a:t>
            </a:r>
            <a:r>
              <a:rPr lang="ru-RU" sz="5200" u="sng" dirty="0">
                <a:solidFill>
                  <a:srgbClr val="7030A0"/>
                </a:solidFill>
              </a:rPr>
              <a:t>две группы: теоретические и экспериментальные.</a:t>
            </a:r>
            <a:r>
              <a:rPr lang="ru-RU" sz="5200" dirty="0">
                <a:solidFill>
                  <a:srgbClr val="7030A0"/>
                </a:solidFill>
              </a:rPr>
              <a:t> Можно выделять и такую группу, как </a:t>
            </a:r>
            <a:r>
              <a:rPr lang="ru-RU" sz="5200" u="sng" dirty="0">
                <a:solidFill>
                  <a:srgbClr val="7030A0"/>
                </a:solidFill>
              </a:rPr>
              <a:t>теоретико-эмпирические</a:t>
            </a:r>
            <a:r>
              <a:rPr lang="ru-RU" sz="5200" dirty="0">
                <a:solidFill>
                  <a:srgbClr val="7030A0"/>
                </a:solidFill>
              </a:rPr>
              <a:t>, они объединяют признаки обеих групп.</a:t>
            </a:r>
          </a:p>
          <a:p>
            <a:pPr indent="0" algn="just">
              <a:lnSpc>
                <a:spcPct val="150000"/>
              </a:lnSpc>
              <a:spcBef>
                <a:spcPts val="0"/>
              </a:spcBef>
              <a:buNone/>
            </a:pPr>
            <a:endParaRPr lang="ru-RU" sz="5200" dirty="0">
              <a:solidFill>
                <a:srgbClr val="7030A0"/>
              </a:solidFill>
            </a:endParaRPr>
          </a:p>
          <a:p>
            <a:pPr marL="0" indent="0">
              <a:spcBef>
                <a:spcPts val="0"/>
              </a:spcBef>
              <a:buNone/>
            </a:pPr>
            <a:r>
              <a:rPr lang="ru-RU" sz="5300" b="1" dirty="0">
                <a:solidFill>
                  <a:srgbClr val="7030A0"/>
                </a:solidFill>
              </a:rPr>
              <a:t>	</a:t>
            </a:r>
            <a:r>
              <a:rPr lang="ru-RU" sz="6200" b="1" dirty="0">
                <a:solidFill>
                  <a:srgbClr val="7030A0"/>
                </a:solidFill>
              </a:rPr>
              <a:t>Теоретические методы исследования:</a:t>
            </a:r>
          </a:p>
          <a:p>
            <a:pPr marL="0" indent="0">
              <a:spcBef>
                <a:spcPts val="0"/>
              </a:spcBef>
              <a:buNone/>
            </a:pPr>
            <a:r>
              <a:rPr lang="ru-RU" sz="6200" dirty="0">
                <a:solidFill>
                  <a:srgbClr val="7030A0"/>
                </a:solidFill>
              </a:rPr>
              <a:t> 		</a:t>
            </a:r>
          </a:p>
          <a:p>
            <a:pPr marL="0" indent="0">
              <a:spcBef>
                <a:spcPts val="0"/>
              </a:spcBef>
              <a:buNone/>
            </a:pPr>
            <a:r>
              <a:rPr lang="ru-RU" sz="6200" dirty="0">
                <a:solidFill>
                  <a:srgbClr val="7030A0"/>
                </a:solidFill>
              </a:rPr>
              <a:t>		анализ </a:t>
            </a:r>
          </a:p>
          <a:p>
            <a:pPr marL="0" indent="0">
              <a:spcBef>
                <a:spcPts val="0"/>
              </a:spcBef>
              <a:buNone/>
            </a:pPr>
            <a:r>
              <a:rPr lang="ru-RU" sz="6200" dirty="0">
                <a:solidFill>
                  <a:srgbClr val="7030A0"/>
                </a:solidFill>
              </a:rPr>
              <a:t>		абстрагирование</a:t>
            </a:r>
          </a:p>
          <a:p>
            <a:pPr marL="0" indent="0">
              <a:spcBef>
                <a:spcPts val="0"/>
              </a:spcBef>
              <a:buNone/>
            </a:pPr>
            <a:r>
              <a:rPr lang="ru-RU" sz="6200" dirty="0">
                <a:solidFill>
                  <a:srgbClr val="7030A0"/>
                </a:solidFill>
              </a:rPr>
              <a:t>		конкретизация</a:t>
            </a:r>
          </a:p>
          <a:p>
            <a:pPr marL="0" indent="0">
              <a:spcBef>
                <a:spcPts val="0"/>
              </a:spcBef>
              <a:buNone/>
            </a:pPr>
            <a:r>
              <a:rPr lang="ru-RU" sz="6200" dirty="0">
                <a:solidFill>
                  <a:srgbClr val="7030A0"/>
                </a:solidFill>
              </a:rPr>
              <a:t>		аналогия</a:t>
            </a:r>
          </a:p>
          <a:p>
            <a:pPr marL="0" indent="0">
              <a:spcBef>
                <a:spcPts val="0"/>
              </a:spcBef>
              <a:buNone/>
            </a:pPr>
            <a:r>
              <a:rPr lang="ru-RU" sz="6200" dirty="0">
                <a:solidFill>
                  <a:srgbClr val="7030A0"/>
                </a:solidFill>
              </a:rPr>
              <a:t>		сравнение</a:t>
            </a:r>
          </a:p>
          <a:p>
            <a:pPr marL="0" indent="0">
              <a:spcBef>
                <a:spcPts val="0"/>
              </a:spcBef>
              <a:buNone/>
            </a:pPr>
            <a:r>
              <a:rPr lang="ru-RU" sz="6200" dirty="0">
                <a:solidFill>
                  <a:srgbClr val="7030A0"/>
                </a:solidFill>
              </a:rPr>
              <a:t>		моделирование </a:t>
            </a:r>
          </a:p>
          <a:p>
            <a:pPr marL="0" indent="0">
              <a:spcBef>
                <a:spcPts val="0"/>
              </a:spcBef>
              <a:buNone/>
            </a:pPr>
            <a:r>
              <a:rPr lang="ru-RU" sz="6200" dirty="0">
                <a:solidFill>
                  <a:srgbClr val="7030A0"/>
                </a:solidFill>
              </a:rPr>
              <a:t>		метод идеализации </a:t>
            </a:r>
          </a:p>
          <a:p>
            <a:pPr marL="0" indent="0">
              <a:spcBef>
                <a:spcPts val="0"/>
              </a:spcBef>
              <a:buNone/>
            </a:pPr>
            <a:r>
              <a:rPr lang="ru-RU" sz="6200" dirty="0">
                <a:solidFill>
                  <a:srgbClr val="7030A0"/>
                </a:solidFill>
              </a:rPr>
              <a:t>		исторический метод </a:t>
            </a:r>
          </a:p>
          <a:p>
            <a:pPr marL="0" indent="0">
              <a:spcBef>
                <a:spcPts val="0"/>
              </a:spcBef>
              <a:buNone/>
            </a:pPr>
            <a:r>
              <a:rPr lang="ru-RU" sz="6200" dirty="0">
                <a:solidFill>
                  <a:srgbClr val="7030A0"/>
                </a:solidFill>
              </a:rPr>
              <a:t>		прогностические методы </a:t>
            </a:r>
          </a:p>
          <a:p>
            <a:pPr marL="0" indent="0">
              <a:buNone/>
            </a:pPr>
            <a:endParaRPr lang="ru-RU" sz="4200" b="1" dirty="0">
              <a:solidFill>
                <a:srgbClr val="7030A0"/>
              </a:solidFill>
              <a:latin typeface="Times New Roman" panose="02020603050405020304" pitchFamily="18" charset="0"/>
              <a:cs typeface="Times New Roman" panose="02020603050405020304" pitchFamily="18" charset="0"/>
            </a:endParaRPr>
          </a:p>
          <a:p>
            <a:pPr marL="0" indent="0" algn="r">
              <a:buNone/>
            </a:pPr>
            <a:endParaRPr lang="ru-RU" sz="4200" b="1" dirty="0">
              <a:solidFill>
                <a:srgbClr val="7030A0"/>
              </a:solidFill>
              <a:latin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A4193B10-D779-4ADC-9156-ADC21C4AA330}" type="slidenum">
              <a:rPr lang="ru-RU" smtClean="0"/>
              <a:pPr/>
              <a:t>25</a:t>
            </a:fld>
            <a:endParaRPr lang="ru-RU"/>
          </a:p>
        </p:txBody>
      </p:sp>
    </p:spTree>
    <p:extLst>
      <p:ext uri="{BB962C8B-B14F-4D97-AF65-F5344CB8AC3E}">
        <p14:creationId xmlns:p14="http://schemas.microsoft.com/office/powerpoint/2010/main" val="41877341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AD80126-4611-2CB2-5EC0-9A282D30E6C1}"/>
              </a:ext>
            </a:extLst>
          </p:cNvPr>
          <p:cNvSpPr>
            <a:spLocks noGrp="1"/>
          </p:cNvSpPr>
          <p:nvPr>
            <p:ph type="title"/>
          </p:nvPr>
        </p:nvSpPr>
        <p:spPr>
          <a:xfrm>
            <a:off x="628650" y="365127"/>
            <a:ext cx="7886700" cy="538387"/>
          </a:xfrm>
        </p:spPr>
        <p:txBody>
          <a:bodyPr>
            <a:normAutofit fontScale="90000"/>
          </a:bodyPr>
          <a:lstStyle/>
          <a:p>
            <a:r>
              <a:rPr lang="ru-RU" sz="3600" b="1" dirty="0">
                <a:solidFill>
                  <a:srgbClr val="7030A0"/>
                </a:solidFill>
                <a:latin typeface="Times New Roman" panose="02020603050405020304" pitchFamily="18" charset="0"/>
                <a:cs typeface="Times New Roman" panose="02020603050405020304" pitchFamily="18" charset="0"/>
              </a:rPr>
              <a:t>Теоретические методы исследования</a:t>
            </a:r>
          </a:p>
        </p:txBody>
      </p:sp>
      <p:sp>
        <p:nvSpPr>
          <p:cNvPr id="3" name="Объект 2">
            <a:extLst>
              <a:ext uri="{FF2B5EF4-FFF2-40B4-BE49-F238E27FC236}">
                <a16:creationId xmlns:a16="http://schemas.microsoft.com/office/drawing/2014/main" xmlns="" id="{A6869903-A1B7-CC5E-92FE-EEBB98887805}"/>
              </a:ext>
            </a:extLst>
          </p:cNvPr>
          <p:cNvSpPr>
            <a:spLocks noGrp="1"/>
          </p:cNvSpPr>
          <p:nvPr>
            <p:ph idx="1"/>
          </p:nvPr>
        </p:nvSpPr>
        <p:spPr>
          <a:xfrm>
            <a:off x="628650" y="903514"/>
            <a:ext cx="7886700" cy="5273449"/>
          </a:xfrm>
        </p:spPr>
        <p:txBody>
          <a:bodyPr>
            <a:normAutofit fontScale="25000" lnSpcReduction="20000"/>
          </a:bodyPr>
          <a:lstStyle/>
          <a:p>
            <a:pPr indent="0" algn="just">
              <a:lnSpc>
                <a:spcPct val="120000"/>
              </a:lnSpc>
              <a:buNone/>
            </a:pPr>
            <a:r>
              <a:rPr lang="ru-RU" sz="4400" b="1" i="1" dirty="0">
                <a:solidFill>
                  <a:srgbClr val="7030A0"/>
                </a:solidFill>
                <a:cs typeface="Times New Roman" panose="02020603050405020304" pitchFamily="18" charset="0"/>
              </a:rPr>
              <a:t> </a:t>
            </a:r>
            <a:r>
              <a:rPr lang="ru-RU" sz="4800" b="1" i="1" dirty="0">
                <a:solidFill>
                  <a:srgbClr val="7030A0"/>
                </a:solidFill>
                <a:cs typeface="Times New Roman" panose="02020603050405020304" pitchFamily="18" charset="0"/>
              </a:rPr>
              <a:t>анализ </a:t>
            </a:r>
            <a:r>
              <a:rPr lang="ru-RU" sz="4800" dirty="0">
                <a:solidFill>
                  <a:srgbClr val="7030A0"/>
                </a:solidFill>
                <a:effectLst/>
                <a:ea typeface="Calibri" panose="020F0502020204030204" pitchFamily="34" charset="0"/>
                <a:cs typeface="Times New Roman" panose="02020603050405020304" pitchFamily="18" charset="0"/>
              </a:rPr>
              <a:t>присутствует всегда в гуманитарных исследованиях, требуется изучение научной литературы и пр. Видов анализа много, назовем некоторые: теоретический, сравнительно-сопоставительный, комплексный, системный, компаративный, факторный, корреляционный, регрессионный, историко-педагогический, историко-компаративный, контент-анализ;</a:t>
            </a:r>
          </a:p>
          <a:p>
            <a:pPr indent="0" algn="just">
              <a:lnSpc>
                <a:spcPct val="120000"/>
              </a:lnSpc>
              <a:buNone/>
            </a:pPr>
            <a:r>
              <a:rPr lang="ru-RU" sz="4800" b="1" i="1" dirty="0">
                <a:solidFill>
                  <a:srgbClr val="7030A0"/>
                </a:solidFill>
                <a:effectLst/>
                <a:ea typeface="Calibri" panose="020F0502020204030204" pitchFamily="34" charset="0"/>
                <a:cs typeface="Times New Roman" panose="02020603050405020304" pitchFamily="18" charset="0"/>
              </a:rPr>
              <a:t>абстрагирование</a:t>
            </a:r>
            <a:r>
              <a:rPr lang="ru-RU" sz="4800" dirty="0">
                <a:solidFill>
                  <a:srgbClr val="7030A0"/>
                </a:solidFill>
                <a:effectLst/>
                <a:ea typeface="Calibri" panose="020F0502020204030204" pitchFamily="34" charset="0"/>
                <a:cs typeface="Times New Roman" panose="02020603050405020304" pitchFamily="18" charset="0"/>
              </a:rPr>
              <a:t> позволяет исключить из рассмотрения несущественные характеристики объекта и сосредоточиться на значимых;</a:t>
            </a:r>
          </a:p>
          <a:p>
            <a:pPr indent="0" algn="just">
              <a:lnSpc>
                <a:spcPct val="120000"/>
              </a:lnSpc>
              <a:buNone/>
            </a:pPr>
            <a:r>
              <a:rPr lang="ru-RU" sz="4800" b="1" i="1" dirty="0">
                <a:solidFill>
                  <a:srgbClr val="7030A0"/>
                </a:solidFill>
                <a:ea typeface="Calibri" panose="020F0502020204030204" pitchFamily="34" charset="0"/>
                <a:cs typeface="Times New Roman" panose="02020603050405020304" pitchFamily="18" charset="0"/>
              </a:rPr>
              <a:t>к</a:t>
            </a:r>
            <a:r>
              <a:rPr lang="ru-RU" sz="4800" b="1" i="1" dirty="0">
                <a:solidFill>
                  <a:srgbClr val="7030A0"/>
                </a:solidFill>
                <a:effectLst/>
                <a:ea typeface="Calibri" panose="020F0502020204030204" pitchFamily="34" charset="0"/>
                <a:cs typeface="Times New Roman" panose="02020603050405020304" pitchFamily="18" charset="0"/>
              </a:rPr>
              <a:t>онкретизация</a:t>
            </a:r>
            <a:r>
              <a:rPr lang="ru-RU" sz="4800" i="1" dirty="0">
                <a:solidFill>
                  <a:srgbClr val="7030A0"/>
                </a:solidFill>
                <a:effectLst/>
                <a:ea typeface="Calibri" panose="020F0502020204030204" pitchFamily="34" charset="0"/>
                <a:cs typeface="Times New Roman" panose="02020603050405020304" pitchFamily="18" charset="0"/>
              </a:rPr>
              <a:t> - </a:t>
            </a:r>
            <a:r>
              <a:rPr lang="ru-RU" sz="4800" dirty="0">
                <a:solidFill>
                  <a:srgbClr val="7030A0"/>
                </a:solidFill>
                <a:effectLst/>
                <a:ea typeface="Calibri" panose="020F0502020204030204" pitchFamily="34" charset="0"/>
                <a:cs typeface="Times New Roman" panose="02020603050405020304" pitchFamily="18" charset="0"/>
              </a:rPr>
              <a:t>движение от абстрактного к конкретному. Он заключается в условном расчленении объекта исследования, описании его свойств по отдельности. Затем при восстановлении объект воспроизводится во всей его многогранности;</a:t>
            </a:r>
          </a:p>
          <a:p>
            <a:pPr marL="0" indent="0" algn="just">
              <a:lnSpc>
                <a:spcPct val="120000"/>
              </a:lnSpc>
              <a:buNone/>
            </a:pPr>
            <a:r>
              <a:rPr lang="ru-RU" sz="4800" i="1" dirty="0">
                <a:solidFill>
                  <a:srgbClr val="7030A0"/>
                </a:solidFill>
                <a:effectLst/>
                <a:ea typeface="Calibri" panose="020F0502020204030204" pitchFamily="34" charset="0"/>
                <a:cs typeface="Times New Roman" panose="02020603050405020304" pitchFamily="18" charset="0"/>
              </a:rPr>
              <a:t>       </a:t>
            </a:r>
            <a:r>
              <a:rPr lang="ru-RU" sz="4800" b="1" i="1" dirty="0">
                <a:solidFill>
                  <a:srgbClr val="7030A0"/>
                </a:solidFill>
                <a:effectLst/>
                <a:ea typeface="Calibri" panose="020F0502020204030204" pitchFamily="34" charset="0"/>
                <a:cs typeface="Times New Roman" panose="02020603050405020304" pitchFamily="18" charset="0"/>
              </a:rPr>
              <a:t>аналогия</a:t>
            </a:r>
            <a:r>
              <a:rPr lang="ru-RU" sz="4800" i="1" dirty="0">
                <a:solidFill>
                  <a:srgbClr val="7030A0"/>
                </a:solidFill>
                <a:ea typeface="Calibri" panose="020F0502020204030204" pitchFamily="34" charset="0"/>
                <a:cs typeface="Times New Roman" panose="02020603050405020304" pitchFamily="18" charset="0"/>
              </a:rPr>
              <a:t> -</a:t>
            </a:r>
            <a:r>
              <a:rPr lang="ru-RU" sz="4800" dirty="0">
                <a:solidFill>
                  <a:srgbClr val="7030A0"/>
                </a:solidFill>
                <a:effectLst/>
                <a:ea typeface="Calibri" panose="020F0502020204030204" pitchFamily="34" charset="0"/>
                <a:cs typeface="Times New Roman" panose="02020603050405020304" pitchFamily="18" charset="0"/>
              </a:rPr>
              <a:t> установление сходства между несколькими предметами, явлениями, процессами по ряду существенных      	признаков;</a:t>
            </a:r>
          </a:p>
          <a:p>
            <a:pPr indent="0" algn="just">
              <a:lnSpc>
                <a:spcPct val="120000"/>
              </a:lnSpc>
              <a:buNone/>
            </a:pPr>
            <a:r>
              <a:rPr lang="ru-RU" sz="4800" b="1" i="1" dirty="0">
                <a:solidFill>
                  <a:srgbClr val="7030A0"/>
                </a:solidFill>
                <a:effectLst/>
                <a:ea typeface="Calibri" panose="020F0502020204030204" pitchFamily="34" charset="0"/>
                <a:cs typeface="Times New Roman" panose="02020603050405020304" pitchFamily="18" charset="0"/>
              </a:rPr>
              <a:t>сравнение</a:t>
            </a:r>
            <a:r>
              <a:rPr lang="ru-RU" sz="4800" i="1" dirty="0">
                <a:solidFill>
                  <a:srgbClr val="7030A0"/>
                </a:solidFill>
                <a:effectLst/>
                <a:ea typeface="Calibri" panose="020F0502020204030204" pitchFamily="34" charset="0"/>
                <a:cs typeface="Times New Roman" panose="02020603050405020304" pitchFamily="18" charset="0"/>
              </a:rPr>
              <a:t>.</a:t>
            </a:r>
            <a:r>
              <a:rPr lang="ru-RU" sz="4800" dirty="0">
                <a:solidFill>
                  <a:srgbClr val="7030A0"/>
                </a:solidFill>
                <a:effectLst/>
                <a:ea typeface="Calibri" panose="020F0502020204030204" pitchFamily="34" charset="0"/>
                <a:cs typeface="Times New Roman" panose="02020603050405020304" pitchFamily="18" charset="0"/>
              </a:rPr>
              <a:t> Метод исследования на основе выявления сходства и различия предметов, понятий, явлений действительности;</a:t>
            </a:r>
          </a:p>
          <a:p>
            <a:pPr indent="0" algn="just">
              <a:lnSpc>
                <a:spcPct val="120000"/>
              </a:lnSpc>
              <a:buNone/>
            </a:pPr>
            <a:r>
              <a:rPr lang="ru-RU" sz="4800" b="1" i="1" dirty="0">
                <a:solidFill>
                  <a:srgbClr val="7030A0"/>
                </a:solidFill>
                <a:ea typeface="Calibri" panose="020F0502020204030204" pitchFamily="34" charset="0"/>
                <a:cs typeface="Times New Roman" panose="02020603050405020304" pitchFamily="18" charset="0"/>
              </a:rPr>
              <a:t>м</a:t>
            </a:r>
            <a:r>
              <a:rPr lang="ru-RU" sz="4800" b="1" i="1" dirty="0">
                <a:solidFill>
                  <a:srgbClr val="7030A0"/>
                </a:solidFill>
                <a:effectLst/>
                <a:ea typeface="Calibri" panose="020F0502020204030204" pitchFamily="34" charset="0"/>
                <a:cs typeface="Times New Roman" panose="02020603050405020304" pitchFamily="18" charset="0"/>
              </a:rPr>
              <a:t>оделирование</a:t>
            </a:r>
            <a:r>
              <a:rPr lang="ru-RU" sz="4800" i="1" dirty="0">
                <a:solidFill>
                  <a:srgbClr val="7030A0"/>
                </a:solidFill>
                <a:effectLst/>
                <a:ea typeface="Calibri" panose="020F0502020204030204" pitchFamily="34" charset="0"/>
                <a:cs typeface="Times New Roman" panose="02020603050405020304" pitchFamily="18" charset="0"/>
              </a:rPr>
              <a:t> - </a:t>
            </a:r>
            <a:r>
              <a:rPr lang="ru-RU" sz="4800" dirty="0">
                <a:solidFill>
                  <a:srgbClr val="7030A0"/>
                </a:solidFill>
                <a:effectLst/>
                <a:ea typeface="Calibri" panose="020F0502020204030204" pitchFamily="34" charset="0"/>
                <a:cs typeface="Times New Roman" panose="02020603050405020304" pitchFamily="18" charset="0"/>
              </a:rPr>
              <a:t>теоретическое построение модели исследуемого объекта для исследования его свойств. Важно понимать: что моделируется (процесс, объект, отношения, параметры), какой тип модели создается, для чего;</a:t>
            </a:r>
          </a:p>
          <a:p>
            <a:pPr indent="0" algn="just">
              <a:lnSpc>
                <a:spcPct val="120000"/>
              </a:lnSpc>
              <a:buNone/>
            </a:pPr>
            <a:r>
              <a:rPr lang="ru-RU" sz="4800" b="1" i="1" dirty="0">
                <a:solidFill>
                  <a:srgbClr val="7030A0"/>
                </a:solidFill>
                <a:effectLst/>
                <a:ea typeface="Calibri" panose="020F0502020204030204" pitchFamily="34" charset="0"/>
                <a:cs typeface="Times New Roman" panose="02020603050405020304" pitchFamily="18" charset="0"/>
              </a:rPr>
              <a:t>метод идеализации </a:t>
            </a:r>
            <a:r>
              <a:rPr lang="ru-RU" sz="4800" dirty="0">
                <a:solidFill>
                  <a:srgbClr val="7030A0"/>
                </a:solidFill>
                <a:effectLst/>
                <a:ea typeface="Calibri" panose="020F0502020204030204" pitchFamily="34" charset="0"/>
                <a:cs typeface="Times New Roman" panose="02020603050405020304" pitchFamily="18" charset="0"/>
              </a:rPr>
              <a:t>используется для упрощения сложных систем и процессов, конструирование идеальных объектов, созданных в сознании исследователя, но не существующих в реальности;</a:t>
            </a:r>
          </a:p>
          <a:p>
            <a:pPr indent="0" algn="just">
              <a:lnSpc>
                <a:spcPct val="120000"/>
              </a:lnSpc>
              <a:buNone/>
            </a:pPr>
            <a:r>
              <a:rPr lang="ru-RU" sz="4800" b="1" i="1" dirty="0">
                <a:solidFill>
                  <a:srgbClr val="7030A0"/>
                </a:solidFill>
                <a:effectLst/>
                <a:ea typeface="Calibri" panose="020F0502020204030204" pitchFamily="34" charset="0"/>
                <a:cs typeface="Times New Roman" panose="02020603050405020304" pitchFamily="18" charset="0"/>
              </a:rPr>
              <a:t>исторический метод</a:t>
            </a:r>
            <a:r>
              <a:rPr lang="ru-RU" sz="4800" b="1" dirty="0">
                <a:solidFill>
                  <a:srgbClr val="7030A0"/>
                </a:solidFill>
                <a:effectLst/>
                <a:ea typeface="Calibri" panose="020F0502020204030204" pitchFamily="34" charset="0"/>
                <a:cs typeface="Times New Roman" panose="02020603050405020304" pitchFamily="18" charset="0"/>
              </a:rPr>
              <a:t> </a:t>
            </a:r>
            <a:r>
              <a:rPr lang="ru-RU" sz="4800" dirty="0">
                <a:solidFill>
                  <a:srgbClr val="7030A0"/>
                </a:solidFill>
                <a:effectLst/>
                <a:ea typeface="Calibri" panose="020F0502020204030204" pitchFamily="34" charset="0"/>
                <a:cs typeface="Times New Roman" panose="02020603050405020304" pitchFamily="18" charset="0"/>
              </a:rPr>
              <a:t>позволяет воспроизвести историю изучаемого объекта/предмета. Применим не только в историко-педагогических исследованиях. Нередко в первой главе проводится исторический экскурс, рассматриваются истоки проблемы, представляется предмет в ретроспективном ракурсе, его становление и развитие;</a:t>
            </a:r>
          </a:p>
          <a:p>
            <a:pPr indent="0" algn="just">
              <a:lnSpc>
                <a:spcPct val="120000"/>
              </a:lnSpc>
              <a:buNone/>
            </a:pPr>
            <a:r>
              <a:rPr lang="ru-RU" sz="4800" b="1" i="1" dirty="0">
                <a:solidFill>
                  <a:srgbClr val="7030A0"/>
                </a:solidFill>
                <a:effectLst/>
                <a:ea typeface="Calibri" panose="020F0502020204030204" pitchFamily="34" charset="0"/>
                <a:cs typeface="Times New Roman" panose="02020603050405020304" pitchFamily="18" charset="0"/>
              </a:rPr>
              <a:t>прогностические методы </a:t>
            </a:r>
            <a:r>
              <a:rPr lang="ru-RU" sz="4800" i="1" dirty="0">
                <a:solidFill>
                  <a:srgbClr val="7030A0"/>
                </a:solidFill>
                <a:effectLst/>
                <a:ea typeface="Calibri" panose="020F0502020204030204" pitchFamily="34" charset="0"/>
                <a:cs typeface="Times New Roman" panose="02020603050405020304" pitchFamily="18" charset="0"/>
              </a:rPr>
              <a:t>-</a:t>
            </a:r>
            <a:r>
              <a:rPr lang="ru-RU" sz="4800" dirty="0">
                <a:solidFill>
                  <a:srgbClr val="7030A0"/>
                </a:solidFill>
                <a:effectLst/>
                <a:ea typeface="Calibri" panose="020F0502020204030204" pitchFamily="34" charset="0"/>
                <a:cs typeface="Times New Roman" panose="02020603050405020304" pitchFamily="18" charset="0"/>
              </a:rPr>
              <a:t> небольшая группа методов, нужны в гуманитарном познании, встречаются в педагогике не часто: сценарный (</a:t>
            </a:r>
            <a:r>
              <a:rPr lang="ru-RU" sz="4800" dirty="0" err="1">
                <a:solidFill>
                  <a:srgbClr val="7030A0"/>
                </a:solidFill>
                <a:effectLst/>
                <a:ea typeface="Calibri" panose="020F0502020204030204" pitchFamily="34" charset="0"/>
                <a:cs typeface="Times New Roman" panose="02020603050405020304" pitchFamily="18" charset="0"/>
              </a:rPr>
              <a:t>мультисценарный</a:t>
            </a:r>
            <a:r>
              <a:rPr lang="ru-RU" sz="4800" dirty="0">
                <a:solidFill>
                  <a:srgbClr val="7030A0"/>
                </a:solidFill>
                <a:effectLst/>
                <a:ea typeface="Calibri" panose="020F0502020204030204" pitchFamily="34" charset="0"/>
                <a:cs typeface="Times New Roman" panose="02020603050405020304" pitchFamily="18" charset="0"/>
              </a:rPr>
              <a:t>), метод усреднения вариантов (подчас бывает сродни моделированию) и др.</a:t>
            </a:r>
          </a:p>
          <a:p>
            <a:pPr marL="0" indent="0">
              <a:spcBef>
                <a:spcPts val="0"/>
              </a:spcBef>
              <a:buNone/>
            </a:pPr>
            <a:endParaRPr lang="ru-RU" sz="2800" dirty="0">
              <a:solidFill>
                <a:srgbClr val="7030A0"/>
              </a:solidFill>
            </a:endParaRPr>
          </a:p>
          <a:p>
            <a:pPr marL="0" indent="0">
              <a:spcBef>
                <a:spcPts val="0"/>
              </a:spcBef>
              <a:buNone/>
            </a:pPr>
            <a:r>
              <a:rPr lang="ru-RU" sz="2800" dirty="0">
                <a:solidFill>
                  <a:srgbClr val="7030A0"/>
                </a:solidFill>
              </a:rPr>
              <a:t>		</a:t>
            </a:r>
            <a:endParaRPr lang="ru-RU" dirty="0"/>
          </a:p>
        </p:txBody>
      </p:sp>
      <p:sp>
        <p:nvSpPr>
          <p:cNvPr id="4" name="Номер слайда 3">
            <a:extLst>
              <a:ext uri="{FF2B5EF4-FFF2-40B4-BE49-F238E27FC236}">
                <a16:creationId xmlns:a16="http://schemas.microsoft.com/office/drawing/2014/main" xmlns="" id="{681D2296-CCDB-E2A0-64CD-E3715DB9366B}"/>
              </a:ext>
            </a:extLst>
          </p:cNvPr>
          <p:cNvSpPr>
            <a:spLocks noGrp="1"/>
          </p:cNvSpPr>
          <p:nvPr>
            <p:ph type="sldNum" sz="quarter" idx="12"/>
          </p:nvPr>
        </p:nvSpPr>
        <p:spPr/>
        <p:txBody>
          <a:bodyPr/>
          <a:lstStyle/>
          <a:p>
            <a:fld id="{A4193B10-D779-4ADC-9156-ADC21C4AA330}" type="slidenum">
              <a:rPr lang="ru-RU" smtClean="0"/>
              <a:pPr/>
              <a:t>26</a:t>
            </a:fld>
            <a:endParaRPr lang="ru-RU"/>
          </a:p>
        </p:txBody>
      </p:sp>
    </p:spTree>
    <p:extLst>
      <p:ext uri="{BB962C8B-B14F-4D97-AF65-F5344CB8AC3E}">
        <p14:creationId xmlns:p14="http://schemas.microsoft.com/office/powerpoint/2010/main" val="560508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177290" y="212727"/>
            <a:ext cx="7920990" cy="556893"/>
          </a:xfrm>
        </p:spPr>
        <p:txBody>
          <a:bodyPr>
            <a:normAutofit fontScale="90000"/>
          </a:bodyPr>
          <a:lstStyle/>
          <a:p>
            <a:pPr algn="ctr"/>
            <a:r>
              <a:rPr lang="ru-RU" sz="3600" dirty="0"/>
              <a:t/>
            </a:r>
            <a:br>
              <a:rPr lang="ru-RU" sz="3600" dirty="0"/>
            </a:br>
            <a:r>
              <a:rPr lang="ru-RU" sz="3600" dirty="0"/>
              <a:t/>
            </a:r>
            <a:br>
              <a:rPr lang="ru-RU" sz="3600" dirty="0"/>
            </a:br>
            <a:r>
              <a:rPr lang="ru-RU" sz="4000" b="1" dirty="0">
                <a:solidFill>
                  <a:srgbClr val="7030A0"/>
                </a:solidFill>
                <a:latin typeface="Times New Roman" panose="02020603050405020304" pitchFamily="18" charset="0"/>
                <a:cs typeface="Times New Roman" panose="02020603050405020304" pitchFamily="18" charset="0"/>
              </a:rPr>
              <a:t>Эмпирические методы</a:t>
            </a:r>
            <a:r>
              <a:rPr lang="ru-RU" sz="4000" u="sng" dirty="0">
                <a:solidFill>
                  <a:srgbClr val="7030A0"/>
                </a:solidFill>
                <a:latin typeface="Times New Roman" panose="02020603050405020304" pitchFamily="18" charset="0"/>
                <a:cs typeface="Times New Roman" panose="02020603050405020304" pitchFamily="18" charset="0"/>
              </a:rPr>
              <a:t/>
            </a:r>
            <a:br>
              <a:rPr lang="ru-RU" sz="4000" u="sng" dirty="0">
                <a:solidFill>
                  <a:srgbClr val="7030A0"/>
                </a:solidFill>
                <a:latin typeface="Times New Roman" panose="02020603050405020304" pitchFamily="18" charset="0"/>
                <a:cs typeface="Times New Roman" panose="02020603050405020304" pitchFamily="18" charset="0"/>
              </a:rPr>
            </a:br>
            <a:r>
              <a:rPr lang="ru-RU" sz="3800" u="sng" dirty="0">
                <a:solidFill>
                  <a:srgbClr val="7030A0"/>
                </a:solidFill>
                <a:latin typeface="Times New Roman" panose="02020603050405020304" pitchFamily="18" charset="0"/>
                <a:cs typeface="Times New Roman" panose="02020603050405020304" pitchFamily="18" charset="0"/>
              </a:rPr>
              <a:t/>
            </a:r>
            <a:br>
              <a:rPr lang="ru-RU" sz="3800" u="sng" dirty="0">
                <a:solidFill>
                  <a:srgbClr val="7030A0"/>
                </a:solidFill>
                <a:latin typeface="Times New Roman" panose="02020603050405020304" pitchFamily="18" charset="0"/>
                <a:cs typeface="Times New Roman" panose="02020603050405020304" pitchFamily="18" charset="0"/>
              </a:rPr>
            </a:br>
            <a:endParaRPr lang="ru-RU" sz="3800" u="sng" dirty="0">
              <a:solidFill>
                <a:srgbClr val="7030A0"/>
              </a:solidFill>
              <a:latin typeface="Times New Roman" panose="02020603050405020304" pitchFamily="18" charset="0"/>
              <a:cs typeface="Times New Roman" panose="02020603050405020304" pitchFamily="18" charset="0"/>
            </a:endParaRPr>
          </a:p>
        </p:txBody>
      </p:sp>
      <p:sp>
        <p:nvSpPr>
          <p:cNvPr id="7" name="Объект 6"/>
          <p:cNvSpPr>
            <a:spLocks noGrp="1"/>
          </p:cNvSpPr>
          <p:nvPr>
            <p:ph idx="1"/>
          </p:nvPr>
        </p:nvSpPr>
        <p:spPr>
          <a:xfrm>
            <a:off x="582930" y="769620"/>
            <a:ext cx="7886700" cy="5394959"/>
          </a:xfrm>
        </p:spPr>
        <p:txBody>
          <a:bodyPr>
            <a:normAutofit fontScale="55000" lnSpcReduction="20000"/>
          </a:bodyPr>
          <a:lstStyle/>
          <a:p>
            <a:pPr marL="0" indent="0" algn="just">
              <a:lnSpc>
                <a:spcPct val="120000"/>
              </a:lnSpc>
              <a:spcBef>
                <a:spcPts val="0"/>
              </a:spcBef>
              <a:buNone/>
            </a:pPr>
            <a:r>
              <a:rPr lang="ru-RU" sz="3000" dirty="0">
                <a:solidFill>
                  <a:srgbClr val="7030A0"/>
                </a:solidFill>
                <a:cs typeface="Times New Roman" panose="02020603050405020304" pitchFamily="18" charset="0"/>
              </a:rPr>
              <a:t>- </a:t>
            </a:r>
            <a:r>
              <a:rPr lang="ru-RU" sz="3000" b="1" dirty="0">
                <a:solidFill>
                  <a:srgbClr val="7030A0"/>
                </a:solidFill>
                <a:cs typeface="Times New Roman" panose="02020603050405020304" pitchFamily="18" charset="0"/>
              </a:rPr>
              <a:t>изучение литературы, документов</a:t>
            </a:r>
            <a:r>
              <a:rPr lang="ru-RU" sz="3000" dirty="0">
                <a:solidFill>
                  <a:srgbClr val="7030A0"/>
                </a:solidFill>
                <a:cs typeface="Times New Roman" panose="02020603050405020304" pitchFamily="18" charset="0"/>
              </a:rPr>
              <a:t>; </a:t>
            </a:r>
          </a:p>
          <a:p>
            <a:pPr marL="0" indent="0" algn="just">
              <a:lnSpc>
                <a:spcPct val="120000"/>
              </a:lnSpc>
              <a:spcBef>
                <a:spcPts val="0"/>
              </a:spcBef>
              <a:buNone/>
            </a:pPr>
            <a:r>
              <a:rPr lang="ru-RU" sz="3000" dirty="0">
                <a:solidFill>
                  <a:srgbClr val="7030A0"/>
                </a:solidFill>
                <a:cs typeface="Times New Roman" panose="02020603050405020304" pitchFamily="18" charset="0"/>
              </a:rPr>
              <a:t>- </a:t>
            </a:r>
            <a:r>
              <a:rPr lang="ru-RU" sz="3000" b="1" dirty="0">
                <a:solidFill>
                  <a:srgbClr val="7030A0"/>
                </a:solidFill>
                <a:cs typeface="Times New Roman" panose="02020603050405020304" pitchFamily="18" charset="0"/>
              </a:rPr>
              <a:t>изучение результатов деятельности </a:t>
            </a:r>
            <a:r>
              <a:rPr lang="ru-RU" sz="3000" dirty="0">
                <a:solidFill>
                  <a:srgbClr val="7030A0"/>
                </a:solidFill>
                <a:cs typeface="Times New Roman" panose="02020603050405020304" pitchFamily="18" charset="0"/>
              </a:rPr>
              <a:t>(обучающихся, учителей и др.); </a:t>
            </a:r>
          </a:p>
          <a:p>
            <a:pPr marL="0" indent="0" algn="just">
              <a:lnSpc>
                <a:spcPct val="120000"/>
              </a:lnSpc>
              <a:spcBef>
                <a:spcPts val="0"/>
              </a:spcBef>
              <a:buNone/>
            </a:pPr>
            <a:r>
              <a:rPr lang="ru-RU" sz="3000" dirty="0">
                <a:solidFill>
                  <a:srgbClr val="7030A0"/>
                </a:solidFill>
                <a:cs typeface="Times New Roman" panose="02020603050405020304" pitchFamily="18" charset="0"/>
              </a:rPr>
              <a:t>- </a:t>
            </a:r>
            <a:r>
              <a:rPr lang="ru-RU" sz="3000" b="1" dirty="0">
                <a:solidFill>
                  <a:srgbClr val="7030A0"/>
                </a:solidFill>
                <a:cs typeface="Times New Roman" panose="02020603050405020304" pitchFamily="18" charset="0"/>
              </a:rPr>
              <a:t>наблюдение</a:t>
            </a:r>
            <a:r>
              <a:rPr lang="ru-RU" sz="3000" dirty="0">
                <a:solidFill>
                  <a:srgbClr val="7030A0"/>
                </a:solidFill>
                <a:cs typeface="Times New Roman" panose="02020603050405020304" pitchFamily="18" charset="0"/>
              </a:rPr>
              <a:t> опирается на работу органов чувств человека и позволяет получить объективную информацию о поведении объекта исследования в естественных или специально созданных условиях;</a:t>
            </a:r>
          </a:p>
          <a:p>
            <a:pPr marL="0" indent="0" algn="just">
              <a:lnSpc>
                <a:spcPct val="120000"/>
              </a:lnSpc>
              <a:spcBef>
                <a:spcPts val="0"/>
              </a:spcBef>
              <a:buNone/>
            </a:pPr>
            <a:r>
              <a:rPr lang="ru-RU" sz="3000" dirty="0">
                <a:solidFill>
                  <a:srgbClr val="7030A0"/>
                </a:solidFill>
                <a:cs typeface="Times New Roman" panose="02020603050405020304" pitchFamily="18" charset="0"/>
              </a:rPr>
              <a:t>- </a:t>
            </a:r>
            <a:r>
              <a:rPr lang="ru-RU" sz="3000" b="1" dirty="0">
                <a:solidFill>
                  <a:srgbClr val="7030A0"/>
                </a:solidFill>
                <a:cs typeface="Times New Roman" panose="02020603050405020304" pitchFamily="18" charset="0"/>
              </a:rPr>
              <a:t>анкетирование</a:t>
            </a:r>
            <a:r>
              <a:rPr lang="ru-RU" sz="3000" dirty="0">
                <a:solidFill>
                  <a:srgbClr val="7030A0"/>
                </a:solidFill>
                <a:cs typeface="Times New Roman" panose="02020603050405020304" pitchFamily="18" charset="0"/>
              </a:rPr>
              <a:t>, опрос; </a:t>
            </a:r>
          </a:p>
          <a:p>
            <a:pPr marL="0" indent="0" algn="just">
              <a:lnSpc>
                <a:spcPct val="120000"/>
              </a:lnSpc>
              <a:spcBef>
                <a:spcPts val="0"/>
              </a:spcBef>
              <a:buNone/>
            </a:pPr>
            <a:r>
              <a:rPr lang="ru-RU" sz="3000" dirty="0">
                <a:solidFill>
                  <a:srgbClr val="7030A0"/>
                </a:solidFill>
                <a:cs typeface="Times New Roman" panose="02020603050405020304" pitchFamily="18" charset="0"/>
              </a:rPr>
              <a:t>- </a:t>
            </a:r>
            <a:r>
              <a:rPr lang="ru-RU" sz="3000" b="1" dirty="0">
                <a:solidFill>
                  <a:srgbClr val="7030A0"/>
                </a:solidFill>
                <a:cs typeface="Times New Roman" panose="02020603050405020304" pitchFamily="18" charset="0"/>
              </a:rPr>
              <a:t>интервьюирование</a:t>
            </a:r>
            <a:r>
              <a:rPr lang="ru-RU" sz="3000" dirty="0">
                <a:solidFill>
                  <a:srgbClr val="7030A0"/>
                </a:solidFill>
                <a:cs typeface="Times New Roman" panose="02020603050405020304" pitchFamily="18" charset="0"/>
              </a:rPr>
              <a:t>. Метод зачастую связывают и с методом экспертных оценок (как метод глубинных интервью);</a:t>
            </a:r>
          </a:p>
          <a:p>
            <a:pPr algn="just">
              <a:lnSpc>
                <a:spcPct val="120000"/>
              </a:lnSpc>
              <a:spcBef>
                <a:spcPts val="0"/>
              </a:spcBef>
              <a:buFontTx/>
              <a:buChar char="-"/>
            </a:pPr>
            <a:r>
              <a:rPr lang="ru-RU" sz="3000" b="1" dirty="0">
                <a:solidFill>
                  <a:srgbClr val="7030A0"/>
                </a:solidFill>
                <a:cs typeface="Times New Roman" panose="02020603050405020304" pitchFamily="18" charset="0"/>
              </a:rPr>
              <a:t>метод экспертных оценок </a:t>
            </a:r>
            <a:r>
              <a:rPr lang="ru-RU" sz="3000" dirty="0">
                <a:solidFill>
                  <a:srgbClr val="7030A0"/>
                </a:solidFill>
                <a:cs typeface="Times New Roman" panose="02020603050405020304" pitchFamily="18" charset="0"/>
              </a:rPr>
              <a:t>(</a:t>
            </a:r>
            <a:r>
              <a:rPr lang="ru-RU" sz="3000" dirty="0" err="1">
                <a:solidFill>
                  <a:srgbClr val="7030A0"/>
                </a:solidFill>
                <a:cs typeface="Times New Roman" panose="02020603050405020304" pitchFamily="18" charset="0"/>
              </a:rPr>
              <a:t>форсайт</a:t>
            </a:r>
            <a:r>
              <a:rPr lang="ru-RU" sz="3000" dirty="0">
                <a:solidFill>
                  <a:srgbClr val="7030A0"/>
                </a:solidFill>
                <a:cs typeface="Times New Roman" panose="02020603050405020304" pitchFamily="18" charset="0"/>
              </a:rPr>
              <a:t>) позволяет сопоставить долгосрочные прогнозы и стратегии развития, представить альтернативы и осуществить выбор пути; </a:t>
            </a:r>
          </a:p>
          <a:p>
            <a:pPr algn="just">
              <a:lnSpc>
                <a:spcPct val="120000"/>
              </a:lnSpc>
              <a:spcBef>
                <a:spcPts val="0"/>
              </a:spcBef>
              <a:buFontTx/>
              <a:buChar char="-"/>
            </a:pPr>
            <a:r>
              <a:rPr lang="ru-RU" sz="3000" b="1" dirty="0">
                <a:solidFill>
                  <a:srgbClr val="7030A0"/>
                </a:solidFill>
                <a:cs typeface="Times New Roman" panose="02020603050405020304" pitchFamily="18" charset="0"/>
              </a:rPr>
              <a:t>дельфийский метод </a:t>
            </a:r>
            <a:r>
              <a:rPr lang="ru-RU" sz="3000" dirty="0">
                <a:solidFill>
                  <a:srgbClr val="7030A0"/>
                </a:solidFill>
                <a:cs typeface="Times New Roman" panose="02020603050405020304" pitchFamily="18" charset="0"/>
              </a:rPr>
              <a:t>- многократные обсуждения одними и теми же экспертами;</a:t>
            </a:r>
          </a:p>
          <a:p>
            <a:pPr marL="0" indent="0" algn="just">
              <a:lnSpc>
                <a:spcPct val="120000"/>
              </a:lnSpc>
              <a:spcBef>
                <a:spcPts val="0"/>
              </a:spcBef>
              <a:buNone/>
            </a:pPr>
            <a:r>
              <a:rPr lang="ru-RU" sz="3000" dirty="0">
                <a:solidFill>
                  <a:srgbClr val="7030A0"/>
                </a:solidFill>
                <a:cs typeface="Times New Roman" panose="02020603050405020304" pitchFamily="18" charset="0"/>
              </a:rPr>
              <a:t>- </a:t>
            </a:r>
            <a:r>
              <a:rPr lang="ru-RU" sz="3000" b="1" dirty="0">
                <a:solidFill>
                  <a:srgbClr val="7030A0"/>
                </a:solidFill>
                <a:cs typeface="Times New Roman" panose="02020603050405020304" pitchFamily="18" charset="0"/>
              </a:rPr>
              <a:t>педагогическая экспертиза</a:t>
            </a:r>
            <a:r>
              <a:rPr lang="ru-RU" sz="3000" dirty="0">
                <a:solidFill>
                  <a:srgbClr val="7030A0"/>
                </a:solidFill>
                <a:cs typeface="Times New Roman" panose="02020603050405020304" pitchFamily="18" charset="0"/>
              </a:rPr>
              <a:t>. Как метод она нередко выделяется отдельно, мало того, может служить объектом диссертационного исследования;</a:t>
            </a:r>
          </a:p>
          <a:p>
            <a:pPr marL="0" indent="0" algn="just">
              <a:lnSpc>
                <a:spcPct val="120000"/>
              </a:lnSpc>
              <a:spcBef>
                <a:spcPts val="0"/>
              </a:spcBef>
              <a:buNone/>
            </a:pPr>
            <a:r>
              <a:rPr lang="ru-RU" sz="3000" dirty="0">
                <a:solidFill>
                  <a:srgbClr val="7030A0"/>
                </a:solidFill>
                <a:cs typeface="Times New Roman" panose="02020603050405020304" pitchFamily="18" charset="0"/>
              </a:rPr>
              <a:t>- обследование; </a:t>
            </a:r>
          </a:p>
          <a:p>
            <a:pPr marL="0" indent="0" algn="just">
              <a:lnSpc>
                <a:spcPct val="120000"/>
              </a:lnSpc>
              <a:spcBef>
                <a:spcPts val="0"/>
              </a:spcBef>
              <a:buNone/>
            </a:pPr>
            <a:r>
              <a:rPr lang="ru-RU" sz="3000" dirty="0">
                <a:solidFill>
                  <a:srgbClr val="7030A0"/>
                </a:solidFill>
                <a:cs typeface="Times New Roman" panose="02020603050405020304" pitchFamily="18" charset="0"/>
              </a:rPr>
              <a:t>- </a:t>
            </a:r>
            <a:r>
              <a:rPr lang="ru-RU" sz="3000" b="1" dirty="0">
                <a:solidFill>
                  <a:srgbClr val="7030A0"/>
                </a:solidFill>
                <a:cs typeface="Times New Roman" panose="02020603050405020304" pitchFamily="18" charset="0"/>
              </a:rPr>
              <a:t>мониторинг</a:t>
            </a:r>
            <a:r>
              <a:rPr lang="ru-RU" sz="3000" dirty="0">
                <a:solidFill>
                  <a:srgbClr val="7030A0"/>
                </a:solidFill>
                <a:cs typeface="Times New Roman" panose="02020603050405020304" pitchFamily="18" charset="0"/>
              </a:rPr>
              <a:t> – диагностический метод, связан с педагогическими измерениями;</a:t>
            </a:r>
          </a:p>
          <a:p>
            <a:pPr marL="0" indent="0" algn="just">
              <a:lnSpc>
                <a:spcPct val="120000"/>
              </a:lnSpc>
              <a:spcBef>
                <a:spcPts val="0"/>
              </a:spcBef>
              <a:buNone/>
            </a:pPr>
            <a:r>
              <a:rPr lang="ru-RU" sz="3000" dirty="0">
                <a:solidFill>
                  <a:srgbClr val="7030A0"/>
                </a:solidFill>
                <a:cs typeface="Times New Roman" panose="02020603050405020304" pitchFamily="18" charset="0"/>
              </a:rPr>
              <a:t>- </a:t>
            </a:r>
            <a:r>
              <a:rPr lang="ru-RU" sz="3000" b="1" dirty="0">
                <a:solidFill>
                  <a:srgbClr val="7030A0"/>
                </a:solidFill>
                <a:cs typeface="Times New Roman" panose="02020603050405020304" pitchFamily="18" charset="0"/>
              </a:rPr>
              <a:t>изучение и обобщение педагогического опыта</a:t>
            </a:r>
            <a:r>
              <a:rPr lang="ru-RU" sz="3000" dirty="0">
                <a:solidFill>
                  <a:srgbClr val="7030A0"/>
                </a:solidFill>
                <a:cs typeface="Times New Roman" panose="02020603050405020304" pitchFamily="18" charset="0"/>
              </a:rPr>
              <a:t>; </a:t>
            </a:r>
          </a:p>
          <a:p>
            <a:pPr marL="0" indent="0" algn="just">
              <a:lnSpc>
                <a:spcPct val="120000"/>
              </a:lnSpc>
              <a:spcBef>
                <a:spcPts val="0"/>
              </a:spcBef>
              <a:buNone/>
            </a:pPr>
            <a:r>
              <a:rPr lang="ru-RU" sz="3000" dirty="0">
                <a:solidFill>
                  <a:srgbClr val="7030A0"/>
                </a:solidFill>
                <a:cs typeface="Times New Roman" panose="02020603050405020304" pitchFamily="18" charset="0"/>
              </a:rPr>
              <a:t>- </a:t>
            </a:r>
            <a:r>
              <a:rPr lang="ru-RU" sz="3000" b="1" dirty="0">
                <a:solidFill>
                  <a:srgbClr val="7030A0"/>
                </a:solidFill>
                <a:cs typeface="Times New Roman" panose="02020603050405020304" pitchFamily="18" charset="0"/>
              </a:rPr>
              <a:t>опытно-экспериментальная работа; </a:t>
            </a:r>
          </a:p>
          <a:p>
            <a:pPr marL="0" indent="0" algn="just">
              <a:lnSpc>
                <a:spcPct val="120000"/>
              </a:lnSpc>
              <a:spcBef>
                <a:spcPts val="0"/>
              </a:spcBef>
              <a:buNone/>
            </a:pPr>
            <a:r>
              <a:rPr lang="ru-RU" sz="3000" b="1" dirty="0">
                <a:solidFill>
                  <a:srgbClr val="7030A0"/>
                </a:solidFill>
                <a:cs typeface="Times New Roman" panose="02020603050405020304" pitchFamily="18" charset="0"/>
              </a:rPr>
              <a:t>- педагогический эксперимент</a:t>
            </a:r>
            <a:r>
              <a:rPr lang="ru-RU" sz="3000" dirty="0">
                <a:solidFill>
                  <a:srgbClr val="7030A0"/>
                </a:solidFill>
                <a:cs typeface="Times New Roman" panose="02020603050405020304" pitchFamily="18" charset="0"/>
              </a:rPr>
              <a:t>. </a:t>
            </a:r>
            <a:endParaRPr lang="ru-RU" sz="5300" dirty="0">
              <a:solidFill>
                <a:srgbClr val="7030A0"/>
              </a:solidFill>
            </a:endParaRPr>
          </a:p>
          <a:p>
            <a:pPr marL="0" indent="0">
              <a:buNone/>
            </a:pPr>
            <a:endParaRPr lang="ru-RU" sz="4200" b="1" dirty="0">
              <a:solidFill>
                <a:srgbClr val="7030A0"/>
              </a:solidFill>
              <a:latin typeface="Times New Roman" panose="02020603050405020304" pitchFamily="18" charset="0"/>
              <a:cs typeface="Times New Roman" panose="02020603050405020304" pitchFamily="18" charset="0"/>
            </a:endParaRPr>
          </a:p>
          <a:p>
            <a:pPr marL="0" indent="0">
              <a:buNone/>
            </a:pPr>
            <a:endParaRPr lang="ru-RU" sz="4200" b="1" dirty="0">
              <a:solidFill>
                <a:srgbClr val="7030A0"/>
              </a:solidFill>
              <a:latin typeface="Times New Roman" panose="02020603050405020304" pitchFamily="18" charset="0"/>
              <a:cs typeface="Times New Roman" panose="02020603050405020304" pitchFamily="18" charset="0"/>
            </a:endParaRPr>
          </a:p>
          <a:p>
            <a:pPr marL="0" indent="0" algn="r">
              <a:buNone/>
            </a:pPr>
            <a:endParaRPr lang="ru-RU" sz="4200" b="1" dirty="0">
              <a:solidFill>
                <a:srgbClr val="7030A0"/>
              </a:solidFill>
              <a:latin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A4193B10-D779-4ADC-9156-ADC21C4AA330}" type="slidenum">
              <a:rPr lang="ru-RU" smtClean="0"/>
              <a:pPr/>
              <a:t>27</a:t>
            </a:fld>
            <a:endParaRPr lang="ru-RU"/>
          </a:p>
        </p:txBody>
      </p:sp>
    </p:spTree>
    <p:extLst>
      <p:ext uri="{BB962C8B-B14F-4D97-AF65-F5344CB8AC3E}">
        <p14:creationId xmlns:p14="http://schemas.microsoft.com/office/powerpoint/2010/main" val="2826836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7914F60-A34B-F8DE-7CAE-04E1EBC58BDF}"/>
              </a:ext>
            </a:extLst>
          </p:cNvPr>
          <p:cNvSpPr>
            <a:spLocks noGrp="1"/>
          </p:cNvSpPr>
          <p:nvPr>
            <p:ph type="title"/>
          </p:nvPr>
        </p:nvSpPr>
        <p:spPr>
          <a:xfrm>
            <a:off x="628650" y="136525"/>
            <a:ext cx="7886700" cy="716916"/>
          </a:xfrm>
        </p:spPr>
        <p:txBody>
          <a:bodyPr>
            <a:normAutofit fontScale="90000"/>
          </a:bodyPr>
          <a:lstStyle/>
          <a:p>
            <a:r>
              <a:rPr lang="ru-RU" sz="3200" b="1" dirty="0">
                <a:solidFill>
                  <a:srgbClr val="7030A0"/>
                </a:solidFill>
                <a:latin typeface="Times New Roman" panose="02020603050405020304" pitchFamily="18" charset="0"/>
                <a:ea typeface="+mj-ea"/>
                <a:cs typeface="Times New Roman" panose="02020603050405020304" pitchFamily="18" charset="0"/>
              </a:rPr>
              <a:t>Теоретико-эмпирические методы:</a:t>
            </a:r>
            <a:br>
              <a:rPr lang="ru-RU" sz="3200" b="1" dirty="0">
                <a:solidFill>
                  <a:srgbClr val="7030A0"/>
                </a:solidFill>
                <a:latin typeface="Times New Roman" panose="02020603050405020304" pitchFamily="18" charset="0"/>
                <a:ea typeface="+mj-ea"/>
                <a:cs typeface="Times New Roman" panose="02020603050405020304" pitchFamily="18" charset="0"/>
              </a:rPr>
            </a:br>
            <a:endParaRPr lang="ru-RU" sz="3200" b="1" dirty="0"/>
          </a:p>
        </p:txBody>
      </p:sp>
      <p:sp>
        <p:nvSpPr>
          <p:cNvPr id="3" name="Объект 2">
            <a:extLst>
              <a:ext uri="{FF2B5EF4-FFF2-40B4-BE49-F238E27FC236}">
                <a16:creationId xmlns:a16="http://schemas.microsoft.com/office/drawing/2014/main" xmlns="" id="{A11ECC73-AC52-E385-5D77-63D93505E6D7}"/>
              </a:ext>
            </a:extLst>
          </p:cNvPr>
          <p:cNvSpPr>
            <a:spLocks noGrp="1"/>
          </p:cNvSpPr>
          <p:nvPr>
            <p:ph idx="1"/>
          </p:nvPr>
        </p:nvSpPr>
        <p:spPr>
          <a:xfrm>
            <a:off x="628650" y="586740"/>
            <a:ext cx="7886700" cy="5590223"/>
          </a:xfrm>
        </p:spPr>
        <p:txBody>
          <a:bodyPr>
            <a:normAutofit fontScale="47500" lnSpcReduction="20000"/>
          </a:bodyPr>
          <a:lstStyle/>
          <a:p>
            <a:pPr algn="just">
              <a:lnSpc>
                <a:spcPct val="120000"/>
              </a:lnSpc>
              <a:spcBef>
                <a:spcPts val="0"/>
              </a:spcBef>
            </a:pPr>
            <a:r>
              <a:rPr lang="ru-RU" sz="3000" b="1"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метод индукции </a:t>
            </a:r>
            <a:r>
              <a:rPr lang="ru-RU" sz="30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п</a:t>
            </a:r>
            <a:r>
              <a:rPr lang="ru-RU" sz="3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озволяет на основе эмпирических данных сформировать теоретические знания и основан на опытах и экспериментах;</a:t>
            </a:r>
            <a:endParaRPr lang="ru-RU" sz="3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pPr>
            <a:r>
              <a:rPr lang="ru-RU" sz="3000" b="1"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метод дедукции </a:t>
            </a:r>
            <a:r>
              <a:rPr lang="ru-RU" sz="30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п</a:t>
            </a:r>
            <a:r>
              <a:rPr lang="ru-RU" sz="3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озволяет теоретически обосновать полученные индуктивным путем выводы, снимает их гипотетический характер и превращает в достоверные знания;</a:t>
            </a:r>
            <a:endParaRPr lang="ru-RU" sz="3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pPr>
            <a:r>
              <a:rPr lang="ru-RU" sz="3000" b="1"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моделирование</a:t>
            </a:r>
            <a:r>
              <a:rPr lang="ru-RU" sz="30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
            </a:r>
            <a:r>
              <a:rPr lang="ru-RU" sz="3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Указано и в теоретических методах, но и здесь находит свое место. Это форма представления реальности. Метод не прост, целесообразно рассмотреть виды моделирования и принять за основу какой-то определенный;</a:t>
            </a:r>
            <a:endParaRPr lang="ru-RU" sz="3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pPr>
            <a:r>
              <a:rPr lang="ru-RU" sz="3000" b="1"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контент-анализ</a:t>
            </a:r>
            <a:r>
              <a:rPr lang="ru-RU" sz="3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Количественный анализ текстов с целью последующей содержательной интерпретации полученных количественных данных;</a:t>
            </a:r>
            <a:endParaRPr lang="ru-RU" sz="3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pPr>
            <a:r>
              <a:rPr lang="ru-RU" sz="3000" b="1"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классификация</a:t>
            </a:r>
            <a:r>
              <a:rPr lang="ru-RU" sz="30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
            </a:r>
            <a:r>
              <a:rPr lang="ru-RU" sz="3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Может выступать как метод, а может стать одной из задач исследования. Важно создать принципы и основания при распределении предметов/объектов/явлений по группам и не отступать от них;</a:t>
            </a:r>
            <a:endParaRPr lang="ru-RU" sz="3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pPr>
            <a:r>
              <a:rPr lang="ru-RU" sz="3000" b="1"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систематизация</a:t>
            </a:r>
            <a:r>
              <a:rPr lang="ru-RU" sz="3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часто используется в сочетании с другими методами (при анализе научной литературы группы источников систематизируем по различным признакам, описание результатов опытно-экспериментальной работы в систематизированной форме). Метод систематизации не является синонимом системного подхода;</a:t>
            </a:r>
          </a:p>
          <a:p>
            <a:pPr marL="0" indent="0" algn="just">
              <a:lnSpc>
                <a:spcPct val="120000"/>
              </a:lnSpc>
              <a:spcBef>
                <a:spcPts val="0"/>
              </a:spcBef>
              <a:buNone/>
            </a:pPr>
            <a:r>
              <a:rPr lang="ru-RU" sz="4000" u="sng" dirty="0">
                <a:solidFill>
                  <a:srgbClr val="7030A0"/>
                </a:solidFill>
                <a:latin typeface="Times New Roman" panose="02020603050405020304" pitchFamily="18" charset="0"/>
                <a:ea typeface="+mj-ea"/>
                <a:cs typeface="Times New Roman" panose="02020603050405020304" pitchFamily="18" charset="0"/>
              </a:rPr>
              <a:t>Математические или статистические методы</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20000"/>
              </a:lnSpc>
              <a:spcBef>
                <a:spcPts val="0"/>
              </a:spcBef>
              <a:buNone/>
            </a:pPr>
            <a:r>
              <a:rPr lang="ru-RU" sz="2300"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Н</a:t>
            </a:r>
            <a:r>
              <a:rPr lang="ru-RU" sz="23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адо понимать различие между методикой математической или статистической обработки данных (мониторинг с помощью определенного инструментария, математические модели изучаемых явлений и процессов. Второе практически не применяется в педагогике). </a:t>
            </a:r>
          </a:p>
          <a:p>
            <a:pPr marL="0" indent="0" algn="just">
              <a:lnSpc>
                <a:spcPct val="120000"/>
              </a:lnSpc>
              <a:spcBef>
                <a:spcPts val="0"/>
              </a:spcBef>
              <a:buNone/>
            </a:pPr>
            <a:endParaRPr lang="ru-RU" sz="23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Bef>
                <a:spcPts val="0"/>
              </a:spcBef>
              <a:buNone/>
            </a:pPr>
            <a:r>
              <a:rPr lang="ru-RU" sz="18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18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Bef>
                <a:spcPts val="0"/>
              </a:spcBef>
              <a:buNone/>
            </a:pPr>
            <a:r>
              <a:rPr lang="ru-RU" sz="2900" dirty="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Методы можно перечислить в общем порядке, можно разбить на группы. Добротно выглядит раздел, в котором каждый метод обоснован, кратко указано для чего и как он применен.</a:t>
            </a:r>
            <a:endParaRPr lang="ru-RU" sz="29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Bef>
                <a:spcPts val="0"/>
              </a:spcBef>
              <a:buNone/>
            </a:pPr>
            <a:r>
              <a:rPr lang="ru-RU" sz="2900"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	</a:t>
            </a:r>
            <a:r>
              <a:rPr lang="ru-RU" sz="3800"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Применение методов должно быть обосновано. Не надо записывать те, которые не применены в диссертации</a:t>
            </a:r>
            <a:r>
              <a:rPr lang="ru-RU" sz="2900" b="1" dirty="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2900" b="1" dirty="0">
              <a:solidFill>
                <a:schemeClr val="accent6">
                  <a:lumMod val="75000"/>
                </a:schemeClr>
              </a:solidFill>
            </a:endParaRPr>
          </a:p>
        </p:txBody>
      </p:sp>
      <p:sp>
        <p:nvSpPr>
          <p:cNvPr id="4" name="Номер слайда 3">
            <a:extLst>
              <a:ext uri="{FF2B5EF4-FFF2-40B4-BE49-F238E27FC236}">
                <a16:creationId xmlns:a16="http://schemas.microsoft.com/office/drawing/2014/main" xmlns="" id="{C2CE0FBC-3CB5-9DFE-220D-7EF2C49A9FAA}"/>
              </a:ext>
            </a:extLst>
          </p:cNvPr>
          <p:cNvSpPr>
            <a:spLocks noGrp="1"/>
          </p:cNvSpPr>
          <p:nvPr>
            <p:ph type="sldNum" sz="quarter" idx="12"/>
          </p:nvPr>
        </p:nvSpPr>
        <p:spPr/>
        <p:txBody>
          <a:bodyPr/>
          <a:lstStyle/>
          <a:p>
            <a:fld id="{A4193B10-D779-4ADC-9156-ADC21C4AA330}" type="slidenum">
              <a:rPr lang="ru-RU" smtClean="0"/>
              <a:pPr/>
              <a:t>28</a:t>
            </a:fld>
            <a:endParaRPr lang="ru-RU"/>
          </a:p>
        </p:txBody>
      </p:sp>
    </p:spTree>
    <p:extLst>
      <p:ext uri="{BB962C8B-B14F-4D97-AF65-F5344CB8AC3E}">
        <p14:creationId xmlns:p14="http://schemas.microsoft.com/office/powerpoint/2010/main" val="10221611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177290" y="212727"/>
            <a:ext cx="7886700" cy="671193"/>
          </a:xfrm>
        </p:spPr>
        <p:txBody>
          <a:bodyPr>
            <a:normAutofit fontScale="90000"/>
          </a:bodyPr>
          <a:lstStyle/>
          <a:p>
            <a:r>
              <a:rPr lang="ru-RU" sz="3600" dirty="0"/>
              <a:t/>
            </a:r>
            <a:br>
              <a:rPr lang="ru-RU" sz="3600" dirty="0"/>
            </a:br>
            <a:r>
              <a:rPr lang="ru-RU" sz="3600" dirty="0"/>
              <a:t/>
            </a:r>
            <a:br>
              <a:rPr lang="ru-RU" sz="3600" dirty="0"/>
            </a:br>
            <a:r>
              <a:rPr lang="ru-RU" sz="3600" b="1" dirty="0">
                <a:solidFill>
                  <a:srgbClr val="7030A0"/>
                </a:solidFill>
                <a:latin typeface="Times New Roman" panose="02020603050405020304" pitchFamily="18" charset="0"/>
                <a:cs typeface="Times New Roman" panose="02020603050405020304" pitchFamily="18" charset="0"/>
              </a:rPr>
              <a:t>Степень достоверности результатов исследования</a:t>
            </a:r>
            <a:r>
              <a:rPr lang="ru-RU" sz="3600" u="sng" dirty="0">
                <a:solidFill>
                  <a:srgbClr val="7030A0"/>
                </a:solidFill>
                <a:latin typeface="Times New Roman" panose="02020603050405020304" pitchFamily="18" charset="0"/>
                <a:cs typeface="Times New Roman" panose="02020603050405020304" pitchFamily="18" charset="0"/>
              </a:rPr>
              <a:t/>
            </a:r>
            <a:br>
              <a:rPr lang="ru-RU" sz="3600" u="sng" dirty="0">
                <a:solidFill>
                  <a:srgbClr val="7030A0"/>
                </a:solidFill>
                <a:latin typeface="Times New Roman" panose="02020603050405020304" pitchFamily="18" charset="0"/>
                <a:cs typeface="Times New Roman" panose="02020603050405020304" pitchFamily="18" charset="0"/>
              </a:rPr>
            </a:br>
            <a:r>
              <a:rPr lang="ru-RU" sz="3600" u="sng" dirty="0">
                <a:solidFill>
                  <a:srgbClr val="7030A0"/>
                </a:solidFill>
                <a:latin typeface="Times New Roman" panose="02020603050405020304" pitchFamily="18" charset="0"/>
                <a:cs typeface="Times New Roman" panose="02020603050405020304" pitchFamily="18" charset="0"/>
              </a:rPr>
              <a:t/>
            </a:r>
            <a:br>
              <a:rPr lang="ru-RU" sz="3600" u="sng" dirty="0">
                <a:solidFill>
                  <a:srgbClr val="7030A0"/>
                </a:solidFill>
                <a:latin typeface="Times New Roman" panose="02020603050405020304" pitchFamily="18" charset="0"/>
                <a:cs typeface="Times New Roman" panose="02020603050405020304" pitchFamily="18" charset="0"/>
              </a:rPr>
            </a:br>
            <a:endParaRPr lang="ru-RU" sz="3600" u="sng" dirty="0">
              <a:solidFill>
                <a:srgbClr val="7030A0"/>
              </a:solidFill>
              <a:latin typeface="Times New Roman" panose="02020603050405020304" pitchFamily="18" charset="0"/>
              <a:cs typeface="Times New Roman" panose="02020603050405020304" pitchFamily="18" charset="0"/>
            </a:endParaRPr>
          </a:p>
        </p:txBody>
      </p:sp>
      <p:sp>
        <p:nvSpPr>
          <p:cNvPr id="7" name="Объект 6"/>
          <p:cNvSpPr>
            <a:spLocks noGrp="1"/>
          </p:cNvSpPr>
          <p:nvPr>
            <p:ph idx="1"/>
          </p:nvPr>
        </p:nvSpPr>
        <p:spPr>
          <a:xfrm>
            <a:off x="582930" y="1009650"/>
            <a:ext cx="7886700" cy="5406390"/>
          </a:xfrm>
        </p:spPr>
        <p:txBody>
          <a:bodyPr>
            <a:normAutofit fontScale="32500" lnSpcReduction="20000"/>
          </a:bodyPr>
          <a:lstStyle/>
          <a:p>
            <a:pPr indent="0" algn="just">
              <a:lnSpc>
                <a:spcPct val="120000"/>
              </a:lnSpc>
              <a:spcBef>
                <a:spcPts val="0"/>
              </a:spcBef>
              <a:buNone/>
            </a:pPr>
            <a:endParaRPr lang="ru-RU" sz="5200" b="1" dirty="0">
              <a:solidFill>
                <a:srgbClr val="0070C0"/>
              </a:solidFill>
            </a:endParaRPr>
          </a:p>
          <a:p>
            <a:pPr indent="0" algn="just">
              <a:lnSpc>
                <a:spcPct val="120000"/>
              </a:lnSpc>
              <a:spcBef>
                <a:spcPts val="0"/>
              </a:spcBef>
              <a:buNone/>
            </a:pPr>
            <a:r>
              <a:rPr lang="ru-RU" sz="5200" b="1" dirty="0">
                <a:solidFill>
                  <a:srgbClr val="0070C0"/>
                </a:solidFill>
              </a:rPr>
              <a:t>Как подтвердить достоверность результатов? </a:t>
            </a:r>
          </a:p>
          <a:p>
            <a:pPr indent="0" algn="just">
              <a:lnSpc>
                <a:spcPct val="120000"/>
              </a:lnSpc>
              <a:spcBef>
                <a:spcPts val="0"/>
              </a:spcBef>
              <a:buNone/>
            </a:pPr>
            <a:r>
              <a:rPr lang="ru-RU" sz="5200" dirty="0">
                <a:solidFill>
                  <a:srgbClr val="41708E"/>
                </a:solidFill>
              </a:rPr>
              <a:t>Варианты: </a:t>
            </a:r>
          </a:p>
          <a:p>
            <a:pPr indent="0" algn="just">
              <a:lnSpc>
                <a:spcPct val="120000"/>
              </a:lnSpc>
              <a:spcBef>
                <a:spcPts val="0"/>
              </a:spcBef>
              <a:buNone/>
            </a:pPr>
            <a:r>
              <a:rPr lang="ru-RU" sz="5200" dirty="0">
                <a:solidFill>
                  <a:srgbClr val="41708E"/>
                </a:solidFill>
              </a:rPr>
              <a:t>- результаты существуют объективно, могут быть получены повторно при тех же условиях, то есть воспроизводимы; </a:t>
            </a:r>
          </a:p>
          <a:p>
            <a:pPr indent="0" algn="just">
              <a:lnSpc>
                <a:spcPct val="120000"/>
              </a:lnSpc>
              <a:spcBef>
                <a:spcPts val="0"/>
              </a:spcBef>
              <a:buNone/>
            </a:pPr>
            <a:r>
              <a:rPr lang="ru-RU" sz="5200" dirty="0">
                <a:solidFill>
                  <a:srgbClr val="41708E"/>
                </a:solidFill>
              </a:rPr>
              <a:t>- выводы построены на изучении научных источников, на научном анализе тщательно отобранных научных публикаций; </a:t>
            </a:r>
          </a:p>
          <a:p>
            <a:pPr indent="0" algn="just">
              <a:lnSpc>
                <a:spcPct val="120000"/>
              </a:lnSpc>
              <a:spcBef>
                <a:spcPts val="0"/>
              </a:spcBef>
              <a:buNone/>
            </a:pPr>
            <a:r>
              <a:rPr lang="ru-RU" sz="5200" dirty="0">
                <a:solidFill>
                  <a:srgbClr val="41708E"/>
                </a:solidFill>
              </a:rPr>
              <a:t>- основаны на применении апробированного методологического аппарата; </a:t>
            </a:r>
          </a:p>
          <a:p>
            <a:pPr indent="0" algn="just">
              <a:lnSpc>
                <a:spcPct val="120000"/>
              </a:lnSpc>
              <a:spcBef>
                <a:spcPts val="0"/>
              </a:spcBef>
              <a:buNone/>
            </a:pPr>
            <a:r>
              <a:rPr lang="ru-RU" sz="5200" dirty="0">
                <a:solidFill>
                  <a:srgbClr val="41708E"/>
                </a:solidFill>
              </a:rPr>
              <a:t>- подтверждены опытно-экспериментальной работой и практикой применения; </a:t>
            </a:r>
          </a:p>
          <a:p>
            <a:pPr indent="0" algn="just">
              <a:lnSpc>
                <a:spcPct val="120000"/>
              </a:lnSpc>
              <a:spcBef>
                <a:spcPts val="0"/>
              </a:spcBef>
              <a:buNone/>
            </a:pPr>
            <a:r>
              <a:rPr lang="ru-RU" sz="5200" dirty="0">
                <a:solidFill>
                  <a:srgbClr val="41708E"/>
                </a:solidFill>
              </a:rPr>
              <a:t>- отвечают критериям эффективности; </a:t>
            </a:r>
          </a:p>
          <a:p>
            <a:pPr indent="0" algn="just">
              <a:lnSpc>
                <a:spcPct val="120000"/>
              </a:lnSpc>
              <a:spcBef>
                <a:spcPts val="0"/>
              </a:spcBef>
              <a:buNone/>
            </a:pPr>
            <a:r>
              <a:rPr lang="ru-RU" sz="5200" dirty="0">
                <a:solidFill>
                  <a:srgbClr val="41708E"/>
                </a:solidFill>
              </a:rPr>
              <a:t>- верифицированы…; </a:t>
            </a:r>
          </a:p>
          <a:p>
            <a:pPr indent="0" algn="just">
              <a:lnSpc>
                <a:spcPct val="120000"/>
              </a:lnSpc>
              <a:spcBef>
                <a:spcPts val="0"/>
              </a:spcBef>
              <a:buNone/>
            </a:pPr>
            <a:r>
              <a:rPr lang="ru-RU" sz="5200" dirty="0">
                <a:solidFill>
                  <a:srgbClr val="41708E"/>
                </a:solidFill>
              </a:rPr>
              <a:t>- доказаны сравнением результатов контрольных и экспериментальных групп; </a:t>
            </a:r>
          </a:p>
          <a:p>
            <a:pPr indent="0" algn="just">
              <a:lnSpc>
                <a:spcPct val="120000"/>
              </a:lnSpc>
              <a:spcBef>
                <a:spcPts val="0"/>
              </a:spcBef>
              <a:buNone/>
            </a:pPr>
            <a:r>
              <a:rPr lang="ru-RU" sz="5200" dirty="0">
                <a:solidFill>
                  <a:srgbClr val="41708E"/>
                </a:solidFill>
              </a:rPr>
              <a:t>- апробированы путем представления…; </a:t>
            </a:r>
          </a:p>
          <a:p>
            <a:pPr indent="0" algn="just">
              <a:lnSpc>
                <a:spcPct val="120000"/>
              </a:lnSpc>
              <a:spcBef>
                <a:spcPts val="0"/>
              </a:spcBef>
              <a:buNone/>
            </a:pPr>
            <a:r>
              <a:rPr lang="ru-RU" sz="5200" dirty="0">
                <a:solidFill>
                  <a:srgbClr val="41708E"/>
                </a:solidFill>
              </a:rPr>
              <a:t>- представлены через точный терминологический аппарат;</a:t>
            </a:r>
          </a:p>
          <a:p>
            <a:pPr indent="0" algn="just">
              <a:lnSpc>
                <a:spcPct val="120000"/>
              </a:lnSpc>
              <a:spcBef>
                <a:spcPts val="0"/>
              </a:spcBef>
              <a:buNone/>
            </a:pPr>
            <a:r>
              <a:rPr lang="ru-RU" sz="5200" dirty="0">
                <a:solidFill>
                  <a:srgbClr val="41708E"/>
                </a:solidFill>
              </a:rPr>
              <a:t>- основываются на применении выверенных методов исследования;</a:t>
            </a:r>
          </a:p>
          <a:p>
            <a:pPr indent="0" algn="just">
              <a:lnSpc>
                <a:spcPct val="120000"/>
              </a:lnSpc>
              <a:spcBef>
                <a:spcPts val="0"/>
              </a:spcBef>
              <a:buNone/>
            </a:pPr>
            <a:r>
              <a:rPr lang="ru-RU" sz="5200" dirty="0">
                <a:solidFill>
                  <a:srgbClr val="41708E"/>
                </a:solidFill>
              </a:rPr>
              <a:t>- получены экспертные заключения и оценки.</a:t>
            </a:r>
          </a:p>
          <a:p>
            <a:pPr marL="0" indent="0">
              <a:buNone/>
            </a:pPr>
            <a:endParaRPr lang="ru-RU" sz="4200" b="1" dirty="0">
              <a:solidFill>
                <a:srgbClr val="7030A0"/>
              </a:solidFill>
              <a:latin typeface="Times New Roman" panose="02020603050405020304" pitchFamily="18" charset="0"/>
              <a:cs typeface="Times New Roman" panose="02020603050405020304" pitchFamily="18" charset="0"/>
            </a:endParaRPr>
          </a:p>
          <a:p>
            <a:pPr marL="0" indent="0">
              <a:buNone/>
            </a:pPr>
            <a:endParaRPr lang="ru-RU" sz="4200" b="1" dirty="0">
              <a:solidFill>
                <a:srgbClr val="7030A0"/>
              </a:solidFill>
              <a:latin typeface="Times New Roman" panose="02020603050405020304" pitchFamily="18" charset="0"/>
              <a:cs typeface="Times New Roman" panose="02020603050405020304" pitchFamily="18" charset="0"/>
            </a:endParaRPr>
          </a:p>
          <a:p>
            <a:pPr marL="0" indent="0" algn="r">
              <a:buNone/>
            </a:pPr>
            <a:endParaRPr lang="ru-RU" sz="4200" b="1" dirty="0">
              <a:solidFill>
                <a:srgbClr val="7030A0"/>
              </a:solidFill>
              <a:latin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A4193B10-D779-4ADC-9156-ADC21C4AA330}" type="slidenum">
              <a:rPr lang="ru-RU" smtClean="0"/>
              <a:pPr/>
              <a:t>29</a:t>
            </a:fld>
            <a:endParaRPr lang="ru-RU"/>
          </a:p>
        </p:txBody>
      </p:sp>
    </p:spTree>
    <p:extLst>
      <p:ext uri="{BB962C8B-B14F-4D97-AF65-F5344CB8AC3E}">
        <p14:creationId xmlns:p14="http://schemas.microsoft.com/office/powerpoint/2010/main" val="268074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0829" y="498378"/>
            <a:ext cx="7867045" cy="606522"/>
          </a:xfrm>
        </p:spPr>
        <p:txBody>
          <a:bodyPr>
            <a:noAutofit/>
          </a:bodyPr>
          <a:lstStyle/>
          <a:p>
            <a:pPr lvl="0"/>
            <a:r>
              <a:rPr lang="ru-RU" sz="3600" b="1" u="sng" dirty="0">
                <a:solidFill>
                  <a:srgbClr val="7030A0"/>
                </a:solidFill>
                <a:latin typeface="Times New Roman" panose="02020603050405020304" pitchFamily="18" charset="0"/>
                <a:cs typeface="Times New Roman" panose="02020603050405020304" pitchFamily="18" charset="0"/>
              </a:rPr>
              <a:t>Цель и специфика педагогического исследования</a:t>
            </a:r>
            <a:endParaRPr lang="ru-RU" sz="3600" b="1" u="sng"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9012" y="1435768"/>
            <a:ext cx="9074988" cy="5140714"/>
          </a:xfrm>
        </p:spPr>
        <p:txBody>
          <a:bodyPr>
            <a:normAutofit fontScale="92500" lnSpcReduction="20000"/>
          </a:bodyPr>
          <a:lstStyle/>
          <a:p>
            <a:pPr marL="0" indent="0">
              <a:buNone/>
            </a:pPr>
            <a:r>
              <a:rPr lang="ru-RU" sz="2000" b="1" i="1" dirty="0">
                <a:solidFill>
                  <a:srgbClr val="0070C0"/>
                </a:solidFill>
              </a:rPr>
              <a:t>                                                             «Давайте договоримся о понятиях, и мы 				избавим мир от половины заблуждений»</a:t>
            </a:r>
            <a:br>
              <a:rPr lang="ru-RU" sz="2000" b="1" i="1" dirty="0">
                <a:solidFill>
                  <a:srgbClr val="0070C0"/>
                </a:solidFill>
              </a:rPr>
            </a:br>
            <a:r>
              <a:rPr lang="ru-RU" sz="2000" b="1" i="1" dirty="0">
                <a:solidFill>
                  <a:srgbClr val="0070C0"/>
                </a:solidFill>
              </a:rPr>
              <a:t>                                             						Рене Декарт</a:t>
            </a:r>
          </a:p>
          <a:p>
            <a:pPr marL="0" indent="0" algn="ctr">
              <a:buNone/>
            </a:pPr>
            <a:r>
              <a:rPr lang="ru-RU" sz="2400" b="1" i="1" dirty="0">
                <a:solidFill>
                  <a:schemeClr val="accent6">
                    <a:lumMod val="75000"/>
                  </a:schemeClr>
                </a:solidFill>
                <a:latin typeface="Times New Roman" panose="02020603050405020304" pitchFamily="18" charset="0"/>
                <a:cs typeface="Times New Roman" panose="02020603050405020304" pitchFamily="18" charset="0"/>
              </a:rPr>
              <a:t>Что должно быть в результате </a:t>
            </a:r>
            <a:r>
              <a:rPr lang="ru-RU" sz="2400" b="1" i="1" u="sng" dirty="0">
                <a:solidFill>
                  <a:schemeClr val="accent6">
                    <a:lumMod val="75000"/>
                  </a:schemeClr>
                </a:solidFill>
                <a:latin typeface="Times New Roman" panose="02020603050405020304" pitchFamily="18" charset="0"/>
                <a:cs typeface="Times New Roman" panose="02020603050405020304" pitchFamily="18" charset="0"/>
              </a:rPr>
              <a:t>любого научного </a:t>
            </a:r>
            <a:r>
              <a:rPr lang="ru-RU" sz="2400" b="1" i="1" dirty="0">
                <a:solidFill>
                  <a:schemeClr val="accent6">
                    <a:lumMod val="75000"/>
                  </a:schemeClr>
                </a:solidFill>
                <a:latin typeface="Times New Roman" panose="02020603050405020304" pitchFamily="18" charset="0"/>
                <a:cs typeface="Times New Roman" panose="02020603050405020304" pitchFamily="18" charset="0"/>
              </a:rPr>
              <a:t>исследования?</a:t>
            </a:r>
          </a:p>
          <a:p>
            <a:pPr marL="0" indent="0" algn="ctr">
              <a:buNone/>
            </a:pPr>
            <a:r>
              <a:rPr lang="ru-RU" sz="2400" b="1" i="1" dirty="0">
                <a:solidFill>
                  <a:schemeClr val="accent6">
                    <a:lumMod val="75000"/>
                  </a:schemeClr>
                </a:solidFill>
                <a:latin typeface="Times New Roman" panose="02020603050405020304" pitchFamily="18" charset="0"/>
                <a:cs typeface="Times New Roman" panose="02020603050405020304" pitchFamily="18" charset="0"/>
              </a:rPr>
              <a:t>Приращение научного знания!</a:t>
            </a:r>
          </a:p>
          <a:p>
            <a:pPr marL="0" indent="0" algn="ctr">
              <a:buNone/>
            </a:pPr>
            <a:r>
              <a:rPr lang="ru-RU" sz="2400" b="1" i="1" dirty="0">
                <a:solidFill>
                  <a:schemeClr val="accent6">
                    <a:lumMod val="75000"/>
                  </a:schemeClr>
                </a:solidFill>
                <a:latin typeface="Times New Roman" panose="02020603050405020304" pitchFamily="18" charset="0"/>
                <a:cs typeface="Times New Roman" panose="02020603050405020304" pitchFamily="18" charset="0"/>
              </a:rPr>
              <a:t>Затем (опосредованно и подчас косвенно) новое научное знание окажет влияние на практику!</a:t>
            </a:r>
          </a:p>
          <a:p>
            <a:pPr marL="0" indent="0" algn="ctr">
              <a:buNone/>
            </a:pPr>
            <a:endParaRPr lang="ru-RU" sz="2400" b="1" i="1" dirty="0">
              <a:solidFill>
                <a:srgbClr val="7030A0"/>
              </a:solidFill>
              <a:latin typeface="Times New Roman" panose="02020603050405020304" pitchFamily="18" charset="0"/>
              <a:cs typeface="Times New Roman" panose="02020603050405020304" pitchFamily="18" charset="0"/>
            </a:endParaRPr>
          </a:p>
          <a:p>
            <a:pPr marL="0" indent="0" algn="ctr">
              <a:buNone/>
            </a:pPr>
            <a:r>
              <a:rPr lang="ru-RU" sz="2400" b="1" i="1" dirty="0">
                <a:solidFill>
                  <a:srgbClr val="7030A0"/>
                </a:solidFill>
                <a:latin typeface="Times New Roman" panose="02020603050405020304" pitchFamily="18" charset="0"/>
                <a:cs typeface="Times New Roman" panose="02020603050405020304" pitchFamily="18" charset="0"/>
              </a:rPr>
              <a:t>ВАЖНО! Педагогическое исследование – </a:t>
            </a:r>
          </a:p>
          <a:p>
            <a:pPr marL="0" indent="0" algn="ctr">
              <a:buNone/>
            </a:pPr>
            <a:r>
              <a:rPr lang="ru-RU" sz="2400" b="1" i="1" dirty="0">
                <a:solidFill>
                  <a:srgbClr val="7030A0"/>
                </a:solidFill>
                <a:latin typeface="Times New Roman" panose="02020603050405020304" pitchFamily="18" charset="0"/>
                <a:cs typeface="Times New Roman" panose="02020603050405020304" pitchFamily="18" charset="0"/>
              </a:rPr>
              <a:t>это исследование в области гуманитарного познания!</a:t>
            </a:r>
          </a:p>
          <a:p>
            <a:pPr marL="0" indent="0">
              <a:buNone/>
            </a:pPr>
            <a:r>
              <a:rPr lang="ru-RU" sz="2400" b="1" dirty="0">
                <a:solidFill>
                  <a:srgbClr val="7030A0"/>
                </a:solidFill>
                <a:latin typeface="Times New Roman" panose="02020603050405020304" pitchFamily="18" charset="0"/>
                <a:cs typeface="Times New Roman" panose="02020603050405020304" pitchFamily="18" charset="0"/>
              </a:rPr>
              <a:t>	Исходя </a:t>
            </a:r>
            <a:r>
              <a:rPr lang="ru-RU" sz="2400" b="1" dirty="0" err="1">
                <a:solidFill>
                  <a:srgbClr val="7030A0"/>
                </a:solidFill>
                <a:latin typeface="Times New Roman" panose="02020603050405020304" pitchFamily="18" charset="0"/>
                <a:cs typeface="Times New Roman" panose="02020603050405020304" pitchFamily="18" charset="0"/>
              </a:rPr>
              <a:t>иэ</a:t>
            </a:r>
            <a:r>
              <a:rPr lang="ru-RU" sz="2400" b="1" dirty="0">
                <a:solidFill>
                  <a:srgbClr val="7030A0"/>
                </a:solidFill>
                <a:latin typeface="Times New Roman" panose="02020603050405020304" pitchFamily="18" charset="0"/>
                <a:cs typeface="Times New Roman" panose="02020603050405020304" pitchFamily="18" charset="0"/>
              </a:rPr>
              <a:t> этого посыла, определяется методология.</a:t>
            </a:r>
          </a:p>
          <a:p>
            <a:pPr marL="0" indent="0">
              <a:buNone/>
            </a:pPr>
            <a:r>
              <a:rPr lang="en-US" sz="2400" dirty="0">
                <a:solidFill>
                  <a:srgbClr val="7030A0"/>
                </a:solidFill>
                <a:latin typeface="Times New Roman" panose="02020603050405020304" pitchFamily="18" charset="0"/>
                <a:cs typeface="Times New Roman" panose="02020603050405020304" pitchFamily="18" charset="0"/>
              </a:rPr>
              <a:t>[</a:t>
            </a:r>
            <a:r>
              <a:rPr lang="ru-RU" sz="2400" kern="1200" dirty="0">
                <a:solidFill>
                  <a:srgbClr val="6D276A"/>
                </a:solidFill>
                <a:effectLst/>
                <a:latin typeface="Times New Roman" panose="02020603050405020304" pitchFamily="18" charset="0"/>
                <a:ea typeface="+mn-ea"/>
                <a:cs typeface="Times New Roman" panose="02020603050405020304" pitchFamily="18" charset="0"/>
              </a:rPr>
              <a:t>от </a:t>
            </a:r>
            <a:r>
              <a:rPr lang="ru-RU" sz="2400" u="none" strike="noStrike" kern="1200" dirty="0">
                <a:solidFill>
                  <a:srgbClr val="6D276A"/>
                </a:solidFill>
                <a:effectLst/>
                <a:latin typeface="Times New Roman" panose="02020603050405020304" pitchFamily="18" charset="0"/>
                <a:ea typeface="+mn-ea"/>
                <a:cs typeface="Times New Roman" panose="02020603050405020304" pitchFamily="18" charset="0"/>
                <a:hlinkClick r:id="rId2" tooltip="Греческий язык"/>
              </a:rPr>
              <a:t>греч.</a:t>
            </a:r>
            <a:r>
              <a:rPr lang="ru-RU" sz="2400" kern="1200" dirty="0">
                <a:solidFill>
                  <a:srgbClr val="6D276A"/>
                </a:solidFill>
                <a:effectLst/>
                <a:latin typeface="Times New Roman" panose="02020603050405020304" pitchFamily="18" charset="0"/>
                <a:ea typeface="+mn-ea"/>
                <a:cs typeface="Times New Roman" panose="02020603050405020304" pitchFamily="18" charset="0"/>
              </a:rPr>
              <a:t> </a:t>
            </a:r>
            <a:r>
              <a:rPr lang="el-GR" sz="2400" kern="1200" dirty="0">
                <a:solidFill>
                  <a:srgbClr val="6D276A"/>
                </a:solidFill>
                <a:effectLst/>
                <a:latin typeface="Times New Roman" panose="02020603050405020304" pitchFamily="18" charset="0"/>
                <a:ea typeface="+mn-ea"/>
                <a:cs typeface="Times New Roman" panose="02020603050405020304" pitchFamily="18" charset="0"/>
              </a:rPr>
              <a:t>μεθοδολογία</a:t>
            </a:r>
            <a:r>
              <a:rPr lang="ru-RU" sz="2400" kern="1200" dirty="0">
                <a:solidFill>
                  <a:srgbClr val="6D276A"/>
                </a:solidFill>
                <a:effectLst/>
                <a:latin typeface="Times New Roman" panose="02020603050405020304" pitchFamily="18" charset="0"/>
                <a:ea typeface="+mn-ea"/>
                <a:cs typeface="Times New Roman" panose="02020603050405020304" pitchFamily="18" charset="0"/>
              </a:rPr>
              <a:t> — учение о </a:t>
            </a:r>
            <a:r>
              <a:rPr lang="ru-RU" sz="2400" u="none" strike="noStrike" kern="1200" dirty="0">
                <a:solidFill>
                  <a:srgbClr val="6D276A"/>
                </a:solidFill>
                <a:effectLst/>
                <a:latin typeface="Times New Roman" panose="02020603050405020304" pitchFamily="18" charset="0"/>
                <a:ea typeface="+mn-ea"/>
                <a:cs typeface="Times New Roman" panose="02020603050405020304" pitchFamily="18" charset="0"/>
                <a:hlinkClick r:id="rId3" tooltip="Метод"/>
              </a:rPr>
              <a:t>способах</a:t>
            </a:r>
            <a:r>
              <a:rPr lang="ru-RU" sz="2400" kern="1200" dirty="0">
                <a:solidFill>
                  <a:srgbClr val="6D276A"/>
                </a:solidFill>
                <a:effectLst/>
                <a:latin typeface="Times New Roman" panose="02020603050405020304" pitchFamily="18" charset="0"/>
                <a:ea typeface="+mn-ea"/>
                <a:cs typeface="Times New Roman" panose="02020603050405020304" pitchFamily="18" charset="0"/>
              </a:rPr>
              <a:t>; то есть: от </a:t>
            </a:r>
            <a:r>
              <a:rPr lang="ru-RU" sz="2400" u="none" strike="noStrike" kern="1200" dirty="0">
                <a:solidFill>
                  <a:srgbClr val="6D276A"/>
                </a:solidFill>
                <a:effectLst/>
                <a:latin typeface="Times New Roman" panose="02020603050405020304" pitchFamily="18" charset="0"/>
                <a:ea typeface="+mn-ea"/>
                <a:cs typeface="Times New Roman" panose="02020603050405020304" pitchFamily="18" charset="0"/>
                <a:hlinkClick r:id="rId4" tooltip="Древнегреческий язык"/>
              </a:rPr>
              <a:t>др.-греч.</a:t>
            </a:r>
            <a:r>
              <a:rPr lang="ru-RU" sz="2400" kern="1200" dirty="0">
                <a:solidFill>
                  <a:srgbClr val="6D276A"/>
                </a:solidFill>
                <a:effectLst/>
                <a:latin typeface="Times New Roman" panose="02020603050405020304" pitchFamily="18" charset="0"/>
                <a:ea typeface="+mn-ea"/>
                <a:cs typeface="Times New Roman" panose="02020603050405020304" pitchFamily="18" charset="0"/>
              </a:rPr>
              <a:t> </a:t>
            </a:r>
            <a:r>
              <a:rPr lang="ru-RU" sz="2400" kern="1200" dirty="0" err="1">
                <a:solidFill>
                  <a:srgbClr val="6D276A"/>
                </a:solidFill>
                <a:effectLst/>
                <a:latin typeface="Times New Roman" panose="02020603050405020304" pitchFamily="18" charset="0"/>
                <a:ea typeface="+mn-ea"/>
                <a:cs typeface="Times New Roman" panose="02020603050405020304" pitchFamily="18" charset="0"/>
              </a:rPr>
              <a:t>μέθοδος</a:t>
            </a:r>
            <a:r>
              <a:rPr lang="ru-RU" sz="2400" kern="1200" dirty="0">
                <a:solidFill>
                  <a:srgbClr val="6D276A"/>
                </a:solidFill>
                <a:effectLst/>
                <a:latin typeface="Times New Roman" panose="02020603050405020304" pitchFamily="18" charset="0"/>
                <a:ea typeface="+mn-ea"/>
                <a:cs typeface="Times New Roman" panose="02020603050405020304" pitchFamily="18" charset="0"/>
              </a:rPr>
              <a:t> из </a:t>
            </a:r>
            <a:r>
              <a:rPr lang="ru-RU" sz="2400" u="none" strike="noStrike" kern="1200" dirty="0" err="1">
                <a:solidFill>
                  <a:srgbClr val="6D276A"/>
                </a:solidFill>
                <a:effectLst/>
                <a:latin typeface="Times New Roman" panose="02020603050405020304" pitchFamily="18" charset="0"/>
                <a:ea typeface="+mn-ea"/>
                <a:cs typeface="Times New Roman" panose="02020603050405020304" pitchFamily="18" charset="0"/>
                <a:hlinkClick r:id="rId5" tooltip="Мета-"/>
              </a:rPr>
              <a:t>μετά</a:t>
            </a:r>
            <a:r>
              <a:rPr lang="ru-RU" sz="2400" u="none" strike="noStrike" kern="1200" dirty="0">
                <a:solidFill>
                  <a:srgbClr val="6D276A"/>
                </a:solidFill>
                <a:effectLst/>
                <a:latin typeface="Times New Roman" panose="02020603050405020304" pitchFamily="18" charset="0"/>
                <a:ea typeface="+mn-ea"/>
                <a:cs typeface="Times New Roman" panose="02020603050405020304" pitchFamily="18" charset="0"/>
                <a:hlinkClick r:id="rId5" tooltip="Мета-"/>
              </a:rPr>
              <a:t>-</a:t>
            </a:r>
            <a:r>
              <a:rPr lang="ru-RU" sz="2400" kern="1200" dirty="0">
                <a:solidFill>
                  <a:srgbClr val="6D276A"/>
                </a:solidFill>
                <a:effectLst/>
                <a:latin typeface="Times New Roman" panose="02020603050405020304" pitchFamily="18" charset="0"/>
                <a:ea typeface="+mn-ea"/>
                <a:cs typeface="Times New Roman" panose="02020603050405020304" pitchFamily="18" charset="0"/>
              </a:rPr>
              <a:t> + </a:t>
            </a:r>
            <a:r>
              <a:rPr lang="ru-RU" sz="2400" kern="1200" dirty="0" err="1">
                <a:solidFill>
                  <a:srgbClr val="6D276A"/>
                </a:solidFill>
                <a:effectLst/>
                <a:latin typeface="Times New Roman" panose="02020603050405020304" pitchFamily="18" charset="0"/>
                <a:ea typeface="+mn-ea"/>
                <a:cs typeface="Times New Roman" panose="02020603050405020304" pitchFamily="18" charset="0"/>
              </a:rPr>
              <a:t>ὁδός</a:t>
            </a:r>
            <a:r>
              <a:rPr lang="ru-RU" sz="2400" kern="1200" dirty="0">
                <a:solidFill>
                  <a:srgbClr val="6D276A"/>
                </a:solidFill>
                <a:effectLst/>
                <a:latin typeface="Times New Roman" panose="02020603050405020304" pitchFamily="18" charset="0"/>
                <a:ea typeface="+mn-ea"/>
                <a:cs typeface="Times New Roman" panose="02020603050405020304" pitchFamily="18" charset="0"/>
              </a:rPr>
              <a:t>, букв. «путь вслед за чем-либо» и </a:t>
            </a:r>
            <a:r>
              <a:rPr lang="ru-RU" sz="2400" u="none" strike="noStrike" kern="1200" dirty="0">
                <a:solidFill>
                  <a:srgbClr val="6D276A"/>
                </a:solidFill>
                <a:effectLst/>
                <a:latin typeface="Times New Roman" panose="02020603050405020304" pitchFamily="18" charset="0"/>
                <a:ea typeface="+mn-ea"/>
                <a:cs typeface="Times New Roman" panose="02020603050405020304" pitchFamily="18" charset="0"/>
                <a:hlinkClick r:id="rId4" tooltip="Древнегреческий язык"/>
              </a:rPr>
              <a:t>др.-греч.</a:t>
            </a:r>
            <a:r>
              <a:rPr lang="ru-RU" sz="2400" kern="1200" dirty="0">
                <a:solidFill>
                  <a:srgbClr val="6D276A"/>
                </a:solidFill>
                <a:effectLst/>
                <a:latin typeface="Times New Roman" panose="02020603050405020304" pitchFamily="18" charset="0"/>
                <a:ea typeface="+mn-ea"/>
                <a:cs typeface="Times New Roman" panose="02020603050405020304" pitchFamily="18" charset="0"/>
              </a:rPr>
              <a:t> </a:t>
            </a:r>
            <a:r>
              <a:rPr lang="ru-RU" sz="2400" kern="1200" dirty="0" err="1">
                <a:solidFill>
                  <a:srgbClr val="6D276A"/>
                </a:solidFill>
                <a:effectLst/>
                <a:latin typeface="Times New Roman" panose="02020603050405020304" pitchFamily="18" charset="0"/>
                <a:ea typeface="+mn-ea"/>
                <a:cs typeface="Times New Roman" panose="02020603050405020304" pitchFamily="18" charset="0"/>
              </a:rPr>
              <a:t>λόγος</a:t>
            </a:r>
            <a:r>
              <a:rPr lang="ru-RU" sz="2400" kern="1200" dirty="0">
                <a:solidFill>
                  <a:srgbClr val="6D276A"/>
                </a:solidFill>
                <a:effectLst/>
                <a:latin typeface="Times New Roman" panose="02020603050405020304" pitchFamily="18" charset="0"/>
                <a:ea typeface="+mn-ea"/>
                <a:cs typeface="Times New Roman" panose="02020603050405020304" pitchFamily="18" charset="0"/>
              </a:rPr>
              <a:t> — </a:t>
            </a:r>
            <a:r>
              <a:rPr lang="ru-RU" sz="2400" u="none" strike="noStrike" kern="1200" dirty="0">
                <a:solidFill>
                  <a:srgbClr val="6D276A"/>
                </a:solidFill>
                <a:effectLst/>
                <a:latin typeface="Times New Roman" panose="02020603050405020304" pitchFamily="18" charset="0"/>
                <a:ea typeface="+mn-ea"/>
                <a:cs typeface="Times New Roman" panose="02020603050405020304" pitchFamily="18" charset="0"/>
                <a:hlinkClick r:id="rId6" tooltip="Логос"/>
              </a:rPr>
              <a:t>мысль, причина</a:t>
            </a:r>
            <a:r>
              <a:rPr lang="en-US" sz="2400" u="none" strike="noStrike" kern="1200" dirty="0">
                <a:solidFill>
                  <a:srgbClr val="6D276A"/>
                </a:solidFill>
                <a:effectLst/>
                <a:latin typeface="Times New Roman" panose="02020603050405020304" pitchFamily="18" charset="0"/>
                <a:ea typeface="+mn-ea"/>
                <a:cs typeface="Times New Roman" panose="02020603050405020304" pitchFamily="18" charset="0"/>
              </a:rPr>
              <a:t>]</a:t>
            </a:r>
            <a:r>
              <a:rPr lang="ru-RU" sz="2400" kern="1200" dirty="0">
                <a:solidFill>
                  <a:srgbClr val="6D276A"/>
                </a:solidFill>
                <a:effectLst/>
                <a:latin typeface="Times New Roman" panose="02020603050405020304" pitchFamily="18" charset="0"/>
                <a:ea typeface="+mn-ea"/>
                <a:cs typeface="Times New Roman" panose="02020603050405020304" pitchFamily="18" charset="0"/>
              </a:rPr>
              <a:t>. </a:t>
            </a:r>
          </a:p>
          <a:p>
            <a:pPr marL="0" indent="0">
              <a:buNone/>
            </a:pPr>
            <a:r>
              <a:rPr lang="ru-RU" sz="2400" kern="1200" dirty="0">
                <a:solidFill>
                  <a:srgbClr val="6D276A"/>
                </a:solidFill>
                <a:effectLst/>
                <a:latin typeface="Times New Roman" panose="02020603050405020304" pitchFamily="18" charset="0"/>
                <a:ea typeface="+mn-ea"/>
                <a:cs typeface="Times New Roman" panose="02020603050405020304" pitchFamily="18" charset="0"/>
              </a:rPr>
              <a:t>Методология – это учение о </a:t>
            </a:r>
            <a:r>
              <a:rPr lang="ru-RU" sz="2400" kern="1200" dirty="0">
                <a:solidFill>
                  <a:srgbClr val="6D276A"/>
                </a:solidFill>
                <a:effectLst/>
                <a:latin typeface="Times New Roman" panose="02020603050405020304" pitchFamily="18" charset="0"/>
                <a:ea typeface="+mn-ea"/>
                <a:cs typeface="Times New Roman" panose="02020603050405020304" pitchFamily="18" charset="0"/>
                <a:hlinkClick r:id="rId3" tooltip="Метод"/>
              </a:rPr>
              <a:t>методах</a:t>
            </a:r>
            <a:r>
              <a:rPr lang="ru-RU" sz="2400" kern="1200" dirty="0">
                <a:solidFill>
                  <a:srgbClr val="6D276A"/>
                </a:solidFill>
                <a:effectLst/>
                <a:latin typeface="Times New Roman" panose="02020603050405020304" pitchFamily="18" charset="0"/>
                <a:ea typeface="+mn-ea"/>
                <a:cs typeface="Times New Roman" panose="02020603050405020304" pitchFamily="18" charset="0"/>
              </a:rPr>
              <a:t>, методиках, способах и средствах познания, то есть учение об организации деятельности, в том числе и научной </a:t>
            </a:r>
            <a:r>
              <a:rPr lang="ru-RU" sz="2400" i="1" kern="1200" dirty="0">
                <a:solidFill>
                  <a:srgbClr val="6D276A"/>
                </a:solidFill>
                <a:effectLst/>
                <a:latin typeface="Times New Roman" panose="02020603050405020304" pitchFamily="18" charset="0"/>
                <a:ea typeface="+mn-ea"/>
                <a:cs typeface="Times New Roman" panose="02020603050405020304" pitchFamily="18" charset="0"/>
              </a:rPr>
              <a:t>(толковые словари). </a:t>
            </a:r>
          </a:p>
          <a:p>
            <a:pPr marL="0" indent="0" algn="ctr">
              <a:buNone/>
            </a:pPr>
            <a:endParaRPr lang="ru-RU" sz="2400" b="1" i="1" dirty="0">
              <a:solidFill>
                <a:schemeClr val="accent6">
                  <a:lumMod val="75000"/>
                </a:schemeClr>
              </a:solidFill>
              <a:latin typeface="Times New Roman" panose="02020603050405020304" pitchFamily="18" charset="0"/>
              <a:cs typeface="Times New Roman" panose="02020603050405020304" pitchFamily="18" charset="0"/>
            </a:endParaRPr>
          </a:p>
        </p:txBody>
      </p:sp>
      <p:grpSp>
        <p:nvGrpSpPr>
          <p:cNvPr id="4" name="Группа 9"/>
          <p:cNvGrpSpPr>
            <a:grpSpLocks/>
          </p:cNvGrpSpPr>
          <p:nvPr/>
        </p:nvGrpSpPr>
        <p:grpSpPr bwMode="auto">
          <a:xfrm>
            <a:off x="0" y="0"/>
            <a:ext cx="9144000" cy="6858000"/>
            <a:chOff x="0" y="0"/>
            <a:chExt cx="9144000" cy="6858430"/>
          </a:xfrm>
        </p:grpSpPr>
        <p:pic>
          <p:nvPicPr>
            <p:cNvPr id="5" name="Рисунок 10"/>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51790" y="0"/>
              <a:ext cx="2792210" cy="313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Рисунок 11"/>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76955" y="0"/>
              <a:ext cx="5090601" cy="313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object 24"/>
            <p:cNvSpPr>
              <a:spLocks/>
            </p:cNvSpPr>
            <p:nvPr/>
          </p:nvSpPr>
          <p:spPr bwMode="auto">
            <a:xfrm>
              <a:off x="0" y="6565969"/>
              <a:ext cx="708454" cy="292461"/>
            </a:xfrm>
            <a:custGeom>
              <a:avLst/>
              <a:gdLst>
                <a:gd name="T0" fmla="*/ 1260779 w 1261110"/>
                <a:gd name="T1" fmla="*/ 432003 h 432434"/>
                <a:gd name="T2" fmla="*/ 0 w 1261110"/>
                <a:gd name="T3" fmla="*/ 432003 h 432434"/>
                <a:gd name="T4" fmla="*/ 0 w 1261110"/>
                <a:gd name="T5" fmla="*/ 0 h 432434"/>
                <a:gd name="T6" fmla="*/ 1260779 w 1261110"/>
                <a:gd name="T7" fmla="*/ 0 h 432434"/>
                <a:gd name="T8" fmla="*/ 1260779 w 1261110"/>
                <a:gd name="T9" fmla="*/ 432003 h 432434"/>
                <a:gd name="T10" fmla="*/ 0 60000 65536"/>
                <a:gd name="T11" fmla="*/ 0 60000 65536"/>
                <a:gd name="T12" fmla="*/ 0 60000 65536"/>
                <a:gd name="T13" fmla="*/ 0 60000 65536"/>
                <a:gd name="T14" fmla="*/ 0 60000 65536"/>
                <a:gd name="T15" fmla="*/ 0 w 1261110"/>
                <a:gd name="T16" fmla="*/ 0 h 432434"/>
                <a:gd name="T17" fmla="*/ 1261110 w 1261110"/>
                <a:gd name="T18" fmla="*/ 432434 h 432434"/>
              </a:gdLst>
              <a:ahLst/>
              <a:cxnLst>
                <a:cxn ang="T10">
                  <a:pos x="T0" y="T1"/>
                </a:cxn>
                <a:cxn ang="T11">
                  <a:pos x="T2" y="T3"/>
                </a:cxn>
                <a:cxn ang="T12">
                  <a:pos x="T4" y="T5"/>
                </a:cxn>
                <a:cxn ang="T13">
                  <a:pos x="T6" y="T7"/>
                </a:cxn>
                <a:cxn ang="T14">
                  <a:pos x="T8" y="T9"/>
                </a:cxn>
              </a:cxnLst>
              <a:rect l="T15" t="T16" r="T17" b="T18"/>
              <a:pathLst>
                <a:path w="1261110" h="432434">
                  <a:moveTo>
                    <a:pt x="1260779" y="432003"/>
                  </a:moveTo>
                  <a:lnTo>
                    <a:pt x="0" y="432003"/>
                  </a:lnTo>
                  <a:lnTo>
                    <a:pt x="0" y="0"/>
                  </a:lnTo>
                  <a:lnTo>
                    <a:pt x="1260779" y="0"/>
                  </a:lnTo>
                  <a:lnTo>
                    <a:pt x="1260779" y="432003"/>
                  </a:lnTo>
                  <a:close/>
                </a:path>
              </a:pathLst>
            </a:custGeom>
            <a:solidFill>
              <a:srgbClr val="3A6E8E"/>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ru-RU"/>
            </a:p>
          </p:txBody>
        </p:sp>
      </p:grpSp>
      <p:sp>
        <p:nvSpPr>
          <p:cNvPr id="9" name="Номер слайда 8"/>
          <p:cNvSpPr>
            <a:spLocks noGrp="1"/>
          </p:cNvSpPr>
          <p:nvPr>
            <p:ph type="sldNum" sz="quarter" idx="12"/>
          </p:nvPr>
        </p:nvSpPr>
        <p:spPr>
          <a:xfrm>
            <a:off x="7086600" y="6492875"/>
            <a:ext cx="2057400" cy="365125"/>
          </a:xfrm>
        </p:spPr>
        <p:txBody>
          <a:bodyPr/>
          <a:lstStyle/>
          <a:p>
            <a:fld id="{A4193B10-D779-4ADC-9156-ADC21C4AA330}" type="slidenum">
              <a:rPr lang="ru-RU" smtClean="0"/>
              <a:pPr/>
              <a:t>3</a:t>
            </a:fld>
            <a:endParaRPr lang="ru-RU" dirty="0"/>
          </a:p>
        </p:txBody>
      </p:sp>
    </p:spTree>
    <p:extLst>
      <p:ext uri="{BB962C8B-B14F-4D97-AF65-F5344CB8AC3E}">
        <p14:creationId xmlns:p14="http://schemas.microsoft.com/office/powerpoint/2010/main" val="3680574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177290" y="212727"/>
            <a:ext cx="7886700" cy="556893"/>
          </a:xfrm>
        </p:spPr>
        <p:txBody>
          <a:bodyPr>
            <a:normAutofit fontScale="90000"/>
          </a:bodyPr>
          <a:lstStyle/>
          <a:p>
            <a:r>
              <a:rPr lang="ru-RU" sz="3600" dirty="0"/>
              <a:t/>
            </a:r>
            <a:br>
              <a:rPr lang="ru-RU" sz="3600" dirty="0"/>
            </a:br>
            <a:r>
              <a:rPr lang="ru-RU" sz="3600" dirty="0"/>
              <a:t/>
            </a:r>
            <a:br>
              <a:rPr lang="ru-RU" sz="3600" dirty="0"/>
            </a:br>
            <a:r>
              <a:rPr lang="ru-RU" sz="4000" b="1" dirty="0">
                <a:solidFill>
                  <a:srgbClr val="7030A0"/>
                </a:solidFill>
                <a:latin typeface="Times New Roman" panose="02020603050405020304" pitchFamily="18" charset="0"/>
                <a:cs typeface="Times New Roman" panose="02020603050405020304" pitchFamily="18" charset="0"/>
              </a:rPr>
              <a:t>Апробация </a:t>
            </a:r>
            <a:r>
              <a:rPr lang="ru-RU" sz="3600" b="1" dirty="0">
                <a:solidFill>
                  <a:srgbClr val="7030A0"/>
                </a:solidFill>
                <a:latin typeface="Times New Roman" panose="02020603050405020304" pitchFamily="18" charset="0"/>
                <a:cs typeface="Times New Roman" panose="02020603050405020304" pitchFamily="18" charset="0"/>
              </a:rPr>
              <a:t>результатов</a:t>
            </a:r>
            <a:r>
              <a:rPr lang="ru-RU" sz="4000" b="1" dirty="0">
                <a:solidFill>
                  <a:srgbClr val="7030A0"/>
                </a:solidFill>
                <a:latin typeface="Times New Roman" panose="02020603050405020304" pitchFamily="18" charset="0"/>
                <a:cs typeface="Times New Roman" panose="02020603050405020304" pitchFamily="18" charset="0"/>
              </a:rPr>
              <a:t> исследования</a:t>
            </a:r>
            <a:r>
              <a:rPr lang="ru-RU" sz="1800" dirty="0">
                <a:effectLst/>
                <a:latin typeface="Calibri" panose="020F0502020204030204" pitchFamily="34" charset="0"/>
                <a:ea typeface="Calibri" panose="020F0502020204030204" pitchFamily="34" charset="0"/>
                <a:cs typeface="Times New Roman" panose="02020603050405020304" pitchFamily="18" charset="0"/>
              </a:rPr>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3800" u="sng" dirty="0">
                <a:solidFill>
                  <a:srgbClr val="7030A0"/>
                </a:solidFill>
                <a:latin typeface="Times New Roman" panose="02020603050405020304" pitchFamily="18" charset="0"/>
                <a:cs typeface="Times New Roman" panose="02020603050405020304" pitchFamily="18" charset="0"/>
              </a:rPr>
              <a:t/>
            </a:r>
            <a:br>
              <a:rPr lang="ru-RU" sz="3800" u="sng" dirty="0">
                <a:solidFill>
                  <a:srgbClr val="7030A0"/>
                </a:solidFill>
                <a:latin typeface="Times New Roman" panose="02020603050405020304" pitchFamily="18" charset="0"/>
                <a:cs typeface="Times New Roman" panose="02020603050405020304" pitchFamily="18" charset="0"/>
              </a:rPr>
            </a:br>
            <a:endParaRPr lang="ru-RU" sz="3800" u="sng" dirty="0">
              <a:solidFill>
                <a:srgbClr val="7030A0"/>
              </a:solidFill>
              <a:latin typeface="Times New Roman" panose="02020603050405020304" pitchFamily="18" charset="0"/>
              <a:cs typeface="Times New Roman" panose="02020603050405020304" pitchFamily="18" charset="0"/>
            </a:endParaRPr>
          </a:p>
        </p:txBody>
      </p:sp>
      <p:sp>
        <p:nvSpPr>
          <p:cNvPr id="7" name="Объект 6"/>
          <p:cNvSpPr>
            <a:spLocks noGrp="1"/>
          </p:cNvSpPr>
          <p:nvPr>
            <p:ph idx="1"/>
          </p:nvPr>
        </p:nvSpPr>
        <p:spPr>
          <a:xfrm>
            <a:off x="582930" y="887730"/>
            <a:ext cx="7886700" cy="5276849"/>
          </a:xfrm>
        </p:spPr>
        <p:txBody>
          <a:bodyPr>
            <a:normAutofit fontScale="47500" lnSpcReduction="20000"/>
          </a:bodyPr>
          <a:lstStyle/>
          <a:p>
            <a:pPr indent="0" algn="just">
              <a:lnSpc>
                <a:spcPct val="150000"/>
              </a:lnSpc>
              <a:spcAft>
                <a:spcPts val="800"/>
              </a:spcAft>
              <a:buNone/>
            </a:pPr>
            <a:r>
              <a:rPr lang="ru-RU" sz="5200" dirty="0">
                <a:solidFill>
                  <a:srgbClr val="7030A0"/>
                </a:solidFill>
              </a:rPr>
              <a:t>	</a:t>
            </a:r>
            <a:r>
              <a:rPr lang="ru-RU" sz="5500" dirty="0">
                <a:solidFill>
                  <a:srgbClr val="7030A0"/>
                </a:solidFill>
              </a:rPr>
              <a:t> </a:t>
            </a:r>
          </a:p>
          <a:p>
            <a:pPr indent="0" algn="just">
              <a:lnSpc>
                <a:spcPct val="150000"/>
              </a:lnSpc>
              <a:spcAft>
                <a:spcPts val="800"/>
              </a:spcAft>
              <a:buNone/>
            </a:pPr>
            <a:r>
              <a:rPr lang="ru-RU" sz="5500" dirty="0">
                <a:solidFill>
                  <a:srgbClr val="7030A0"/>
                </a:solidFill>
              </a:rPr>
              <a:t>Важно учесть весь материал по апробации: перечислить все проведенные по обсуждению исследования мероприятия. </a:t>
            </a:r>
          </a:p>
          <a:p>
            <a:pPr indent="0" algn="ctr">
              <a:lnSpc>
                <a:spcPct val="150000"/>
              </a:lnSpc>
              <a:spcBef>
                <a:spcPts val="0"/>
              </a:spcBef>
              <a:buNone/>
            </a:pPr>
            <a:r>
              <a:rPr lang="ru-RU" sz="5200" dirty="0">
                <a:solidFill>
                  <a:srgbClr val="41708E"/>
                </a:solidFill>
              </a:rPr>
              <a:t>Не нужно записывать того, чего не было или что не может быть подтверждено данными!</a:t>
            </a:r>
          </a:p>
          <a:p>
            <a:pPr indent="0" algn="ctr">
              <a:lnSpc>
                <a:spcPct val="150000"/>
              </a:lnSpc>
              <a:spcBef>
                <a:spcPts val="0"/>
              </a:spcBef>
              <a:buNone/>
            </a:pPr>
            <a:r>
              <a:rPr lang="ru-RU" sz="5200" dirty="0">
                <a:solidFill>
                  <a:srgbClr val="7030A0"/>
                </a:solidFill>
              </a:rPr>
              <a:t>Важно при описании результатов исследования показать результаты апробации, дать пояснения по всем результатам – положительным и отрицательным.</a:t>
            </a:r>
          </a:p>
          <a:p>
            <a:pPr marL="0" indent="0">
              <a:buNone/>
            </a:pPr>
            <a:endParaRPr lang="ru-RU" sz="4200" b="1" dirty="0">
              <a:solidFill>
                <a:srgbClr val="7030A0"/>
              </a:solidFill>
              <a:latin typeface="Times New Roman" panose="02020603050405020304" pitchFamily="18" charset="0"/>
              <a:cs typeface="Times New Roman" panose="02020603050405020304" pitchFamily="18" charset="0"/>
            </a:endParaRPr>
          </a:p>
          <a:p>
            <a:pPr marL="0" indent="0" algn="r">
              <a:buNone/>
            </a:pPr>
            <a:endParaRPr lang="ru-RU" sz="4200" b="1" dirty="0">
              <a:solidFill>
                <a:srgbClr val="7030A0"/>
              </a:solidFill>
              <a:latin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A4193B10-D779-4ADC-9156-ADC21C4AA330}" type="slidenum">
              <a:rPr lang="ru-RU" smtClean="0"/>
              <a:pPr/>
              <a:t>30</a:t>
            </a:fld>
            <a:endParaRPr lang="ru-RU"/>
          </a:p>
        </p:txBody>
      </p:sp>
    </p:spTree>
    <p:extLst>
      <p:ext uri="{BB962C8B-B14F-4D97-AF65-F5344CB8AC3E}">
        <p14:creationId xmlns:p14="http://schemas.microsoft.com/office/powerpoint/2010/main" val="33477619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177290" y="212727"/>
            <a:ext cx="7886700" cy="930273"/>
          </a:xfrm>
        </p:spPr>
        <p:txBody>
          <a:bodyPr>
            <a:normAutofit fontScale="90000"/>
          </a:bodyPr>
          <a:lstStyle/>
          <a:p>
            <a:pPr algn="ctr"/>
            <a:r>
              <a:rPr lang="ru-RU" sz="3600" dirty="0"/>
              <a:t/>
            </a:r>
            <a:br>
              <a:rPr lang="ru-RU" sz="3600" dirty="0"/>
            </a:br>
            <a:r>
              <a:rPr lang="ru-RU" sz="3600" dirty="0"/>
              <a:t/>
            </a:r>
            <a:br>
              <a:rPr lang="ru-RU" sz="3600" dirty="0"/>
            </a:br>
            <a:r>
              <a:rPr lang="ru-RU" sz="3600" dirty="0"/>
              <a:t/>
            </a:r>
            <a:br>
              <a:rPr lang="ru-RU" sz="3600" dirty="0"/>
            </a:br>
            <a:r>
              <a:rPr lang="ru-RU" sz="3600" dirty="0"/>
              <a:t/>
            </a:r>
            <a:br>
              <a:rPr lang="ru-RU" sz="3600" dirty="0"/>
            </a:br>
            <a:r>
              <a:rPr lang="ru-RU" sz="3600" dirty="0">
                <a:effectLst>
                  <a:outerShdw blurRad="38100" dist="38100" dir="2700000" algn="tl">
                    <a:srgbClr val="000000">
                      <a:alpha val="43137"/>
                    </a:srgbClr>
                  </a:outerShdw>
                </a:effectLst>
              </a:rPr>
              <a:t>Разделы, не вошедшие в ГОСТ.</a:t>
            </a:r>
            <a:br>
              <a:rPr lang="ru-RU" sz="3600" dirty="0">
                <a:effectLst>
                  <a:outerShdw blurRad="38100" dist="38100" dir="2700000" algn="tl">
                    <a:srgbClr val="000000">
                      <a:alpha val="43137"/>
                    </a:srgbClr>
                  </a:outerShdw>
                </a:effectLst>
              </a:rPr>
            </a:br>
            <a:r>
              <a:rPr lang="ru-RU" sz="3600" b="1" dirty="0">
                <a:solidFill>
                  <a:srgbClr val="7030A0"/>
                </a:solidFill>
                <a:latin typeface="Times New Roman" panose="02020603050405020304" pitchFamily="18" charset="0"/>
                <a:cs typeface="Times New Roman" panose="02020603050405020304" pitchFamily="18" charset="0"/>
              </a:rPr>
              <a:t>Основные понятия исследования</a:t>
            </a:r>
            <a:br>
              <a:rPr lang="ru-RU" sz="3600" b="1" dirty="0">
                <a:solidFill>
                  <a:srgbClr val="7030A0"/>
                </a:solidFill>
                <a:latin typeface="Times New Roman" panose="02020603050405020304" pitchFamily="18" charset="0"/>
                <a:cs typeface="Times New Roman" panose="02020603050405020304" pitchFamily="18" charset="0"/>
              </a:rPr>
            </a:br>
            <a:r>
              <a:rPr lang="ru-RU" sz="1800" dirty="0">
                <a:effectLst/>
                <a:latin typeface="Calibri" panose="020F0502020204030204" pitchFamily="34" charset="0"/>
                <a:ea typeface="Calibri" panose="020F0502020204030204" pitchFamily="34" charset="0"/>
                <a:cs typeface="Times New Roman" panose="02020603050405020304" pitchFamily="18" charset="0"/>
              </a:rPr>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4000" u="sng" dirty="0">
                <a:solidFill>
                  <a:srgbClr val="7030A0"/>
                </a:solidFill>
                <a:latin typeface="Times New Roman" panose="02020603050405020304" pitchFamily="18" charset="0"/>
                <a:cs typeface="Times New Roman" panose="02020603050405020304" pitchFamily="18" charset="0"/>
              </a:rPr>
              <a:t/>
            </a:r>
            <a:br>
              <a:rPr lang="ru-RU" sz="4000" u="sng" dirty="0">
                <a:solidFill>
                  <a:srgbClr val="7030A0"/>
                </a:solidFill>
                <a:latin typeface="Times New Roman" panose="02020603050405020304" pitchFamily="18" charset="0"/>
                <a:cs typeface="Times New Roman" panose="02020603050405020304" pitchFamily="18" charset="0"/>
              </a:rPr>
            </a:br>
            <a:r>
              <a:rPr lang="ru-RU" sz="3800" u="sng" dirty="0">
                <a:solidFill>
                  <a:srgbClr val="7030A0"/>
                </a:solidFill>
                <a:latin typeface="Times New Roman" panose="02020603050405020304" pitchFamily="18" charset="0"/>
                <a:cs typeface="Times New Roman" panose="02020603050405020304" pitchFamily="18" charset="0"/>
              </a:rPr>
              <a:t/>
            </a:r>
            <a:br>
              <a:rPr lang="ru-RU" sz="3800" u="sng" dirty="0">
                <a:solidFill>
                  <a:srgbClr val="7030A0"/>
                </a:solidFill>
                <a:latin typeface="Times New Roman" panose="02020603050405020304" pitchFamily="18" charset="0"/>
                <a:cs typeface="Times New Roman" panose="02020603050405020304" pitchFamily="18" charset="0"/>
              </a:rPr>
            </a:br>
            <a:endParaRPr lang="ru-RU" sz="3800" u="sng" dirty="0">
              <a:solidFill>
                <a:srgbClr val="7030A0"/>
              </a:solidFill>
              <a:latin typeface="Times New Roman" panose="02020603050405020304" pitchFamily="18" charset="0"/>
              <a:cs typeface="Times New Roman" panose="02020603050405020304" pitchFamily="18" charset="0"/>
            </a:endParaRPr>
          </a:p>
        </p:txBody>
      </p:sp>
      <p:sp>
        <p:nvSpPr>
          <p:cNvPr id="7" name="Объект 6"/>
          <p:cNvSpPr>
            <a:spLocks noGrp="1"/>
          </p:cNvSpPr>
          <p:nvPr>
            <p:ph idx="1"/>
          </p:nvPr>
        </p:nvSpPr>
        <p:spPr>
          <a:xfrm>
            <a:off x="582930" y="1470660"/>
            <a:ext cx="7886700" cy="4885691"/>
          </a:xfrm>
        </p:spPr>
        <p:txBody>
          <a:bodyPr>
            <a:normAutofit fontScale="25000" lnSpcReduction="20000"/>
          </a:bodyPr>
          <a:lstStyle/>
          <a:p>
            <a:pPr marL="0" indent="0">
              <a:buNone/>
            </a:pPr>
            <a:r>
              <a:rPr lang="ru-RU" sz="6200" b="1" dirty="0">
                <a:solidFill>
                  <a:srgbClr val="7030A0"/>
                </a:solidFill>
              </a:rPr>
              <a:t>	</a:t>
            </a:r>
            <a:r>
              <a:rPr lang="ru-RU" sz="5100" dirty="0">
                <a:solidFill>
                  <a:srgbClr val="7030A0"/>
                </a:solidFill>
              </a:rPr>
              <a:t>	</a:t>
            </a:r>
            <a:endParaRPr lang="ru-RU" sz="7200" dirty="0">
              <a:solidFill>
                <a:srgbClr val="7030A0"/>
              </a:solidFill>
            </a:endParaRPr>
          </a:p>
          <a:p>
            <a:pPr indent="0" algn="just">
              <a:lnSpc>
                <a:spcPct val="150000"/>
              </a:lnSpc>
              <a:spcAft>
                <a:spcPts val="800"/>
              </a:spcAft>
              <a:buNone/>
            </a:pPr>
            <a:r>
              <a:rPr lang="ru-RU" sz="8000" b="1" u="sng" dirty="0">
                <a:solidFill>
                  <a:srgbClr val="0070C0"/>
                </a:solidFill>
              </a:rPr>
              <a:t>Этот раздел необходим (после раздела актуальности или степени разработанности темы), когда требуется: </a:t>
            </a:r>
          </a:p>
          <a:p>
            <a:pPr indent="0" algn="just">
              <a:lnSpc>
                <a:spcPct val="150000"/>
              </a:lnSpc>
              <a:spcAft>
                <a:spcPts val="800"/>
              </a:spcAft>
              <a:buNone/>
            </a:pPr>
            <a:r>
              <a:rPr lang="ru-RU" sz="8000" b="1" dirty="0">
                <a:solidFill>
                  <a:srgbClr val="0070C0"/>
                </a:solidFill>
              </a:rPr>
              <a:t>- представить позицию при наличии разных определений понятия; </a:t>
            </a:r>
          </a:p>
          <a:p>
            <a:pPr indent="0" algn="just">
              <a:lnSpc>
                <a:spcPct val="150000"/>
              </a:lnSpc>
              <a:spcAft>
                <a:spcPts val="800"/>
              </a:spcAft>
              <a:buNone/>
            </a:pPr>
            <a:r>
              <a:rPr lang="ru-RU" sz="8000" b="1" dirty="0">
                <a:solidFill>
                  <a:srgbClr val="0070C0"/>
                </a:solidFill>
              </a:rPr>
              <a:t>- определить исторический термин, значение которого забыто в современных условиях или изменилось его значение; </a:t>
            </a:r>
          </a:p>
          <a:p>
            <a:pPr indent="0" algn="just">
              <a:lnSpc>
                <a:spcPct val="150000"/>
              </a:lnSpc>
              <a:spcAft>
                <a:spcPts val="800"/>
              </a:spcAft>
              <a:buNone/>
            </a:pPr>
            <a:r>
              <a:rPr lang="ru-RU" sz="8000" b="1" dirty="0">
                <a:solidFill>
                  <a:srgbClr val="0070C0"/>
                </a:solidFill>
              </a:rPr>
              <a:t>- уточнить понимание термина в данной работе; </a:t>
            </a:r>
          </a:p>
          <a:p>
            <a:pPr indent="0" algn="just">
              <a:lnSpc>
                <a:spcPct val="150000"/>
              </a:lnSpc>
              <a:spcAft>
                <a:spcPts val="800"/>
              </a:spcAft>
              <a:buNone/>
            </a:pPr>
            <a:r>
              <a:rPr lang="ru-RU" sz="8000" b="1" dirty="0">
                <a:solidFill>
                  <a:srgbClr val="0070C0"/>
                </a:solidFill>
              </a:rPr>
              <a:t>- провести сопоставление российского и зарубежного термина.</a:t>
            </a:r>
          </a:p>
          <a:p>
            <a:pPr marL="0" indent="0">
              <a:buNone/>
            </a:pPr>
            <a:r>
              <a:rPr lang="ru-RU" sz="5100" dirty="0">
                <a:solidFill>
                  <a:srgbClr val="0070C0"/>
                </a:solidFill>
              </a:rPr>
              <a:t>  </a:t>
            </a:r>
          </a:p>
          <a:p>
            <a:pPr marL="0" indent="0">
              <a:buNone/>
            </a:pPr>
            <a:endParaRPr lang="ru-RU" sz="4200" b="1" dirty="0">
              <a:solidFill>
                <a:srgbClr val="7030A0"/>
              </a:solidFill>
              <a:latin typeface="Times New Roman" panose="02020603050405020304" pitchFamily="18" charset="0"/>
              <a:cs typeface="Times New Roman" panose="02020603050405020304" pitchFamily="18" charset="0"/>
            </a:endParaRPr>
          </a:p>
          <a:p>
            <a:pPr marL="0" indent="0">
              <a:buNone/>
            </a:pPr>
            <a:endParaRPr lang="ru-RU" sz="4200" b="1" dirty="0">
              <a:solidFill>
                <a:srgbClr val="7030A0"/>
              </a:solidFill>
              <a:latin typeface="Times New Roman" panose="02020603050405020304" pitchFamily="18" charset="0"/>
              <a:cs typeface="Times New Roman" panose="02020603050405020304" pitchFamily="18" charset="0"/>
            </a:endParaRPr>
          </a:p>
          <a:p>
            <a:pPr marL="0" indent="0" algn="r">
              <a:buNone/>
            </a:pPr>
            <a:endParaRPr lang="ru-RU" sz="4200" b="1" dirty="0">
              <a:solidFill>
                <a:srgbClr val="7030A0"/>
              </a:solidFill>
              <a:latin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A4193B10-D779-4ADC-9156-ADC21C4AA330}" type="slidenum">
              <a:rPr lang="ru-RU" smtClean="0"/>
              <a:pPr/>
              <a:t>31</a:t>
            </a:fld>
            <a:endParaRPr lang="ru-RU"/>
          </a:p>
        </p:txBody>
      </p:sp>
    </p:spTree>
    <p:extLst>
      <p:ext uri="{BB962C8B-B14F-4D97-AF65-F5344CB8AC3E}">
        <p14:creationId xmlns:p14="http://schemas.microsoft.com/office/powerpoint/2010/main" val="23293099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177290" y="212727"/>
            <a:ext cx="7886700" cy="852949"/>
          </a:xfrm>
        </p:spPr>
        <p:txBody>
          <a:bodyPr>
            <a:normAutofit fontScale="90000"/>
          </a:bodyPr>
          <a:lstStyle/>
          <a:p>
            <a:r>
              <a:rPr lang="ru-RU" sz="3600" dirty="0"/>
              <a:t/>
            </a:r>
            <a:br>
              <a:rPr lang="ru-RU" sz="3600" dirty="0"/>
            </a:br>
            <a:r>
              <a:rPr lang="ru-RU" sz="3600" dirty="0"/>
              <a:t/>
            </a:r>
            <a:br>
              <a:rPr lang="ru-RU" sz="3600" dirty="0"/>
            </a:br>
            <a:r>
              <a:rPr lang="ru-RU" sz="3600" dirty="0"/>
              <a:t/>
            </a:r>
            <a:br>
              <a:rPr lang="ru-RU" sz="3600" dirty="0"/>
            </a:br>
            <a:r>
              <a:rPr lang="ru-RU" sz="3600" u="sng" dirty="0">
                <a:solidFill>
                  <a:srgbClr val="7030A0"/>
                </a:solidFill>
                <a:latin typeface="Times New Roman" panose="02020603050405020304" pitchFamily="18" charset="0"/>
                <a:cs typeface="Times New Roman" panose="02020603050405020304" pitchFamily="18" charset="0"/>
              </a:rPr>
              <a:t/>
            </a:r>
            <a:br>
              <a:rPr lang="ru-RU" sz="3600" u="sng" dirty="0">
                <a:solidFill>
                  <a:srgbClr val="7030A0"/>
                </a:solidFill>
                <a:latin typeface="Times New Roman" panose="02020603050405020304" pitchFamily="18" charset="0"/>
                <a:cs typeface="Times New Roman" panose="02020603050405020304" pitchFamily="18" charset="0"/>
              </a:rPr>
            </a:br>
            <a:r>
              <a:rPr lang="ru-RU" sz="4000" u="sng" dirty="0">
                <a:solidFill>
                  <a:srgbClr val="7030A0"/>
                </a:solidFill>
                <a:latin typeface="Times New Roman" panose="02020603050405020304" pitchFamily="18" charset="0"/>
                <a:cs typeface="Times New Roman" panose="02020603050405020304" pitchFamily="18" charset="0"/>
              </a:rPr>
              <a:t/>
            </a:r>
            <a:br>
              <a:rPr lang="ru-RU" sz="4000" u="sng" dirty="0">
                <a:solidFill>
                  <a:srgbClr val="7030A0"/>
                </a:solidFill>
                <a:latin typeface="Times New Roman" panose="02020603050405020304" pitchFamily="18" charset="0"/>
                <a:cs typeface="Times New Roman" panose="02020603050405020304" pitchFamily="18" charset="0"/>
              </a:rPr>
            </a:br>
            <a:r>
              <a:rPr lang="ru-RU" sz="3800" u="sng" dirty="0">
                <a:solidFill>
                  <a:srgbClr val="7030A0"/>
                </a:solidFill>
                <a:latin typeface="Times New Roman" panose="02020603050405020304" pitchFamily="18" charset="0"/>
                <a:cs typeface="Times New Roman" panose="02020603050405020304" pitchFamily="18" charset="0"/>
              </a:rPr>
              <a:t/>
            </a:r>
            <a:br>
              <a:rPr lang="ru-RU" sz="3800" u="sng" dirty="0">
                <a:solidFill>
                  <a:srgbClr val="7030A0"/>
                </a:solidFill>
                <a:latin typeface="Times New Roman" panose="02020603050405020304" pitchFamily="18" charset="0"/>
                <a:cs typeface="Times New Roman" panose="02020603050405020304" pitchFamily="18" charset="0"/>
              </a:rPr>
            </a:br>
            <a:endParaRPr lang="ru-RU" sz="3800" u="sng" dirty="0">
              <a:solidFill>
                <a:srgbClr val="7030A0"/>
              </a:solidFill>
              <a:latin typeface="Times New Roman" panose="02020603050405020304" pitchFamily="18" charset="0"/>
              <a:cs typeface="Times New Roman" panose="02020603050405020304" pitchFamily="18" charset="0"/>
            </a:endParaRPr>
          </a:p>
        </p:txBody>
      </p:sp>
      <p:sp>
        <p:nvSpPr>
          <p:cNvPr id="7" name="Объект 6"/>
          <p:cNvSpPr>
            <a:spLocks noGrp="1"/>
          </p:cNvSpPr>
          <p:nvPr>
            <p:ph idx="1"/>
          </p:nvPr>
        </p:nvSpPr>
        <p:spPr>
          <a:xfrm>
            <a:off x="582930" y="641684"/>
            <a:ext cx="7886700" cy="5522895"/>
          </a:xfrm>
        </p:spPr>
        <p:txBody>
          <a:bodyPr>
            <a:normAutofit fontScale="40000" lnSpcReduction="20000"/>
          </a:bodyPr>
          <a:lstStyle/>
          <a:p>
            <a:pPr marL="0" indent="0" algn="ctr">
              <a:buNone/>
            </a:pPr>
            <a:r>
              <a:rPr lang="ru-RU" sz="9600" b="1" dirty="0">
                <a:solidFill>
                  <a:srgbClr val="7030A0"/>
                </a:solidFill>
                <a:latin typeface="Times New Roman" panose="02020603050405020304" pitchFamily="18" charset="0"/>
                <a:cs typeface="Times New Roman" panose="02020603050405020304" pitchFamily="18" charset="0"/>
              </a:rPr>
              <a:t>Хронологические рамки         исследуемого периода</a:t>
            </a:r>
          </a:p>
          <a:p>
            <a:pPr indent="0" algn="just">
              <a:lnSpc>
                <a:spcPct val="120000"/>
              </a:lnSpc>
              <a:spcBef>
                <a:spcPts val="0"/>
              </a:spcBef>
              <a:buNone/>
            </a:pPr>
            <a:r>
              <a:rPr lang="ru-RU" sz="5600" dirty="0">
                <a:solidFill>
                  <a:srgbClr val="0070C0"/>
                </a:solidFill>
                <a:latin typeface="Times New Roman" panose="02020603050405020304" pitchFamily="18" charset="0"/>
                <a:cs typeface="Times New Roman" panose="02020603050405020304" pitchFamily="18" charset="0"/>
              </a:rPr>
              <a:t> </a:t>
            </a:r>
          </a:p>
          <a:p>
            <a:pPr indent="0" algn="just">
              <a:lnSpc>
                <a:spcPct val="120000"/>
              </a:lnSpc>
              <a:spcBef>
                <a:spcPts val="0"/>
              </a:spcBef>
              <a:buNone/>
            </a:pPr>
            <a:r>
              <a:rPr lang="ru-RU" sz="5600" dirty="0">
                <a:solidFill>
                  <a:srgbClr val="0070C0"/>
                </a:solidFill>
                <a:latin typeface="Times New Roman" panose="02020603050405020304" pitchFamily="18" charset="0"/>
                <a:cs typeface="Times New Roman" panose="02020603050405020304" pitchFamily="18" charset="0"/>
              </a:rPr>
              <a:t>	Раздел особенно важен для историко-педагогических, историко-компаративных исследований. Он подробно разъясняет избранный для исследования исторический период, определяет временн</a:t>
            </a:r>
            <a:r>
              <a:rPr lang="ru-RU" sz="5600" b="1" dirty="0">
                <a:solidFill>
                  <a:srgbClr val="0070C0"/>
                </a:solidFill>
                <a:latin typeface="Times New Roman" panose="02020603050405020304" pitchFamily="18" charset="0"/>
                <a:cs typeface="Times New Roman" panose="02020603050405020304" pitchFamily="18" charset="0"/>
              </a:rPr>
              <a:t>ы</a:t>
            </a:r>
            <a:r>
              <a:rPr lang="ru-RU" sz="5600" dirty="0">
                <a:solidFill>
                  <a:srgbClr val="0070C0"/>
                </a:solidFill>
                <a:latin typeface="Times New Roman" panose="02020603050405020304" pitchFamily="18" charset="0"/>
                <a:cs typeface="Times New Roman" panose="02020603050405020304" pitchFamily="18" charset="0"/>
              </a:rPr>
              <a:t>е рамки. </a:t>
            </a:r>
          </a:p>
          <a:p>
            <a:pPr indent="0" algn="ctr">
              <a:lnSpc>
                <a:spcPct val="120000"/>
              </a:lnSpc>
              <a:spcBef>
                <a:spcPts val="0"/>
              </a:spcBef>
              <a:buNone/>
            </a:pPr>
            <a:endParaRPr lang="ru-RU" sz="5600" dirty="0">
              <a:solidFill>
                <a:srgbClr val="41708E"/>
              </a:solidFill>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ru-RU" sz="8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9600" b="1" dirty="0">
                <a:solidFill>
                  <a:srgbClr val="7030A0"/>
                </a:solidFill>
                <a:latin typeface="Times New Roman" panose="02020603050405020304" pitchFamily="18" charset="0"/>
                <a:cs typeface="Times New Roman" panose="02020603050405020304" pitchFamily="18" charset="0"/>
              </a:rPr>
              <a:t>Источниковая база</a:t>
            </a:r>
          </a:p>
          <a:p>
            <a:pPr marL="0" indent="0" algn="just">
              <a:lnSpc>
                <a:spcPct val="120000"/>
              </a:lnSpc>
              <a:spcBef>
                <a:spcPts val="0"/>
              </a:spcBef>
              <a:buNone/>
            </a:pPr>
            <a:r>
              <a:rPr lang="ru-RU" sz="5600" dirty="0">
                <a:solidFill>
                  <a:srgbClr val="0070C0"/>
                </a:solidFill>
                <a:latin typeface="Times New Roman" panose="02020603050405020304" pitchFamily="18" charset="0"/>
                <a:cs typeface="Times New Roman" panose="02020603050405020304" pitchFamily="18" charset="0"/>
              </a:rPr>
              <a:t>	Нужный раздел в историко-педагогических, историко-компаративных исследованиях, и в тех, в которых имеется необходимость проанализировать не только научные публикации, но и архивные источники. </a:t>
            </a:r>
          </a:p>
          <a:p>
            <a:pPr marL="0" indent="0" algn="just">
              <a:lnSpc>
                <a:spcPct val="120000"/>
              </a:lnSpc>
              <a:spcBef>
                <a:spcPts val="0"/>
              </a:spcBef>
              <a:buNone/>
            </a:pPr>
            <a:endParaRPr lang="ru-RU" sz="5600" dirty="0">
              <a:solidFill>
                <a:srgbClr val="0070C0"/>
              </a:solidFill>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endParaRPr lang="ru-RU" sz="5600" dirty="0">
              <a:solidFill>
                <a:srgbClr val="7030A0"/>
              </a:solidFill>
              <a:latin typeface="Times New Roman" panose="02020603050405020304" pitchFamily="18" charset="0"/>
              <a:cs typeface="Times New Roman" panose="02020603050405020304" pitchFamily="18" charset="0"/>
            </a:endParaRPr>
          </a:p>
          <a:p>
            <a:pPr marL="0" indent="0" algn="r">
              <a:buNone/>
            </a:pPr>
            <a:endParaRPr lang="ru-RU" sz="4200" b="1" dirty="0">
              <a:solidFill>
                <a:srgbClr val="7030A0"/>
              </a:solidFill>
              <a:latin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A4193B10-D779-4ADC-9156-ADC21C4AA330}" type="slidenum">
              <a:rPr lang="ru-RU" smtClean="0"/>
              <a:pPr/>
              <a:t>32</a:t>
            </a:fld>
            <a:endParaRPr lang="ru-RU"/>
          </a:p>
        </p:txBody>
      </p:sp>
    </p:spTree>
    <p:extLst>
      <p:ext uri="{BB962C8B-B14F-4D97-AF65-F5344CB8AC3E}">
        <p14:creationId xmlns:p14="http://schemas.microsoft.com/office/powerpoint/2010/main" val="25832453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177290" y="212727"/>
            <a:ext cx="7886700" cy="774063"/>
          </a:xfrm>
        </p:spPr>
        <p:txBody>
          <a:bodyPr>
            <a:normAutofit fontScale="90000"/>
          </a:bodyPr>
          <a:lstStyle/>
          <a:p>
            <a:r>
              <a:rPr lang="ru-RU" sz="3600" dirty="0"/>
              <a:t/>
            </a:r>
            <a:br>
              <a:rPr lang="ru-RU" sz="3600" dirty="0"/>
            </a:br>
            <a:r>
              <a:rPr lang="ru-RU" sz="3600" dirty="0"/>
              <a:t/>
            </a:r>
            <a:br>
              <a:rPr lang="ru-RU" sz="3600" dirty="0"/>
            </a:br>
            <a:r>
              <a:rPr lang="ru-RU" sz="1800" dirty="0">
                <a:effectLst/>
                <a:latin typeface="Calibri" panose="020F0502020204030204" pitchFamily="34" charset="0"/>
                <a:ea typeface="Calibri" panose="020F0502020204030204" pitchFamily="34" charset="0"/>
                <a:cs typeface="Times New Roman" panose="02020603050405020304" pitchFamily="18" charset="0"/>
              </a:rPr>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3600"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r>
            <a:br>
              <a:rPr lang="ru-RU" sz="3600"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br>
            <a:r>
              <a:rPr lang="ru-RU" sz="3600" b="1" dirty="0">
                <a:solidFill>
                  <a:srgbClr val="7030A0"/>
                </a:solidFill>
                <a:latin typeface="Times New Roman" panose="02020603050405020304" pitchFamily="18" charset="0"/>
                <a:cs typeface="Times New Roman" panose="02020603050405020304" pitchFamily="18" charset="0"/>
              </a:rPr>
              <a:t>ЗАКЛЮЧЕНИЕ в ИССЛЕДОВАНИИ</a:t>
            </a:r>
            <a:r>
              <a:rPr lang="ru-RU" sz="1800" b="1" dirty="0">
                <a:effectLst/>
                <a:latin typeface="Calibri" panose="020F0502020204030204" pitchFamily="34" charset="0"/>
                <a:ea typeface="Calibri" panose="020F0502020204030204" pitchFamily="34" charset="0"/>
                <a:cs typeface="Times New Roman" panose="02020603050405020304" pitchFamily="18" charset="0"/>
              </a:rPr>
              <a:t/>
            </a:r>
            <a:br>
              <a:rPr lang="ru-RU" sz="1800" b="1" dirty="0">
                <a:effectLst/>
                <a:latin typeface="Calibri" panose="020F0502020204030204" pitchFamily="34" charset="0"/>
                <a:ea typeface="Calibri" panose="020F0502020204030204" pitchFamily="34" charset="0"/>
                <a:cs typeface="Times New Roman" panose="02020603050405020304" pitchFamily="18" charset="0"/>
              </a:rPr>
            </a:br>
            <a:r>
              <a:rPr lang="ru-RU" sz="1800" b="1" dirty="0">
                <a:effectLst/>
                <a:latin typeface="Calibri" panose="020F0502020204030204" pitchFamily="34" charset="0"/>
                <a:ea typeface="Calibri" panose="020F0502020204030204" pitchFamily="34" charset="0"/>
                <a:cs typeface="Times New Roman" panose="02020603050405020304" pitchFamily="18" charset="0"/>
              </a:rPr>
              <a:t/>
            </a:r>
            <a:br>
              <a:rPr lang="ru-RU" sz="1800" b="1" dirty="0">
                <a:effectLst/>
                <a:latin typeface="Calibri" panose="020F0502020204030204" pitchFamily="34" charset="0"/>
                <a:ea typeface="Calibri" panose="020F0502020204030204" pitchFamily="34" charset="0"/>
                <a:cs typeface="Times New Roman" panose="02020603050405020304" pitchFamily="18" charset="0"/>
              </a:rPr>
            </a:br>
            <a:r>
              <a:rPr lang="ru-RU" sz="4000" u="sng" dirty="0">
                <a:solidFill>
                  <a:srgbClr val="7030A0"/>
                </a:solidFill>
                <a:latin typeface="Times New Roman" panose="02020603050405020304" pitchFamily="18" charset="0"/>
                <a:cs typeface="Times New Roman" panose="02020603050405020304" pitchFamily="18" charset="0"/>
              </a:rPr>
              <a:t/>
            </a:r>
            <a:br>
              <a:rPr lang="ru-RU" sz="4000" u="sng" dirty="0">
                <a:solidFill>
                  <a:srgbClr val="7030A0"/>
                </a:solidFill>
                <a:latin typeface="Times New Roman" panose="02020603050405020304" pitchFamily="18" charset="0"/>
                <a:cs typeface="Times New Roman" panose="02020603050405020304" pitchFamily="18" charset="0"/>
              </a:rPr>
            </a:br>
            <a:r>
              <a:rPr lang="ru-RU" sz="3800" u="sng" dirty="0">
                <a:solidFill>
                  <a:srgbClr val="7030A0"/>
                </a:solidFill>
                <a:latin typeface="Times New Roman" panose="02020603050405020304" pitchFamily="18" charset="0"/>
                <a:cs typeface="Times New Roman" panose="02020603050405020304" pitchFamily="18" charset="0"/>
              </a:rPr>
              <a:t/>
            </a:r>
            <a:br>
              <a:rPr lang="ru-RU" sz="3800" u="sng" dirty="0">
                <a:solidFill>
                  <a:srgbClr val="7030A0"/>
                </a:solidFill>
                <a:latin typeface="Times New Roman" panose="02020603050405020304" pitchFamily="18" charset="0"/>
                <a:cs typeface="Times New Roman" panose="02020603050405020304" pitchFamily="18" charset="0"/>
              </a:rPr>
            </a:br>
            <a:endParaRPr lang="ru-RU" sz="3800" u="sng" dirty="0">
              <a:solidFill>
                <a:srgbClr val="7030A0"/>
              </a:solidFill>
              <a:latin typeface="Times New Roman" panose="02020603050405020304" pitchFamily="18" charset="0"/>
              <a:cs typeface="Times New Roman" panose="02020603050405020304" pitchFamily="18" charset="0"/>
            </a:endParaRPr>
          </a:p>
        </p:txBody>
      </p:sp>
      <p:sp>
        <p:nvSpPr>
          <p:cNvPr id="7" name="Объект 6"/>
          <p:cNvSpPr>
            <a:spLocks noGrp="1"/>
          </p:cNvSpPr>
          <p:nvPr>
            <p:ph idx="1"/>
          </p:nvPr>
        </p:nvSpPr>
        <p:spPr>
          <a:xfrm>
            <a:off x="582930" y="919843"/>
            <a:ext cx="7886700" cy="5436507"/>
          </a:xfrm>
        </p:spPr>
        <p:txBody>
          <a:bodyPr>
            <a:normAutofit fontScale="25000" lnSpcReduction="20000"/>
          </a:bodyPr>
          <a:lstStyle/>
          <a:p>
            <a:pPr marL="0" indent="0" algn="just">
              <a:lnSpc>
                <a:spcPct val="120000"/>
              </a:lnSpc>
              <a:spcBef>
                <a:spcPts val="0"/>
              </a:spcBef>
              <a:buNone/>
            </a:pPr>
            <a:r>
              <a:rPr lang="ru-RU" sz="6400" b="1" dirty="0">
                <a:solidFill>
                  <a:srgbClr val="0070C0"/>
                </a:solidFill>
                <a:latin typeface="Times New Roman" panose="02020603050405020304" pitchFamily="18" charset="0"/>
                <a:cs typeface="Times New Roman" panose="02020603050405020304" pitchFamily="18" charset="0"/>
              </a:rPr>
              <a:t>Заключение –  очень важная часть, которая показывает вклад исследования в науку. </a:t>
            </a:r>
          </a:p>
          <a:p>
            <a:pPr marL="0" indent="0" algn="just">
              <a:lnSpc>
                <a:spcPct val="120000"/>
              </a:lnSpc>
              <a:spcBef>
                <a:spcPts val="0"/>
              </a:spcBef>
              <a:buNone/>
            </a:pPr>
            <a:r>
              <a:rPr lang="ru-RU" sz="6400" dirty="0">
                <a:solidFill>
                  <a:srgbClr val="0070C0"/>
                </a:solidFill>
                <a:latin typeface="Times New Roman" panose="02020603050405020304" pitchFamily="18" charset="0"/>
                <a:cs typeface="Times New Roman" panose="02020603050405020304" pitchFamily="18" charset="0"/>
              </a:rPr>
              <a:t>Это ИТОГ, систематизированный в окончательном варианте.</a:t>
            </a:r>
          </a:p>
          <a:p>
            <a:pPr indent="0" algn="just">
              <a:lnSpc>
                <a:spcPct val="120000"/>
              </a:lnSpc>
              <a:spcBef>
                <a:spcPts val="0"/>
              </a:spcBef>
              <a:buNone/>
            </a:pPr>
            <a:r>
              <a:rPr lang="ru-RU" sz="6400" dirty="0">
                <a:solidFill>
                  <a:srgbClr val="0070C0"/>
                </a:solidFill>
                <a:latin typeface="Times New Roman" panose="02020603050405020304" pitchFamily="18" charset="0"/>
                <a:cs typeface="Times New Roman" panose="02020603050405020304" pitchFamily="18" charset="0"/>
              </a:rPr>
              <a:t>	В Заключении дается информация о сделанном, и эта информация сопровождается выводами о научных достижениях, научном вкладе. </a:t>
            </a:r>
          </a:p>
          <a:p>
            <a:pPr indent="0" algn="just">
              <a:lnSpc>
                <a:spcPct val="120000"/>
              </a:lnSpc>
              <a:spcBef>
                <a:spcPts val="0"/>
              </a:spcBef>
              <a:buNone/>
            </a:pPr>
            <a:endParaRPr lang="ru-RU" sz="6400" dirty="0">
              <a:solidFill>
                <a:srgbClr val="0070C0"/>
              </a:solidFill>
              <a:latin typeface="Times New Roman" panose="02020603050405020304" pitchFamily="18" charset="0"/>
              <a:cs typeface="Times New Roman" panose="02020603050405020304" pitchFamily="18" charset="0"/>
            </a:endParaRPr>
          </a:p>
          <a:p>
            <a:pPr indent="0" algn="just">
              <a:lnSpc>
                <a:spcPct val="120000"/>
              </a:lnSpc>
              <a:spcBef>
                <a:spcPts val="0"/>
              </a:spcBef>
              <a:buNone/>
            </a:pPr>
            <a:r>
              <a:rPr lang="ru-RU" sz="6400" dirty="0">
                <a:solidFill>
                  <a:srgbClr val="0070C0"/>
                </a:solidFill>
                <a:latin typeface="Times New Roman" panose="02020603050405020304" pitchFamily="18" charset="0"/>
                <a:cs typeface="Times New Roman" panose="02020603050405020304" pitchFamily="18" charset="0"/>
              </a:rPr>
              <a:t>	</a:t>
            </a:r>
            <a:r>
              <a:rPr lang="ru-RU" sz="6400" b="1" dirty="0">
                <a:solidFill>
                  <a:srgbClr val="0070C0"/>
                </a:solidFill>
                <a:latin typeface="Times New Roman" panose="02020603050405020304" pitchFamily="18" charset="0"/>
                <a:cs typeface="Times New Roman" panose="02020603050405020304" pitchFamily="18" charset="0"/>
              </a:rPr>
              <a:t>Обязательные части Заключения:</a:t>
            </a:r>
          </a:p>
          <a:p>
            <a:pPr indent="0" algn="just">
              <a:lnSpc>
                <a:spcPct val="120000"/>
              </a:lnSpc>
              <a:spcBef>
                <a:spcPts val="0"/>
              </a:spcBef>
              <a:buNone/>
            </a:pPr>
            <a:r>
              <a:rPr lang="ru-RU" sz="6400" dirty="0">
                <a:solidFill>
                  <a:srgbClr val="0070C0"/>
                </a:solidFill>
                <a:latin typeface="Times New Roman" panose="02020603050405020304" pitchFamily="18" charset="0"/>
                <a:cs typeface="Times New Roman" panose="02020603050405020304" pitchFamily="18" charset="0"/>
              </a:rPr>
              <a:t> четкое представление полученной научной новизны;</a:t>
            </a:r>
          </a:p>
          <a:p>
            <a:pPr indent="0" algn="just">
              <a:lnSpc>
                <a:spcPct val="120000"/>
              </a:lnSpc>
              <a:spcBef>
                <a:spcPts val="0"/>
              </a:spcBef>
              <a:buNone/>
            </a:pPr>
            <a:r>
              <a:rPr lang="ru-RU" sz="6400" dirty="0">
                <a:solidFill>
                  <a:srgbClr val="0070C0"/>
                </a:solidFill>
                <a:latin typeface="Times New Roman" panose="02020603050405020304" pitchFamily="18" charset="0"/>
                <a:cs typeface="Times New Roman" panose="02020603050405020304" pitchFamily="18" charset="0"/>
              </a:rPr>
              <a:t>кратко теоретическая и практическая значимость работы;</a:t>
            </a:r>
          </a:p>
          <a:p>
            <a:pPr indent="0" algn="just">
              <a:lnSpc>
                <a:spcPct val="120000"/>
              </a:lnSpc>
              <a:spcBef>
                <a:spcPts val="0"/>
              </a:spcBef>
              <a:buNone/>
            </a:pPr>
            <a:r>
              <a:rPr lang="ru-RU" sz="6400" dirty="0">
                <a:solidFill>
                  <a:srgbClr val="0070C0"/>
                </a:solidFill>
                <a:latin typeface="Times New Roman" panose="02020603050405020304" pitchFamily="18" charset="0"/>
                <a:cs typeface="Times New Roman" panose="02020603050405020304" pitchFamily="18" charset="0"/>
              </a:rPr>
              <a:t>указание на апробацию и опытно-экспериментальную работу, ее результаты; </a:t>
            </a:r>
          </a:p>
          <a:p>
            <a:pPr indent="0" algn="just">
              <a:lnSpc>
                <a:spcPct val="120000"/>
              </a:lnSpc>
              <a:spcBef>
                <a:spcPts val="0"/>
              </a:spcBef>
              <a:buNone/>
            </a:pPr>
            <a:r>
              <a:rPr lang="ru-RU" sz="6400" dirty="0">
                <a:solidFill>
                  <a:srgbClr val="0070C0"/>
                </a:solidFill>
                <a:latin typeface="Times New Roman" panose="02020603050405020304" pitchFamily="18" charset="0"/>
                <a:cs typeface="Times New Roman" panose="02020603050405020304" pitchFamily="18" charset="0"/>
              </a:rPr>
              <a:t>краткое представление  рекомендаций по использованию этих результатов в науке и на практике.</a:t>
            </a:r>
          </a:p>
          <a:p>
            <a:pPr indent="0" algn="just">
              <a:lnSpc>
                <a:spcPct val="120000"/>
              </a:lnSpc>
              <a:spcBef>
                <a:spcPts val="0"/>
              </a:spcBef>
              <a:buNone/>
            </a:pPr>
            <a:r>
              <a:rPr lang="ru-RU" sz="6400" dirty="0">
                <a:solidFill>
                  <a:srgbClr val="0070C0"/>
                </a:solidFill>
                <a:latin typeface="Times New Roman" panose="02020603050405020304" pitchFamily="18" charset="0"/>
                <a:cs typeface="Times New Roman" panose="02020603050405020304" pitchFamily="18" charset="0"/>
              </a:rPr>
              <a:t>	</a:t>
            </a:r>
          </a:p>
          <a:p>
            <a:pPr indent="0" algn="just">
              <a:lnSpc>
                <a:spcPct val="120000"/>
              </a:lnSpc>
              <a:spcBef>
                <a:spcPts val="0"/>
              </a:spcBef>
              <a:buNone/>
            </a:pPr>
            <a:r>
              <a:rPr lang="ru-RU" sz="6400" dirty="0">
                <a:solidFill>
                  <a:srgbClr val="7030A0"/>
                </a:solidFill>
                <a:latin typeface="Times New Roman" panose="02020603050405020304" pitchFamily="18" charset="0"/>
                <a:cs typeface="Times New Roman" panose="02020603050405020304" pitchFamily="18" charset="0"/>
              </a:rPr>
              <a:t>Иными словами, конкретно, четко, логично, следуя содержанию работы, следует изложить результаты и выводы исследования. </a:t>
            </a:r>
          </a:p>
          <a:p>
            <a:pPr indent="0" algn="just">
              <a:lnSpc>
                <a:spcPct val="120000"/>
              </a:lnSpc>
              <a:spcBef>
                <a:spcPts val="0"/>
              </a:spcBef>
              <a:buNone/>
            </a:pPr>
            <a:endParaRPr lang="ru-RU" sz="6400" dirty="0">
              <a:solidFill>
                <a:srgbClr val="7030A0"/>
              </a:solidFill>
              <a:latin typeface="Times New Roman" panose="02020603050405020304" pitchFamily="18" charset="0"/>
              <a:cs typeface="Times New Roman" panose="02020603050405020304" pitchFamily="18" charset="0"/>
            </a:endParaRPr>
          </a:p>
          <a:p>
            <a:pPr indent="0" algn="just">
              <a:lnSpc>
                <a:spcPct val="120000"/>
              </a:lnSpc>
              <a:spcBef>
                <a:spcPts val="0"/>
              </a:spcBef>
              <a:buNone/>
            </a:pPr>
            <a:r>
              <a:rPr lang="ru-RU" sz="6400" dirty="0">
                <a:solidFill>
                  <a:srgbClr val="0070C0"/>
                </a:solidFill>
                <a:latin typeface="Times New Roman" panose="02020603050405020304" pitchFamily="18" charset="0"/>
                <a:cs typeface="Times New Roman" panose="02020603050405020304" pitchFamily="18" charset="0"/>
              </a:rPr>
              <a:t>	</a:t>
            </a:r>
            <a:r>
              <a:rPr lang="ru-RU" sz="6400" dirty="0">
                <a:solidFill>
                  <a:srgbClr val="00B050"/>
                </a:solidFill>
                <a:latin typeface="Times New Roman" panose="02020603050405020304" pitchFamily="18" charset="0"/>
                <a:cs typeface="Times New Roman" panose="02020603050405020304" pitchFamily="18" charset="0"/>
              </a:rPr>
              <a:t>Завершается Заключение представлением перспектив развития научного исследования и перспектив внедрения результатов в практику образования.</a:t>
            </a:r>
          </a:p>
          <a:p>
            <a:pPr indent="0" algn="just">
              <a:lnSpc>
                <a:spcPct val="120000"/>
              </a:lnSpc>
              <a:spcBef>
                <a:spcPts val="0"/>
              </a:spcBef>
              <a:buNone/>
            </a:pPr>
            <a:endParaRPr lang="ru-RU" sz="6400" dirty="0">
              <a:solidFill>
                <a:srgbClr val="00B050"/>
              </a:solidFill>
              <a:latin typeface="Times New Roman" panose="02020603050405020304" pitchFamily="18" charset="0"/>
              <a:cs typeface="Times New Roman" panose="02020603050405020304" pitchFamily="18" charset="0"/>
            </a:endParaRPr>
          </a:p>
          <a:p>
            <a:pPr indent="0" algn="just">
              <a:lnSpc>
                <a:spcPct val="150000"/>
              </a:lnSpc>
              <a:spcBef>
                <a:spcPts val="0"/>
              </a:spcBef>
              <a:buNone/>
            </a:pPr>
            <a:r>
              <a:rPr lang="ru-RU" sz="6400" dirty="0">
                <a:solidFill>
                  <a:srgbClr val="C00000"/>
                </a:solidFill>
                <a:latin typeface="Times New Roman" panose="02020603050405020304" pitchFamily="18" charset="0"/>
                <a:cs typeface="Times New Roman" panose="02020603050405020304" pitchFamily="18" charset="0"/>
              </a:rPr>
              <a:t>В Заключении не должно быть размытости, общих слов и красивых рассуждений не по теме.</a:t>
            </a:r>
          </a:p>
          <a:p>
            <a:pPr indent="0" algn="ctr">
              <a:lnSpc>
                <a:spcPct val="120000"/>
              </a:lnSpc>
              <a:spcBef>
                <a:spcPts val="0"/>
              </a:spcBef>
              <a:buNone/>
            </a:pPr>
            <a:r>
              <a:rPr lang="ru-RU" sz="6400" dirty="0">
                <a:solidFill>
                  <a:srgbClr val="0070C0"/>
                </a:solidFill>
                <a:latin typeface="Times New Roman" panose="02020603050405020304" pitchFamily="18" charset="0"/>
                <a:cs typeface="Times New Roman" panose="02020603050405020304" pitchFamily="18" charset="0"/>
              </a:rPr>
              <a:t> </a:t>
            </a:r>
            <a:endParaRPr lang="ru-RU" sz="6400" dirty="0">
              <a:solidFill>
                <a:srgbClr val="41708E"/>
              </a:solidFill>
              <a:latin typeface="Times New Roman" panose="02020603050405020304" pitchFamily="18" charset="0"/>
              <a:cs typeface="Times New Roman" panose="02020603050405020304" pitchFamily="18" charset="0"/>
            </a:endParaRPr>
          </a:p>
          <a:p>
            <a:pPr indent="0" algn="just">
              <a:lnSpc>
                <a:spcPct val="150000"/>
              </a:lnSpc>
              <a:spcBef>
                <a:spcPts val="0"/>
              </a:spcBef>
              <a:buNone/>
            </a:pPr>
            <a:r>
              <a:rPr lang="ru-RU" sz="6400" dirty="0">
                <a:solidFill>
                  <a:srgbClr val="0070C0"/>
                </a:solidFill>
              </a:rPr>
              <a:t> </a:t>
            </a:r>
          </a:p>
          <a:p>
            <a:pPr marL="0" indent="0" algn="ctr">
              <a:lnSpc>
                <a:spcPct val="150000"/>
              </a:lnSpc>
              <a:spcBef>
                <a:spcPts val="0"/>
              </a:spcBef>
              <a:buNone/>
            </a:pPr>
            <a:r>
              <a:rPr lang="ru-RU" sz="6400" dirty="0">
                <a:solidFill>
                  <a:srgbClr val="7030A0"/>
                </a:solidFill>
              </a:rPr>
              <a:t> </a:t>
            </a:r>
          </a:p>
          <a:p>
            <a:pPr marL="0" indent="0">
              <a:buNone/>
            </a:pPr>
            <a:endParaRPr lang="ru-RU" sz="4200" b="1" dirty="0">
              <a:solidFill>
                <a:srgbClr val="7030A0"/>
              </a:solidFill>
              <a:latin typeface="Times New Roman" panose="02020603050405020304" pitchFamily="18" charset="0"/>
              <a:cs typeface="Times New Roman" panose="02020603050405020304" pitchFamily="18" charset="0"/>
            </a:endParaRPr>
          </a:p>
          <a:p>
            <a:pPr marL="0" indent="0">
              <a:buNone/>
            </a:pPr>
            <a:endParaRPr lang="ru-RU" sz="4200" b="1" dirty="0">
              <a:solidFill>
                <a:srgbClr val="7030A0"/>
              </a:solidFill>
              <a:latin typeface="Times New Roman" panose="02020603050405020304" pitchFamily="18" charset="0"/>
              <a:cs typeface="Times New Roman" panose="02020603050405020304" pitchFamily="18" charset="0"/>
            </a:endParaRPr>
          </a:p>
          <a:p>
            <a:pPr marL="0" indent="0" algn="r">
              <a:buNone/>
            </a:pPr>
            <a:endParaRPr lang="ru-RU" sz="4200" b="1" dirty="0">
              <a:solidFill>
                <a:srgbClr val="7030A0"/>
              </a:solidFill>
              <a:latin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A4193B10-D779-4ADC-9156-ADC21C4AA330}" type="slidenum">
              <a:rPr lang="ru-RU" smtClean="0"/>
              <a:pPr/>
              <a:t>33</a:t>
            </a:fld>
            <a:endParaRPr lang="ru-RU"/>
          </a:p>
        </p:txBody>
      </p:sp>
    </p:spTree>
    <p:extLst>
      <p:ext uri="{BB962C8B-B14F-4D97-AF65-F5344CB8AC3E}">
        <p14:creationId xmlns:p14="http://schemas.microsoft.com/office/powerpoint/2010/main" val="31032540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E2B98F4-80A8-F23B-F6E9-93C30FB31E35}"/>
              </a:ext>
            </a:extLst>
          </p:cNvPr>
          <p:cNvSpPr>
            <a:spLocks noGrp="1"/>
          </p:cNvSpPr>
          <p:nvPr>
            <p:ph type="title"/>
          </p:nvPr>
        </p:nvSpPr>
        <p:spPr>
          <a:xfrm>
            <a:off x="623888" y="375558"/>
            <a:ext cx="7736341" cy="941614"/>
          </a:xfrm>
        </p:spPr>
        <p:txBody>
          <a:bodyPr>
            <a:normAutofit/>
          </a:bodyPr>
          <a:lstStyle/>
          <a:p>
            <a:pPr algn="ctr"/>
            <a:r>
              <a:rPr lang="ru-RU" sz="4400" b="1" dirty="0">
                <a:solidFill>
                  <a:srgbClr val="7030A0"/>
                </a:solidFill>
                <a:latin typeface="Times New Roman" panose="02020603050405020304" pitchFamily="18" charset="0"/>
                <a:cs typeface="Times New Roman" panose="02020603050405020304" pitchFamily="18" charset="0"/>
              </a:rPr>
              <a:t>Логика исследования</a:t>
            </a:r>
          </a:p>
        </p:txBody>
      </p:sp>
      <p:sp>
        <p:nvSpPr>
          <p:cNvPr id="3" name="Текст 2">
            <a:extLst>
              <a:ext uri="{FF2B5EF4-FFF2-40B4-BE49-F238E27FC236}">
                <a16:creationId xmlns:a16="http://schemas.microsoft.com/office/drawing/2014/main" xmlns="" id="{0663010E-66DD-28E9-ACE3-82FB010599DF}"/>
              </a:ext>
            </a:extLst>
          </p:cNvPr>
          <p:cNvSpPr>
            <a:spLocks noGrp="1"/>
          </p:cNvSpPr>
          <p:nvPr>
            <p:ph type="body" idx="1"/>
          </p:nvPr>
        </p:nvSpPr>
        <p:spPr>
          <a:xfrm>
            <a:off x="623888" y="1436914"/>
            <a:ext cx="7886700" cy="4838700"/>
          </a:xfrm>
        </p:spPr>
        <p:txBody>
          <a:bodyPr/>
          <a:lstStyle/>
          <a:p>
            <a:endParaRPr lang="ru-RU" dirty="0"/>
          </a:p>
        </p:txBody>
      </p:sp>
      <p:sp>
        <p:nvSpPr>
          <p:cNvPr id="4" name="Номер слайда 3">
            <a:extLst>
              <a:ext uri="{FF2B5EF4-FFF2-40B4-BE49-F238E27FC236}">
                <a16:creationId xmlns:a16="http://schemas.microsoft.com/office/drawing/2014/main" xmlns="" id="{265203AE-DBB2-BE2E-6500-3BEEB35FB390}"/>
              </a:ext>
            </a:extLst>
          </p:cNvPr>
          <p:cNvSpPr>
            <a:spLocks noGrp="1"/>
          </p:cNvSpPr>
          <p:nvPr>
            <p:ph type="sldNum" sz="quarter" idx="12"/>
          </p:nvPr>
        </p:nvSpPr>
        <p:spPr/>
        <p:txBody>
          <a:bodyPr/>
          <a:lstStyle/>
          <a:p>
            <a:fld id="{A4193B10-D779-4ADC-9156-ADC21C4AA330}" type="slidenum">
              <a:rPr lang="ru-RU" smtClean="0"/>
              <a:pPr/>
              <a:t>34</a:t>
            </a:fld>
            <a:endParaRPr lang="ru-RU"/>
          </a:p>
        </p:txBody>
      </p:sp>
      <p:graphicFrame>
        <p:nvGraphicFramePr>
          <p:cNvPr id="6" name="Таблица 5">
            <a:extLst>
              <a:ext uri="{FF2B5EF4-FFF2-40B4-BE49-F238E27FC236}">
                <a16:creationId xmlns:a16="http://schemas.microsoft.com/office/drawing/2014/main" xmlns="" id="{D9F23B13-E1D7-F1A8-61D5-6A8B1CF48A38}"/>
              </a:ext>
            </a:extLst>
          </p:cNvPr>
          <p:cNvGraphicFramePr>
            <a:graphicFrameLocks noGrp="1"/>
          </p:cNvGraphicFramePr>
          <p:nvPr>
            <p:extLst>
              <p:ext uri="{D42A27DB-BD31-4B8C-83A1-F6EECF244321}">
                <p14:modId xmlns:p14="http://schemas.microsoft.com/office/powerpoint/2010/main" val="4166473814"/>
              </p:ext>
            </p:extLst>
          </p:nvPr>
        </p:nvGraphicFramePr>
        <p:xfrm>
          <a:off x="571500" y="1475014"/>
          <a:ext cx="7943850" cy="4881336"/>
        </p:xfrm>
        <a:graphic>
          <a:graphicData uri="http://schemas.openxmlformats.org/drawingml/2006/table">
            <a:tbl>
              <a:tblPr>
                <a:tableStyleId>{5C22544A-7EE6-4342-B048-85BDC9FD1C3A}</a:tableStyleId>
              </a:tblPr>
              <a:tblGrid>
                <a:gridCol w="2611807">
                  <a:extLst>
                    <a:ext uri="{9D8B030D-6E8A-4147-A177-3AD203B41FA5}">
                      <a16:colId xmlns:a16="http://schemas.microsoft.com/office/drawing/2014/main" xmlns="" val="445778056"/>
                    </a:ext>
                  </a:extLst>
                </a:gridCol>
                <a:gridCol w="2313906">
                  <a:extLst>
                    <a:ext uri="{9D8B030D-6E8A-4147-A177-3AD203B41FA5}">
                      <a16:colId xmlns:a16="http://schemas.microsoft.com/office/drawing/2014/main" xmlns="" val="1219987494"/>
                    </a:ext>
                  </a:extLst>
                </a:gridCol>
                <a:gridCol w="3018137">
                  <a:extLst>
                    <a:ext uri="{9D8B030D-6E8A-4147-A177-3AD203B41FA5}">
                      <a16:colId xmlns:a16="http://schemas.microsoft.com/office/drawing/2014/main" xmlns="" val="2380464897"/>
                    </a:ext>
                  </a:extLst>
                </a:gridCol>
              </a:tblGrid>
              <a:tr h="483159">
                <a:tc gridSpan="3">
                  <a:txBody>
                    <a:bodyPr/>
                    <a:lstStyle/>
                    <a:p>
                      <a:pPr marL="342900" lvl="0" indent="-342900">
                        <a:buSzPts val="1000"/>
                        <a:buFont typeface="Symbol" panose="05050102010706020507" pitchFamily="18" charset="2"/>
                        <a:buChar char=""/>
                        <a:tabLst>
                          <a:tab pos="457200" algn="l"/>
                        </a:tabLst>
                      </a:pPr>
                      <a:r>
                        <a:rPr lang="ru-RU" sz="1600" b="1" dirty="0">
                          <a:effectLst/>
                        </a:rPr>
                        <a:t>ТЕМА</a:t>
                      </a:r>
                      <a:endParaRPr lang="ru-RU" sz="1600" b="1" dirty="0">
                        <a:effectLst/>
                        <a:latin typeface="Times New Roman" panose="02020603050405020304" pitchFamily="18" charset="0"/>
                        <a:ea typeface="Times New Roman" panose="02020603050405020304" pitchFamily="18" charset="0"/>
                      </a:endParaRPr>
                    </a:p>
                  </a:txBody>
                  <a:tcPr marL="84899" marR="84899" marT="42727" marB="42727"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831893875"/>
                  </a:ext>
                </a:extLst>
              </a:tr>
              <a:tr h="901705">
                <a:tc gridSpan="3">
                  <a:txBody>
                    <a:bodyPr/>
                    <a:lstStyle/>
                    <a:p>
                      <a:pPr marL="342900" lvl="0" indent="-342900">
                        <a:buSzPts val="1000"/>
                        <a:buFont typeface="Symbol" panose="05050102010706020507" pitchFamily="18" charset="2"/>
                        <a:buChar char=""/>
                        <a:tabLst>
                          <a:tab pos="457200" algn="l"/>
                        </a:tabLst>
                      </a:pPr>
                      <a:r>
                        <a:rPr lang="ru-RU" sz="1600" b="1" dirty="0">
                          <a:effectLst/>
                        </a:rPr>
                        <a:t>ОБЪЕКТ</a:t>
                      </a:r>
                    </a:p>
                    <a:p>
                      <a:pPr marL="342900" lvl="0" indent="-342900">
                        <a:buSzPts val="1000"/>
                        <a:buFont typeface="Symbol" panose="05050102010706020507" pitchFamily="18" charset="2"/>
                        <a:buChar char=""/>
                        <a:tabLst>
                          <a:tab pos="457200" algn="l"/>
                        </a:tabLst>
                      </a:pPr>
                      <a:endParaRPr lang="ru-RU" sz="1600" b="1" dirty="0">
                        <a:effectLst/>
                        <a:latin typeface="Times New Roman" panose="02020603050405020304" pitchFamily="18" charset="0"/>
                        <a:ea typeface="Times New Roman" panose="02020603050405020304" pitchFamily="18" charset="0"/>
                      </a:endParaRPr>
                    </a:p>
                  </a:txBody>
                  <a:tcPr marL="84899" marR="84899" marT="42727" marB="42727"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3129506455"/>
                  </a:ext>
                </a:extLst>
              </a:tr>
              <a:tr h="901705">
                <a:tc gridSpan="3">
                  <a:txBody>
                    <a:bodyPr/>
                    <a:lstStyle/>
                    <a:p>
                      <a:pPr marL="342900" lvl="0" indent="-342900">
                        <a:buSzPts val="1000"/>
                        <a:buFont typeface="Symbol" panose="05050102010706020507" pitchFamily="18" charset="2"/>
                        <a:buChar char=""/>
                        <a:tabLst>
                          <a:tab pos="457200" algn="l"/>
                        </a:tabLst>
                      </a:pPr>
                      <a:r>
                        <a:rPr lang="ru-RU" sz="1600" b="1" dirty="0">
                          <a:effectLst/>
                        </a:rPr>
                        <a:t>ПРЕДМЕТ</a:t>
                      </a:r>
                    </a:p>
                    <a:p>
                      <a:pPr marL="342900" lvl="0" indent="-342900">
                        <a:buSzPts val="1000"/>
                        <a:buFont typeface="Symbol" panose="05050102010706020507" pitchFamily="18" charset="2"/>
                        <a:buChar char=""/>
                        <a:tabLst>
                          <a:tab pos="457200" algn="l"/>
                        </a:tabLst>
                      </a:pPr>
                      <a:r>
                        <a:rPr lang="ru-RU" sz="1600" b="1" dirty="0">
                          <a:effectLst/>
                        </a:rPr>
                        <a:t> </a:t>
                      </a:r>
                      <a:endParaRPr lang="ru-RU" sz="1600" b="1" dirty="0">
                        <a:effectLst/>
                        <a:latin typeface="Times New Roman" panose="02020603050405020304" pitchFamily="18" charset="0"/>
                        <a:ea typeface="Times New Roman" panose="02020603050405020304" pitchFamily="18" charset="0"/>
                      </a:endParaRPr>
                    </a:p>
                  </a:txBody>
                  <a:tcPr marL="84899" marR="84899" marT="42727" marB="42727"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516867477"/>
                  </a:ext>
                </a:extLst>
              </a:tr>
              <a:tr h="901705">
                <a:tc gridSpan="3">
                  <a:txBody>
                    <a:bodyPr/>
                    <a:lstStyle/>
                    <a:p>
                      <a:pPr marL="342900" lvl="0" indent="-342900">
                        <a:buSzPts val="1000"/>
                        <a:buFont typeface="Symbol" panose="05050102010706020507" pitchFamily="18" charset="2"/>
                        <a:buChar char=""/>
                        <a:tabLst>
                          <a:tab pos="457200" algn="l"/>
                        </a:tabLst>
                      </a:pPr>
                      <a:r>
                        <a:rPr lang="ru-RU" sz="1600" b="1" dirty="0">
                          <a:effectLst/>
                        </a:rPr>
                        <a:t>ЦЕЛЬ</a:t>
                      </a:r>
                    </a:p>
                    <a:p>
                      <a:pPr marL="342900" lvl="0" indent="-342900">
                        <a:buSzPts val="1000"/>
                        <a:buFont typeface="Symbol" panose="05050102010706020507" pitchFamily="18" charset="2"/>
                        <a:buChar char=""/>
                        <a:tabLst>
                          <a:tab pos="457200" algn="l"/>
                        </a:tabLst>
                      </a:pPr>
                      <a:r>
                        <a:rPr lang="ru-RU" sz="1600" b="1" dirty="0">
                          <a:effectLst/>
                        </a:rPr>
                        <a:t> </a:t>
                      </a:r>
                      <a:endParaRPr lang="ru-RU" sz="1600" b="1" dirty="0">
                        <a:effectLst/>
                        <a:latin typeface="Times New Roman" panose="02020603050405020304" pitchFamily="18" charset="0"/>
                        <a:ea typeface="Times New Roman" panose="02020603050405020304" pitchFamily="18" charset="0"/>
                      </a:endParaRPr>
                    </a:p>
                  </a:txBody>
                  <a:tcPr marL="84899" marR="84899" marT="42727" marB="42727"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2581784847"/>
                  </a:ext>
                </a:extLst>
              </a:tr>
              <a:tr h="974380">
                <a:tc>
                  <a:txBody>
                    <a:bodyPr/>
                    <a:lstStyle/>
                    <a:p>
                      <a:pPr marL="342900" lvl="0" indent="-342900">
                        <a:buSzPts val="1000"/>
                        <a:buFont typeface="Symbol" panose="05050102010706020507" pitchFamily="18" charset="2"/>
                        <a:buChar char=""/>
                        <a:tabLst>
                          <a:tab pos="457200" algn="l"/>
                        </a:tabLst>
                      </a:pPr>
                      <a:r>
                        <a:rPr lang="ru-RU" sz="1600" b="1" dirty="0">
                          <a:effectLst/>
                        </a:rPr>
                        <a:t>ЗАДАЧИ</a:t>
                      </a:r>
                      <a:endParaRPr lang="ru-RU" sz="1600" b="1" dirty="0">
                        <a:effectLst/>
                        <a:latin typeface="Times New Roman" panose="02020603050405020304" pitchFamily="18" charset="0"/>
                        <a:ea typeface="Times New Roman" panose="02020603050405020304" pitchFamily="18" charset="0"/>
                      </a:endParaRPr>
                    </a:p>
                  </a:txBody>
                  <a:tcPr marL="63813" marR="63813" marT="8878" marB="0" anchor="ctr"/>
                </a:tc>
                <a:tc>
                  <a:txBody>
                    <a:bodyPr/>
                    <a:lstStyle/>
                    <a:p>
                      <a:pPr marL="457200" indent="-228600">
                        <a:tabLst>
                          <a:tab pos="457200" algn="l"/>
                        </a:tabLst>
                      </a:pPr>
                      <a:r>
                        <a:rPr lang="ru-RU" sz="1600" b="1" dirty="0">
                          <a:effectLst/>
                        </a:rPr>
                        <a:t>НОВИЗНА</a:t>
                      </a:r>
                      <a:endParaRPr lang="ru-RU" sz="1600" b="1" dirty="0">
                        <a:effectLst/>
                        <a:latin typeface="Times New Roman" panose="02020603050405020304" pitchFamily="18" charset="0"/>
                        <a:ea typeface="Times New Roman" panose="02020603050405020304" pitchFamily="18" charset="0"/>
                      </a:endParaRPr>
                    </a:p>
                  </a:txBody>
                  <a:tcPr marL="63813" marR="63813" marT="8878" marB="0" anchor="ctr"/>
                </a:tc>
                <a:tc>
                  <a:txBody>
                    <a:bodyPr/>
                    <a:lstStyle/>
                    <a:p>
                      <a:pPr marL="457200" indent="-228600">
                        <a:tabLst>
                          <a:tab pos="457200" algn="l"/>
                        </a:tabLst>
                      </a:pPr>
                      <a:r>
                        <a:rPr lang="ru-RU" sz="1600" b="1" dirty="0">
                          <a:effectLst/>
                        </a:rPr>
                        <a:t>ПОЛОЖЕНИЯ, ВЫНОСИМЫЕ НА ЗАЩИТУ</a:t>
                      </a:r>
                      <a:endParaRPr lang="ru-RU" sz="1600" b="1" dirty="0">
                        <a:effectLst/>
                        <a:latin typeface="Times New Roman" panose="02020603050405020304" pitchFamily="18" charset="0"/>
                        <a:ea typeface="Times New Roman" panose="02020603050405020304" pitchFamily="18" charset="0"/>
                      </a:endParaRPr>
                    </a:p>
                  </a:txBody>
                  <a:tcPr marL="63813" marR="63813" marT="8878" marB="0" anchor="ctr"/>
                </a:tc>
                <a:extLst>
                  <a:ext uri="{0D108BD9-81ED-4DB2-BD59-A6C34878D82A}">
                    <a16:rowId xmlns:a16="http://schemas.microsoft.com/office/drawing/2014/main" xmlns="" val="3375400571"/>
                  </a:ext>
                </a:extLst>
              </a:tr>
              <a:tr h="359341">
                <a:tc>
                  <a:txBody>
                    <a:bodyPr/>
                    <a:lstStyle/>
                    <a:p>
                      <a:pPr marL="342900" lvl="0" indent="-342900">
                        <a:buSzPts val="1000"/>
                        <a:buFont typeface="Symbol" panose="05050102010706020507" pitchFamily="18" charset="2"/>
                        <a:buChar char=""/>
                        <a:tabLst>
                          <a:tab pos="457200" algn="l"/>
                        </a:tabLst>
                      </a:pPr>
                      <a:r>
                        <a:rPr lang="ru-RU" sz="1400">
                          <a:effectLst/>
                        </a:rPr>
                        <a:t> </a:t>
                      </a:r>
                      <a:endParaRPr lang="ru-RU" sz="900">
                        <a:effectLst/>
                        <a:latin typeface="Times New Roman" panose="02020603050405020304" pitchFamily="18" charset="0"/>
                        <a:ea typeface="Times New Roman" panose="02020603050405020304" pitchFamily="18" charset="0"/>
                      </a:endParaRPr>
                    </a:p>
                  </a:txBody>
                  <a:tcPr marL="63813" marR="63813" marT="8878" marB="0" anchor="ctr"/>
                </a:tc>
                <a:tc>
                  <a:txBody>
                    <a:bodyPr/>
                    <a:lstStyle/>
                    <a:p>
                      <a:pPr marL="342900" lvl="0" indent="-342900">
                        <a:buSzPts val="1000"/>
                        <a:buFont typeface="Symbol" panose="05050102010706020507" pitchFamily="18" charset="2"/>
                        <a:buChar char=""/>
                        <a:tabLst>
                          <a:tab pos="457200" algn="l"/>
                        </a:tabLst>
                      </a:pPr>
                      <a:r>
                        <a:rPr lang="ru-RU" sz="1400">
                          <a:effectLst/>
                        </a:rPr>
                        <a:t> </a:t>
                      </a:r>
                      <a:endParaRPr lang="ru-RU" sz="900">
                        <a:effectLst/>
                        <a:latin typeface="Times New Roman" panose="02020603050405020304" pitchFamily="18" charset="0"/>
                        <a:ea typeface="Times New Roman" panose="02020603050405020304" pitchFamily="18" charset="0"/>
                      </a:endParaRPr>
                    </a:p>
                  </a:txBody>
                  <a:tcPr marL="63813" marR="63813" marT="8878" marB="0" anchor="ctr"/>
                </a:tc>
                <a:tc>
                  <a:txBody>
                    <a:bodyPr/>
                    <a:lstStyle/>
                    <a:p>
                      <a:pPr marL="457200" indent="-228600">
                        <a:tabLst>
                          <a:tab pos="457200" algn="l"/>
                        </a:tabLst>
                      </a:pPr>
                      <a:r>
                        <a:rPr lang="ru-RU" sz="1400">
                          <a:effectLst/>
                        </a:rPr>
                        <a:t> </a:t>
                      </a:r>
                      <a:endParaRPr lang="ru-RU" sz="900">
                        <a:effectLst/>
                        <a:latin typeface="Times New Roman" panose="02020603050405020304" pitchFamily="18" charset="0"/>
                        <a:ea typeface="Times New Roman" panose="02020603050405020304" pitchFamily="18" charset="0"/>
                      </a:endParaRPr>
                    </a:p>
                  </a:txBody>
                  <a:tcPr marL="63813" marR="63813" marT="8878" marB="0" anchor="ctr"/>
                </a:tc>
                <a:extLst>
                  <a:ext uri="{0D108BD9-81ED-4DB2-BD59-A6C34878D82A}">
                    <a16:rowId xmlns:a16="http://schemas.microsoft.com/office/drawing/2014/main" xmlns="" val="3653195148"/>
                  </a:ext>
                </a:extLst>
              </a:tr>
              <a:tr h="359341">
                <a:tc>
                  <a:txBody>
                    <a:bodyPr/>
                    <a:lstStyle/>
                    <a:p>
                      <a:pPr marL="342900" lvl="0" indent="-342900">
                        <a:buSzPts val="1000"/>
                        <a:buFont typeface="Symbol" panose="05050102010706020507" pitchFamily="18" charset="2"/>
                        <a:buChar char=""/>
                        <a:tabLst>
                          <a:tab pos="457200" algn="l"/>
                        </a:tabLst>
                      </a:pPr>
                      <a:r>
                        <a:rPr lang="ru-RU" sz="1400">
                          <a:effectLst/>
                        </a:rPr>
                        <a:t> </a:t>
                      </a:r>
                      <a:endParaRPr lang="ru-RU" sz="900">
                        <a:effectLst/>
                        <a:latin typeface="Times New Roman" panose="02020603050405020304" pitchFamily="18" charset="0"/>
                        <a:ea typeface="Times New Roman" panose="02020603050405020304" pitchFamily="18" charset="0"/>
                      </a:endParaRPr>
                    </a:p>
                  </a:txBody>
                  <a:tcPr marL="63813" marR="63813" marT="8878" marB="0" anchor="ctr"/>
                </a:tc>
                <a:tc>
                  <a:txBody>
                    <a:bodyPr/>
                    <a:lstStyle/>
                    <a:p>
                      <a:pPr marL="342900" lvl="0" indent="-342900">
                        <a:buSzPts val="1000"/>
                        <a:buFont typeface="Symbol" panose="05050102010706020507" pitchFamily="18" charset="2"/>
                        <a:buChar char=""/>
                        <a:tabLst>
                          <a:tab pos="457200" algn="l"/>
                        </a:tabLst>
                      </a:pPr>
                      <a:r>
                        <a:rPr lang="ru-RU" sz="1400">
                          <a:effectLst/>
                        </a:rPr>
                        <a:t> </a:t>
                      </a:r>
                      <a:endParaRPr lang="ru-RU" sz="900">
                        <a:effectLst/>
                        <a:latin typeface="Times New Roman" panose="02020603050405020304" pitchFamily="18" charset="0"/>
                        <a:ea typeface="Times New Roman" panose="02020603050405020304" pitchFamily="18" charset="0"/>
                      </a:endParaRPr>
                    </a:p>
                  </a:txBody>
                  <a:tcPr marL="63813" marR="63813" marT="8878" marB="0" anchor="ctr"/>
                </a:tc>
                <a:tc>
                  <a:txBody>
                    <a:bodyPr/>
                    <a:lstStyle/>
                    <a:p>
                      <a:pPr marL="342900" lvl="0" indent="-342900">
                        <a:buSzPts val="1000"/>
                        <a:buFont typeface="Symbol" panose="05050102010706020507" pitchFamily="18" charset="2"/>
                        <a:buChar char=""/>
                        <a:tabLst>
                          <a:tab pos="457200" algn="l"/>
                        </a:tabLst>
                      </a:pPr>
                      <a:r>
                        <a:rPr lang="ru-RU" sz="1400" dirty="0">
                          <a:effectLst/>
                        </a:rPr>
                        <a:t> </a:t>
                      </a:r>
                      <a:endParaRPr lang="ru-RU" sz="900" dirty="0">
                        <a:effectLst/>
                        <a:latin typeface="Times New Roman" panose="02020603050405020304" pitchFamily="18" charset="0"/>
                        <a:ea typeface="Times New Roman" panose="02020603050405020304" pitchFamily="18" charset="0"/>
                      </a:endParaRPr>
                    </a:p>
                  </a:txBody>
                  <a:tcPr marL="63813" marR="63813" marT="8878" marB="0" anchor="ctr"/>
                </a:tc>
                <a:extLst>
                  <a:ext uri="{0D108BD9-81ED-4DB2-BD59-A6C34878D82A}">
                    <a16:rowId xmlns:a16="http://schemas.microsoft.com/office/drawing/2014/main" xmlns="" val="2213105524"/>
                  </a:ext>
                </a:extLst>
              </a:tr>
            </a:tbl>
          </a:graphicData>
        </a:graphic>
      </p:graphicFrame>
    </p:spTree>
    <p:extLst>
      <p:ext uri="{BB962C8B-B14F-4D97-AF65-F5344CB8AC3E}">
        <p14:creationId xmlns:p14="http://schemas.microsoft.com/office/powerpoint/2010/main" val="37807607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Группа 9"/>
          <p:cNvGrpSpPr>
            <a:grpSpLocks/>
          </p:cNvGrpSpPr>
          <p:nvPr/>
        </p:nvGrpSpPr>
        <p:grpSpPr bwMode="auto">
          <a:xfrm>
            <a:off x="0" y="0"/>
            <a:ext cx="9144000" cy="6858000"/>
            <a:chOff x="0" y="0"/>
            <a:chExt cx="9144000" cy="6858430"/>
          </a:xfrm>
        </p:grpSpPr>
        <p:pic>
          <p:nvPicPr>
            <p:cNvPr id="8" name="Рисунок 1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51790" y="0"/>
              <a:ext cx="2792210" cy="432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Рисунок 1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76955" y="0"/>
              <a:ext cx="5090601" cy="432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object 24"/>
            <p:cNvSpPr>
              <a:spLocks/>
            </p:cNvSpPr>
            <p:nvPr/>
          </p:nvSpPr>
          <p:spPr bwMode="auto">
            <a:xfrm>
              <a:off x="0" y="6425996"/>
              <a:ext cx="1261110" cy="432434"/>
            </a:xfrm>
            <a:custGeom>
              <a:avLst/>
              <a:gdLst>
                <a:gd name="T0" fmla="*/ 1260779 w 1261110"/>
                <a:gd name="T1" fmla="*/ 432003 h 432434"/>
                <a:gd name="T2" fmla="*/ 0 w 1261110"/>
                <a:gd name="T3" fmla="*/ 432003 h 432434"/>
                <a:gd name="T4" fmla="*/ 0 w 1261110"/>
                <a:gd name="T5" fmla="*/ 0 h 432434"/>
                <a:gd name="T6" fmla="*/ 1260779 w 1261110"/>
                <a:gd name="T7" fmla="*/ 0 h 432434"/>
                <a:gd name="T8" fmla="*/ 1260779 w 1261110"/>
                <a:gd name="T9" fmla="*/ 432003 h 432434"/>
                <a:gd name="T10" fmla="*/ 0 60000 65536"/>
                <a:gd name="T11" fmla="*/ 0 60000 65536"/>
                <a:gd name="T12" fmla="*/ 0 60000 65536"/>
                <a:gd name="T13" fmla="*/ 0 60000 65536"/>
                <a:gd name="T14" fmla="*/ 0 60000 65536"/>
                <a:gd name="T15" fmla="*/ 0 w 1261110"/>
                <a:gd name="T16" fmla="*/ 0 h 432434"/>
                <a:gd name="T17" fmla="*/ 1261110 w 1261110"/>
                <a:gd name="T18" fmla="*/ 432434 h 432434"/>
              </a:gdLst>
              <a:ahLst/>
              <a:cxnLst>
                <a:cxn ang="T10">
                  <a:pos x="T0" y="T1"/>
                </a:cxn>
                <a:cxn ang="T11">
                  <a:pos x="T2" y="T3"/>
                </a:cxn>
                <a:cxn ang="T12">
                  <a:pos x="T4" y="T5"/>
                </a:cxn>
                <a:cxn ang="T13">
                  <a:pos x="T6" y="T7"/>
                </a:cxn>
                <a:cxn ang="T14">
                  <a:pos x="T8" y="T9"/>
                </a:cxn>
              </a:cxnLst>
              <a:rect l="T15" t="T16" r="T17" b="T18"/>
              <a:pathLst>
                <a:path w="1261110" h="432434">
                  <a:moveTo>
                    <a:pt x="1260779" y="432003"/>
                  </a:moveTo>
                  <a:lnTo>
                    <a:pt x="0" y="432003"/>
                  </a:lnTo>
                  <a:lnTo>
                    <a:pt x="0" y="0"/>
                  </a:lnTo>
                  <a:lnTo>
                    <a:pt x="1260779" y="0"/>
                  </a:lnTo>
                  <a:lnTo>
                    <a:pt x="1260779" y="432003"/>
                  </a:lnTo>
                  <a:close/>
                </a:path>
              </a:pathLst>
            </a:custGeom>
            <a:solidFill>
              <a:srgbClr val="3A6E8E"/>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ru-RU"/>
            </a:p>
          </p:txBody>
        </p:sp>
      </p:grpSp>
      <p:sp>
        <p:nvSpPr>
          <p:cNvPr id="2" name="TextBox 1"/>
          <p:cNvSpPr txBox="1"/>
          <p:nvPr/>
        </p:nvSpPr>
        <p:spPr>
          <a:xfrm>
            <a:off x="168729" y="544286"/>
            <a:ext cx="8860970" cy="4093428"/>
          </a:xfrm>
          <a:prstGeom prst="rect">
            <a:avLst/>
          </a:prstGeom>
          <a:noFill/>
        </p:spPr>
        <p:txBody>
          <a:bodyPr wrap="square" rtlCol="0">
            <a:spAutoFit/>
          </a:bodyPr>
          <a:lstStyle/>
          <a:p>
            <a:pPr algn="ctr"/>
            <a:r>
              <a:rPr lang="ru-RU" sz="4000" dirty="0">
                <a:solidFill>
                  <a:srgbClr val="6D276A"/>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Литература:</a:t>
            </a:r>
          </a:p>
          <a:p>
            <a:pPr marL="514350" indent="-514350">
              <a:buAutoNum type="arabicPeriod"/>
            </a:pPr>
            <a:r>
              <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Иванова С.В. Организационно-методологические основы подготовки диссертации. Учебно-методическое пособие / М.: Инфра-М. 2023 (Электронное издание – 2022).</a:t>
            </a:r>
          </a:p>
          <a:p>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514350" indent="-514350">
              <a:buAutoNum type="arabicPeriod"/>
            </a:pPr>
            <a:r>
              <a:rPr lang="ru-RU" sz="2000" b="1" dirty="0">
                <a:solidFill>
                  <a:srgbClr val="002060"/>
                </a:solidFill>
                <a:latin typeface="Times New Roman" panose="02020603050405020304" pitchFamily="18" charset="0"/>
                <a:cs typeface="Times New Roman" panose="02020603050405020304" pitchFamily="18" charset="0"/>
              </a:rPr>
              <a:t>Критерии доказательности диссертационных исследований в области наук об образовании // Электронный ресурс: сайты ВАК, РАО.</a:t>
            </a:r>
          </a:p>
          <a:p>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ru-RU" sz="2000" b="1" dirty="0">
                <a:solidFill>
                  <a:srgbClr val="002060"/>
                </a:solidFill>
                <a:latin typeface="Times New Roman" panose="02020603050405020304" pitchFamily="18" charset="0"/>
                <a:cs typeface="Times New Roman" panose="02020603050405020304" pitchFamily="18" charset="0"/>
              </a:rPr>
              <a:t>3. Методические рекомендации «Применение критериев доказательности диссертационных исследований в области наук об образовании» Под науч. ред. В.М. Филиппова. Авторы: Иванова С.В., </a:t>
            </a:r>
            <a:r>
              <a:rPr lang="ru-RU" sz="2000" b="1" dirty="0" err="1">
                <a:solidFill>
                  <a:srgbClr val="002060"/>
                </a:solidFill>
                <a:latin typeface="Times New Roman" panose="02020603050405020304" pitchFamily="18" charset="0"/>
                <a:cs typeface="Times New Roman" panose="02020603050405020304" pitchFamily="18" charset="0"/>
              </a:rPr>
              <a:t>Подуфалов</a:t>
            </a:r>
            <a:r>
              <a:rPr lang="ru-RU" sz="2000" b="1" dirty="0">
                <a:solidFill>
                  <a:srgbClr val="002060"/>
                </a:solidFill>
                <a:latin typeface="Times New Roman" panose="02020603050405020304" pitchFamily="18" charset="0"/>
                <a:cs typeface="Times New Roman" panose="02020603050405020304" pitchFamily="18" charset="0"/>
              </a:rPr>
              <a:t> Н.Д., Сериков В.В., Басюк В.С., Геворкян Е.Н., Болотов В.А. // РАО, 2023</a:t>
            </a:r>
          </a:p>
        </p:txBody>
      </p:sp>
      <p:sp>
        <p:nvSpPr>
          <p:cNvPr id="3" name="Номер слайда 2"/>
          <p:cNvSpPr>
            <a:spLocks noGrp="1"/>
          </p:cNvSpPr>
          <p:nvPr>
            <p:ph type="sldNum" sz="quarter" idx="12"/>
          </p:nvPr>
        </p:nvSpPr>
        <p:spPr>
          <a:xfrm>
            <a:off x="7086600" y="6542382"/>
            <a:ext cx="2057400" cy="365125"/>
          </a:xfrm>
        </p:spPr>
        <p:txBody>
          <a:bodyPr/>
          <a:lstStyle/>
          <a:p>
            <a:fld id="{A4193B10-D779-4ADC-9156-ADC21C4AA330}" type="slidenum">
              <a:rPr lang="ru-RU" smtClean="0"/>
              <a:pPr/>
              <a:t>35</a:t>
            </a:fld>
            <a:endParaRPr lang="ru-RU" dirty="0"/>
          </a:p>
        </p:txBody>
      </p:sp>
      <p:sp>
        <p:nvSpPr>
          <p:cNvPr id="12" name="Текст 5"/>
          <p:cNvSpPr txBox="1">
            <a:spLocks/>
          </p:cNvSpPr>
          <p:nvPr/>
        </p:nvSpPr>
        <p:spPr>
          <a:xfrm>
            <a:off x="375557" y="4637314"/>
            <a:ext cx="7975963" cy="167640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endParaRPr lang="ru-RU" sz="4000" dirty="0">
              <a:solidFill>
                <a:srgbClr val="6D276A"/>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4000" dirty="0">
                <a:solidFill>
                  <a:srgbClr val="6D276A"/>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Спасибо за внимание!</a:t>
            </a:r>
          </a:p>
          <a:p>
            <a:endParaRPr lang="en-US" sz="4000" i="1" dirty="0">
              <a:solidFill>
                <a:srgbClr val="41708E"/>
              </a:solidFill>
              <a:latin typeface="Times New Roman" panose="02020603050405020304" pitchFamily="18" charset="0"/>
              <a:cs typeface="Times New Roman" panose="02020603050405020304" pitchFamily="18" charset="0"/>
            </a:endParaRPr>
          </a:p>
          <a:p>
            <a:endParaRPr lang="ru-RU" sz="3200" i="1" dirty="0">
              <a:solidFill>
                <a:srgbClr val="41708E"/>
              </a:solidFill>
              <a:latin typeface="Times New Roman" panose="02020603050405020304" pitchFamily="18" charset="0"/>
              <a:cs typeface="Times New Roman" panose="02020603050405020304" pitchFamily="18" charset="0"/>
            </a:endParaRPr>
          </a:p>
          <a:p>
            <a:r>
              <a:rPr lang="ru-RU" sz="3200" i="1" dirty="0">
                <a:solidFill>
                  <a:srgbClr val="41708E"/>
                </a:solidFill>
                <a:latin typeface="Times New Roman" panose="02020603050405020304" pitchFamily="18" charset="0"/>
                <a:cs typeface="Times New Roman" panose="02020603050405020304" pitchFamily="18" charset="0"/>
              </a:rPr>
              <a:t>				</a:t>
            </a:r>
            <a:endParaRPr lang="en-US" sz="2800" i="1" dirty="0">
              <a:solidFill>
                <a:srgbClr val="41708E"/>
              </a:solidFill>
              <a:latin typeface="Times New Roman" panose="02020603050405020304" pitchFamily="18" charset="0"/>
              <a:cs typeface="Times New Roman" panose="02020603050405020304" pitchFamily="18" charset="0"/>
            </a:endParaRPr>
          </a:p>
        </p:txBody>
      </p:sp>
      <p:sp>
        <p:nvSpPr>
          <p:cNvPr id="4" name="Rectangle 1"/>
          <p:cNvSpPr>
            <a:spLocks noChangeArrowheads="1"/>
          </p:cNvSpPr>
          <p:nvPr/>
        </p:nvSpPr>
        <p:spPr bwMode="auto">
          <a:xfrm>
            <a:off x="4371975" y="-151319"/>
            <a:ext cx="65" cy="302639"/>
          </a:xfrm>
          <a:prstGeom prst="rect">
            <a:avLst/>
          </a:prstGeom>
          <a:solidFill>
            <a:srgbClr val="F9F9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25392"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
        <p:nvSpPr>
          <p:cNvPr id="13" name="Текст 5"/>
          <p:cNvSpPr txBox="1">
            <a:spLocks/>
          </p:cNvSpPr>
          <p:nvPr/>
        </p:nvSpPr>
        <p:spPr>
          <a:xfrm>
            <a:off x="5164149" y="5305339"/>
            <a:ext cx="3522652" cy="560192"/>
          </a:xfrm>
          <a:prstGeom prst="rect">
            <a:avLst/>
          </a:prstGeom>
        </p:spPr>
        <p:txBody>
          <a:bodyPr vert="horz" lIns="91440" tIns="45720" rIns="91440" bIns="45720" rtlCol="0">
            <a:noAutofit/>
          </a:bodyPr>
          <a:lstStyle>
            <a:lvl1pPr indent="0">
              <a:spcBef>
                <a:spcPct val="20000"/>
              </a:spcBef>
              <a:buFont typeface="Arial" pitchFamily="34" charset="0"/>
              <a:buNone/>
              <a:defRPr sz="4000">
                <a:solidFill>
                  <a:srgbClr val="41708E"/>
                </a:solidFill>
                <a:latin typeface="Times New Roman" panose="02020603050405020304" pitchFamily="18" charset="0"/>
                <a:cs typeface="Times New Roman" panose="02020603050405020304" pitchFamily="18" charset="0"/>
              </a:defRPr>
            </a:lvl1pPr>
            <a:lvl2pPr indent="0">
              <a:spcBef>
                <a:spcPct val="20000"/>
              </a:spcBef>
              <a:buFont typeface="Arial" pitchFamily="34" charset="0"/>
              <a:buNone/>
              <a:defRPr sz="1200"/>
            </a:lvl2pPr>
            <a:lvl3pPr indent="0">
              <a:spcBef>
                <a:spcPct val="20000"/>
              </a:spcBef>
              <a:buFont typeface="Arial" pitchFamily="34" charset="0"/>
              <a:buNone/>
              <a:defRPr sz="1000"/>
            </a:lvl3pPr>
            <a:lvl4pPr indent="0">
              <a:spcBef>
                <a:spcPct val="20000"/>
              </a:spcBef>
              <a:buFont typeface="Arial" pitchFamily="34" charset="0"/>
              <a:buNone/>
              <a:defRPr sz="900"/>
            </a:lvl4pPr>
            <a:lvl5pPr indent="0">
              <a:spcBef>
                <a:spcPct val="20000"/>
              </a:spcBef>
              <a:buFont typeface="Arial" pitchFamily="34" charset="0"/>
              <a:buNone/>
              <a:defRPr sz="900"/>
            </a:lvl5pPr>
            <a:lvl6pPr indent="0">
              <a:spcBef>
                <a:spcPct val="20000"/>
              </a:spcBef>
              <a:buFont typeface="Arial" pitchFamily="34" charset="0"/>
              <a:buNone/>
              <a:defRPr sz="900"/>
            </a:lvl6pPr>
            <a:lvl7pPr indent="0">
              <a:spcBef>
                <a:spcPct val="20000"/>
              </a:spcBef>
              <a:buFont typeface="Arial" pitchFamily="34" charset="0"/>
              <a:buNone/>
              <a:defRPr sz="900"/>
            </a:lvl7pPr>
            <a:lvl8pPr indent="0">
              <a:spcBef>
                <a:spcPct val="20000"/>
              </a:spcBef>
              <a:buFont typeface="Arial" pitchFamily="34" charset="0"/>
              <a:buNone/>
              <a:defRPr sz="900"/>
            </a:lvl8pPr>
            <a:lvl9pPr indent="0">
              <a:spcBef>
                <a:spcPct val="20000"/>
              </a:spcBef>
              <a:buFont typeface="Arial" pitchFamily="34" charset="0"/>
              <a:buNone/>
              <a:defRPr sz="900"/>
            </a:lvl9pPr>
          </a:lstStyle>
          <a:p>
            <a:endParaRPr lang="en-US" dirty="0"/>
          </a:p>
        </p:txBody>
      </p:sp>
    </p:spTree>
    <p:extLst>
      <p:ext uri="{BB962C8B-B14F-4D97-AF65-F5344CB8AC3E}">
        <p14:creationId xmlns:p14="http://schemas.microsoft.com/office/powerpoint/2010/main" val="1599687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0829" y="315262"/>
            <a:ext cx="7867045" cy="627623"/>
          </a:xfrm>
        </p:spPr>
        <p:txBody>
          <a:bodyPr>
            <a:noAutofit/>
          </a:bodyPr>
          <a:lstStyle/>
          <a:p>
            <a:pPr lvl="0"/>
            <a:r>
              <a:rPr lang="ru-RU" sz="2800" u="sng" dirty="0">
                <a:solidFill>
                  <a:srgbClr val="7030A0"/>
                </a:solidFill>
                <a:latin typeface="Times New Roman" panose="02020603050405020304" pitchFamily="18" charset="0"/>
                <a:cs typeface="Times New Roman" panose="02020603050405020304" pitchFamily="18" charset="0"/>
              </a:rPr>
              <a:t>Сравнительная таблица гуманитарного и естественнонаучного типов познания</a:t>
            </a:r>
            <a:endParaRPr lang="ru-RU" sz="2800" b="1" u="sng"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9012" y="995136"/>
            <a:ext cx="9074988" cy="5581346"/>
          </a:xfrm>
        </p:spPr>
        <p:txBody>
          <a:bodyPr>
            <a:normAutofit/>
          </a:bodyPr>
          <a:lstStyle/>
          <a:p>
            <a:pPr marL="0" indent="0" algn="ctr">
              <a:buNone/>
            </a:pPr>
            <a:r>
              <a:rPr lang="ru-RU" sz="2000" b="1" i="1" dirty="0"/>
              <a:t>				</a:t>
            </a:r>
          </a:p>
          <a:p>
            <a:pPr marL="0" indent="0" algn="ctr">
              <a:buNone/>
            </a:pPr>
            <a:endParaRPr lang="ru-RU" sz="2400" b="1" i="1" dirty="0">
              <a:solidFill>
                <a:schemeClr val="accent6">
                  <a:lumMod val="75000"/>
                </a:schemeClr>
              </a:solidFill>
              <a:latin typeface="Times New Roman" panose="02020603050405020304" pitchFamily="18" charset="0"/>
              <a:cs typeface="Times New Roman" panose="02020603050405020304" pitchFamily="18" charset="0"/>
            </a:endParaRPr>
          </a:p>
          <a:p>
            <a:pPr marL="0" indent="0" algn="ctr">
              <a:buNone/>
            </a:pPr>
            <a:r>
              <a:rPr lang="ru-RU" sz="2400" b="1" i="1" dirty="0">
                <a:solidFill>
                  <a:srgbClr val="C00000"/>
                </a:solidFill>
                <a:latin typeface="Times New Roman" panose="02020603050405020304" pitchFamily="18" charset="0"/>
                <a:cs typeface="Times New Roman" panose="02020603050405020304" pitchFamily="18" charset="0"/>
              </a:rPr>
              <a:t>    </a:t>
            </a:r>
          </a:p>
        </p:txBody>
      </p:sp>
      <p:grpSp>
        <p:nvGrpSpPr>
          <p:cNvPr id="4" name="Группа 9"/>
          <p:cNvGrpSpPr>
            <a:grpSpLocks/>
          </p:cNvGrpSpPr>
          <p:nvPr/>
        </p:nvGrpSpPr>
        <p:grpSpPr bwMode="auto">
          <a:xfrm>
            <a:off x="0" y="0"/>
            <a:ext cx="9144000" cy="6858000"/>
            <a:chOff x="0" y="0"/>
            <a:chExt cx="9144000" cy="6858430"/>
          </a:xfrm>
        </p:grpSpPr>
        <p:pic>
          <p:nvPicPr>
            <p:cNvPr id="5" name="Рисунок 10"/>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51790" y="0"/>
              <a:ext cx="2792210" cy="313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Рисунок 11"/>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76955" y="0"/>
              <a:ext cx="5090601" cy="313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object 24"/>
            <p:cNvSpPr>
              <a:spLocks/>
            </p:cNvSpPr>
            <p:nvPr/>
          </p:nvSpPr>
          <p:spPr bwMode="auto">
            <a:xfrm>
              <a:off x="0" y="6565969"/>
              <a:ext cx="708454" cy="292461"/>
            </a:xfrm>
            <a:custGeom>
              <a:avLst/>
              <a:gdLst>
                <a:gd name="T0" fmla="*/ 1260779 w 1261110"/>
                <a:gd name="T1" fmla="*/ 432003 h 432434"/>
                <a:gd name="T2" fmla="*/ 0 w 1261110"/>
                <a:gd name="T3" fmla="*/ 432003 h 432434"/>
                <a:gd name="T4" fmla="*/ 0 w 1261110"/>
                <a:gd name="T5" fmla="*/ 0 h 432434"/>
                <a:gd name="T6" fmla="*/ 1260779 w 1261110"/>
                <a:gd name="T7" fmla="*/ 0 h 432434"/>
                <a:gd name="T8" fmla="*/ 1260779 w 1261110"/>
                <a:gd name="T9" fmla="*/ 432003 h 432434"/>
                <a:gd name="T10" fmla="*/ 0 60000 65536"/>
                <a:gd name="T11" fmla="*/ 0 60000 65536"/>
                <a:gd name="T12" fmla="*/ 0 60000 65536"/>
                <a:gd name="T13" fmla="*/ 0 60000 65536"/>
                <a:gd name="T14" fmla="*/ 0 60000 65536"/>
                <a:gd name="T15" fmla="*/ 0 w 1261110"/>
                <a:gd name="T16" fmla="*/ 0 h 432434"/>
                <a:gd name="T17" fmla="*/ 1261110 w 1261110"/>
                <a:gd name="T18" fmla="*/ 432434 h 432434"/>
              </a:gdLst>
              <a:ahLst/>
              <a:cxnLst>
                <a:cxn ang="T10">
                  <a:pos x="T0" y="T1"/>
                </a:cxn>
                <a:cxn ang="T11">
                  <a:pos x="T2" y="T3"/>
                </a:cxn>
                <a:cxn ang="T12">
                  <a:pos x="T4" y="T5"/>
                </a:cxn>
                <a:cxn ang="T13">
                  <a:pos x="T6" y="T7"/>
                </a:cxn>
                <a:cxn ang="T14">
                  <a:pos x="T8" y="T9"/>
                </a:cxn>
              </a:cxnLst>
              <a:rect l="T15" t="T16" r="T17" b="T18"/>
              <a:pathLst>
                <a:path w="1261110" h="432434">
                  <a:moveTo>
                    <a:pt x="1260779" y="432003"/>
                  </a:moveTo>
                  <a:lnTo>
                    <a:pt x="0" y="432003"/>
                  </a:lnTo>
                  <a:lnTo>
                    <a:pt x="0" y="0"/>
                  </a:lnTo>
                  <a:lnTo>
                    <a:pt x="1260779" y="0"/>
                  </a:lnTo>
                  <a:lnTo>
                    <a:pt x="1260779" y="432003"/>
                  </a:lnTo>
                  <a:close/>
                </a:path>
              </a:pathLst>
            </a:custGeom>
            <a:solidFill>
              <a:srgbClr val="3A6E8E"/>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ru-RU"/>
            </a:p>
          </p:txBody>
        </p:sp>
      </p:grpSp>
      <p:sp>
        <p:nvSpPr>
          <p:cNvPr id="9" name="Номер слайда 8"/>
          <p:cNvSpPr>
            <a:spLocks noGrp="1"/>
          </p:cNvSpPr>
          <p:nvPr>
            <p:ph type="sldNum" sz="quarter" idx="12"/>
          </p:nvPr>
        </p:nvSpPr>
        <p:spPr>
          <a:xfrm>
            <a:off x="7086600" y="6492875"/>
            <a:ext cx="2057400" cy="365125"/>
          </a:xfrm>
        </p:spPr>
        <p:txBody>
          <a:bodyPr/>
          <a:lstStyle/>
          <a:p>
            <a:fld id="{A4193B10-D779-4ADC-9156-ADC21C4AA330}" type="slidenum">
              <a:rPr lang="ru-RU" smtClean="0"/>
              <a:pPr/>
              <a:t>4</a:t>
            </a:fld>
            <a:endParaRPr lang="ru-RU" dirty="0"/>
          </a:p>
        </p:txBody>
      </p:sp>
      <p:graphicFrame>
        <p:nvGraphicFramePr>
          <p:cNvPr id="10" name="Таблица 9"/>
          <p:cNvGraphicFramePr>
            <a:graphicFrameLocks noGrp="1"/>
          </p:cNvGraphicFramePr>
          <p:nvPr>
            <p:extLst>
              <p:ext uri="{D42A27DB-BD31-4B8C-83A1-F6EECF244321}">
                <p14:modId xmlns:p14="http://schemas.microsoft.com/office/powerpoint/2010/main" val="2243878744"/>
              </p:ext>
            </p:extLst>
          </p:nvPr>
        </p:nvGraphicFramePr>
        <p:xfrm>
          <a:off x="594360" y="1127762"/>
          <a:ext cx="7955279" cy="5719135"/>
        </p:xfrm>
        <a:graphic>
          <a:graphicData uri="http://schemas.openxmlformats.org/drawingml/2006/table">
            <a:tbl>
              <a:tblPr>
                <a:tableStyleId>{5C22544A-7EE6-4342-B048-85BDC9FD1C3A}</a:tableStyleId>
              </a:tblPr>
              <a:tblGrid>
                <a:gridCol w="1400113">
                  <a:extLst>
                    <a:ext uri="{9D8B030D-6E8A-4147-A177-3AD203B41FA5}">
                      <a16:colId xmlns:a16="http://schemas.microsoft.com/office/drawing/2014/main" xmlns="" val="20000"/>
                    </a:ext>
                  </a:extLst>
                </a:gridCol>
                <a:gridCol w="2650547">
                  <a:extLst>
                    <a:ext uri="{9D8B030D-6E8A-4147-A177-3AD203B41FA5}">
                      <a16:colId xmlns:a16="http://schemas.microsoft.com/office/drawing/2014/main" xmlns="" val="20001"/>
                    </a:ext>
                  </a:extLst>
                </a:gridCol>
                <a:gridCol w="3904619">
                  <a:extLst>
                    <a:ext uri="{9D8B030D-6E8A-4147-A177-3AD203B41FA5}">
                      <a16:colId xmlns:a16="http://schemas.microsoft.com/office/drawing/2014/main" xmlns="" val="20002"/>
                    </a:ext>
                  </a:extLst>
                </a:gridCol>
              </a:tblGrid>
              <a:tr h="198445">
                <a:tc>
                  <a:txBody>
                    <a:bodyPr/>
                    <a:lstStyle/>
                    <a:p>
                      <a:pPr algn="ctr">
                        <a:lnSpc>
                          <a:spcPct val="115000"/>
                        </a:lnSpc>
                        <a:spcAft>
                          <a:spcPts val="0"/>
                        </a:spcAft>
                      </a:pPr>
                      <a:r>
                        <a:rPr lang="ru-RU" sz="900" dirty="0">
                          <a:effectLst/>
                        </a:rPr>
                        <a:t>Сходство и отличия</a:t>
                      </a:r>
                      <a:endParaRPr lang="ru-RU" sz="900" dirty="0">
                        <a:effectLst/>
                        <a:latin typeface="Calibri"/>
                        <a:ea typeface="Calibri"/>
                        <a:cs typeface="Times New Roman"/>
                      </a:endParaRPr>
                    </a:p>
                  </a:txBody>
                  <a:tcPr marL="43751" marR="43751" marT="0" marB="0"/>
                </a:tc>
                <a:tc>
                  <a:txBody>
                    <a:bodyPr/>
                    <a:lstStyle/>
                    <a:p>
                      <a:pPr algn="ctr">
                        <a:lnSpc>
                          <a:spcPct val="115000"/>
                        </a:lnSpc>
                        <a:spcAft>
                          <a:spcPts val="0"/>
                        </a:spcAft>
                      </a:pPr>
                      <a:r>
                        <a:rPr lang="ru-RU" sz="900">
                          <a:effectLst/>
                        </a:rPr>
                        <a:t>Естественнонаучное познание</a:t>
                      </a:r>
                      <a:endParaRPr lang="ru-RU" sz="900">
                        <a:effectLst/>
                        <a:latin typeface="Calibri"/>
                        <a:ea typeface="Calibri"/>
                        <a:cs typeface="Times New Roman"/>
                      </a:endParaRPr>
                    </a:p>
                  </a:txBody>
                  <a:tcPr marL="43751" marR="43751" marT="0" marB="0"/>
                </a:tc>
                <a:tc>
                  <a:txBody>
                    <a:bodyPr/>
                    <a:lstStyle/>
                    <a:p>
                      <a:pPr algn="ctr">
                        <a:lnSpc>
                          <a:spcPct val="115000"/>
                        </a:lnSpc>
                        <a:spcAft>
                          <a:spcPts val="0"/>
                        </a:spcAft>
                      </a:pPr>
                      <a:r>
                        <a:rPr lang="ru-RU" sz="900">
                          <a:effectLst/>
                        </a:rPr>
                        <a:t>Гуманитарное познание</a:t>
                      </a:r>
                      <a:endParaRPr lang="ru-RU" sz="900">
                        <a:effectLst/>
                        <a:latin typeface="Calibri"/>
                        <a:ea typeface="Calibri"/>
                        <a:cs typeface="Times New Roman"/>
                      </a:endParaRPr>
                    </a:p>
                  </a:txBody>
                  <a:tcPr marL="43751" marR="43751" marT="0" marB="0"/>
                </a:tc>
                <a:extLst>
                  <a:ext uri="{0D108BD9-81ED-4DB2-BD59-A6C34878D82A}">
                    <a16:rowId xmlns:a16="http://schemas.microsoft.com/office/drawing/2014/main" xmlns="" val="10000"/>
                  </a:ext>
                </a:extLst>
              </a:tr>
              <a:tr h="287580">
                <a:tc>
                  <a:txBody>
                    <a:bodyPr/>
                    <a:lstStyle/>
                    <a:p>
                      <a:pPr>
                        <a:lnSpc>
                          <a:spcPct val="115000"/>
                        </a:lnSpc>
                        <a:spcAft>
                          <a:spcPts val="0"/>
                        </a:spcAft>
                      </a:pPr>
                      <a:r>
                        <a:rPr lang="ru-RU" sz="900" dirty="0">
                          <a:effectLst/>
                        </a:rPr>
                        <a:t> </a:t>
                      </a:r>
                    </a:p>
                    <a:p>
                      <a:pPr>
                        <a:lnSpc>
                          <a:spcPct val="115000"/>
                        </a:lnSpc>
                        <a:spcAft>
                          <a:spcPts val="0"/>
                        </a:spcAft>
                      </a:pPr>
                      <a:r>
                        <a:rPr lang="ru-RU" sz="900" dirty="0">
                          <a:effectLst/>
                        </a:rPr>
                        <a:t>Объект </a:t>
                      </a:r>
                      <a:endParaRPr lang="ru-RU" sz="900" dirty="0">
                        <a:effectLst/>
                        <a:latin typeface="Calibri"/>
                        <a:ea typeface="Calibri"/>
                        <a:cs typeface="Times New Roman"/>
                      </a:endParaRPr>
                    </a:p>
                  </a:txBody>
                  <a:tcPr marL="43751" marR="43751" marT="0" marB="0"/>
                </a:tc>
                <a:tc>
                  <a:txBody>
                    <a:bodyPr/>
                    <a:lstStyle/>
                    <a:p>
                      <a:pPr>
                        <a:lnSpc>
                          <a:spcPct val="115000"/>
                        </a:lnSpc>
                        <a:spcAft>
                          <a:spcPts val="0"/>
                        </a:spcAft>
                      </a:pPr>
                      <a:r>
                        <a:rPr lang="ru-RU" sz="900" dirty="0">
                          <a:effectLst/>
                        </a:rPr>
                        <a:t>Мир природы и техники.</a:t>
                      </a:r>
                    </a:p>
                    <a:p>
                      <a:pPr>
                        <a:lnSpc>
                          <a:spcPct val="115000"/>
                        </a:lnSpc>
                        <a:spcAft>
                          <a:spcPts val="0"/>
                        </a:spcAft>
                      </a:pPr>
                      <a:r>
                        <a:rPr lang="ru-RU" sz="900" dirty="0">
                          <a:effectLst/>
                        </a:rPr>
                        <a:t> </a:t>
                      </a:r>
                      <a:endParaRPr lang="ru-RU" sz="900" dirty="0">
                        <a:effectLst/>
                        <a:latin typeface="Calibri"/>
                        <a:ea typeface="Calibri"/>
                        <a:cs typeface="Times New Roman"/>
                      </a:endParaRPr>
                    </a:p>
                  </a:txBody>
                  <a:tcPr marL="43751" marR="43751" marT="0" marB="0"/>
                </a:tc>
                <a:tc>
                  <a:txBody>
                    <a:bodyPr/>
                    <a:lstStyle/>
                    <a:p>
                      <a:pPr>
                        <a:lnSpc>
                          <a:spcPct val="115000"/>
                        </a:lnSpc>
                        <a:spcAft>
                          <a:spcPts val="0"/>
                        </a:spcAft>
                      </a:pPr>
                      <a:r>
                        <a:rPr lang="ru-RU" sz="900">
                          <a:effectLst/>
                        </a:rPr>
                        <a:t>Духовные и культурные феномены. Человек, его мир, его деятельность, отношения. </a:t>
                      </a:r>
                      <a:endParaRPr lang="ru-RU" sz="900">
                        <a:effectLst/>
                        <a:latin typeface="Calibri"/>
                        <a:ea typeface="Calibri"/>
                        <a:cs typeface="Times New Roman"/>
                      </a:endParaRPr>
                    </a:p>
                  </a:txBody>
                  <a:tcPr marL="43751" marR="43751" marT="0" marB="0"/>
                </a:tc>
                <a:extLst>
                  <a:ext uri="{0D108BD9-81ED-4DB2-BD59-A6C34878D82A}">
                    <a16:rowId xmlns:a16="http://schemas.microsoft.com/office/drawing/2014/main" xmlns="" val="10001"/>
                  </a:ext>
                </a:extLst>
              </a:tr>
              <a:tr h="431370">
                <a:tc>
                  <a:txBody>
                    <a:bodyPr/>
                    <a:lstStyle/>
                    <a:p>
                      <a:pPr>
                        <a:lnSpc>
                          <a:spcPct val="115000"/>
                        </a:lnSpc>
                        <a:spcAft>
                          <a:spcPts val="0"/>
                        </a:spcAft>
                      </a:pPr>
                      <a:r>
                        <a:rPr lang="ru-RU" sz="900">
                          <a:effectLst/>
                        </a:rPr>
                        <a:t>Вопрос истины</a:t>
                      </a:r>
                      <a:endParaRPr lang="ru-RU" sz="900">
                        <a:effectLst/>
                        <a:latin typeface="Calibri"/>
                        <a:ea typeface="Calibri"/>
                        <a:cs typeface="Times New Roman"/>
                      </a:endParaRPr>
                    </a:p>
                  </a:txBody>
                  <a:tcPr marL="43751" marR="43751" marT="0" marB="0"/>
                </a:tc>
                <a:tc>
                  <a:txBody>
                    <a:bodyPr/>
                    <a:lstStyle/>
                    <a:p>
                      <a:pPr>
                        <a:lnSpc>
                          <a:spcPct val="115000"/>
                        </a:lnSpc>
                        <a:spcAft>
                          <a:spcPts val="0"/>
                        </a:spcAft>
                      </a:pPr>
                      <a:r>
                        <a:rPr lang="ru-RU" sz="900" dirty="0">
                          <a:effectLst/>
                        </a:rPr>
                        <a:t>Установка на объективное знание. Истина объективно познаваема.</a:t>
                      </a:r>
                    </a:p>
                    <a:p>
                      <a:pPr>
                        <a:lnSpc>
                          <a:spcPct val="115000"/>
                        </a:lnSpc>
                        <a:spcAft>
                          <a:spcPts val="0"/>
                        </a:spcAft>
                      </a:pPr>
                      <a:r>
                        <a:rPr lang="ru-RU" sz="900" dirty="0">
                          <a:effectLst/>
                        </a:rPr>
                        <a:t>Критерии истины ясны, основной – практика.</a:t>
                      </a:r>
                      <a:endParaRPr lang="ru-RU" sz="900" dirty="0">
                        <a:effectLst/>
                        <a:latin typeface="Calibri"/>
                        <a:ea typeface="Calibri"/>
                        <a:cs typeface="Times New Roman"/>
                      </a:endParaRPr>
                    </a:p>
                  </a:txBody>
                  <a:tcPr marL="43751" marR="43751" marT="0" marB="0"/>
                </a:tc>
                <a:tc>
                  <a:txBody>
                    <a:bodyPr/>
                    <a:lstStyle/>
                    <a:p>
                      <a:pPr>
                        <a:lnSpc>
                          <a:spcPct val="115000"/>
                        </a:lnSpc>
                        <a:spcAft>
                          <a:spcPts val="0"/>
                        </a:spcAft>
                      </a:pPr>
                      <a:r>
                        <a:rPr lang="ru-RU" sz="900" dirty="0">
                          <a:effectLst/>
                        </a:rPr>
                        <a:t>Установка на объективное знание. Истина познаваема с учетом познающего субъекта. Критерии истины сложны и уникальны.</a:t>
                      </a:r>
                      <a:endParaRPr lang="ru-RU" sz="900" dirty="0">
                        <a:effectLst/>
                        <a:latin typeface="Calibri"/>
                        <a:ea typeface="Calibri"/>
                        <a:cs typeface="Times New Roman"/>
                      </a:endParaRPr>
                    </a:p>
                  </a:txBody>
                  <a:tcPr marL="43751" marR="43751" marT="0" marB="0"/>
                </a:tc>
                <a:extLst>
                  <a:ext uri="{0D108BD9-81ED-4DB2-BD59-A6C34878D82A}">
                    <a16:rowId xmlns:a16="http://schemas.microsoft.com/office/drawing/2014/main" xmlns="" val="10002"/>
                  </a:ext>
                </a:extLst>
              </a:tr>
              <a:tr h="287580">
                <a:tc>
                  <a:txBody>
                    <a:bodyPr/>
                    <a:lstStyle/>
                    <a:p>
                      <a:pPr>
                        <a:lnSpc>
                          <a:spcPct val="115000"/>
                        </a:lnSpc>
                        <a:spcAft>
                          <a:spcPts val="0"/>
                        </a:spcAft>
                      </a:pPr>
                      <a:r>
                        <a:rPr lang="ru-RU" sz="900">
                          <a:effectLst/>
                        </a:rPr>
                        <a:t>Цель</a:t>
                      </a:r>
                      <a:endParaRPr lang="ru-RU" sz="900">
                        <a:effectLst/>
                        <a:latin typeface="Calibri"/>
                        <a:ea typeface="Calibri"/>
                        <a:cs typeface="Times New Roman"/>
                      </a:endParaRPr>
                    </a:p>
                  </a:txBody>
                  <a:tcPr marL="43751" marR="43751" marT="0" marB="0"/>
                </a:tc>
                <a:tc>
                  <a:txBody>
                    <a:bodyPr/>
                    <a:lstStyle/>
                    <a:p>
                      <a:pPr>
                        <a:lnSpc>
                          <a:spcPct val="115000"/>
                        </a:lnSpc>
                        <a:spcAft>
                          <a:spcPts val="0"/>
                        </a:spcAft>
                      </a:pPr>
                      <a:r>
                        <a:rPr lang="ru-RU" sz="900" dirty="0">
                          <a:effectLst/>
                        </a:rPr>
                        <a:t>Объяснить факты. Выявить общие зависимости. Создать теории. Строить прогнозы.</a:t>
                      </a:r>
                      <a:endParaRPr lang="ru-RU" sz="900" dirty="0">
                        <a:effectLst/>
                        <a:latin typeface="Calibri"/>
                        <a:ea typeface="Calibri"/>
                        <a:cs typeface="Times New Roman"/>
                      </a:endParaRPr>
                    </a:p>
                  </a:txBody>
                  <a:tcPr marL="43751" marR="43751" marT="0" marB="0"/>
                </a:tc>
                <a:tc>
                  <a:txBody>
                    <a:bodyPr/>
                    <a:lstStyle/>
                    <a:p>
                      <a:pPr>
                        <a:lnSpc>
                          <a:spcPct val="115000"/>
                        </a:lnSpc>
                        <a:spcAft>
                          <a:spcPts val="0"/>
                        </a:spcAft>
                      </a:pPr>
                      <a:r>
                        <a:rPr lang="ru-RU" sz="900" dirty="0">
                          <a:effectLst/>
                        </a:rPr>
                        <a:t>Формировать понимание. Интерпретировать действия и их результаты. Влиять на воздействие.</a:t>
                      </a:r>
                      <a:endParaRPr lang="ru-RU" sz="900" dirty="0">
                        <a:effectLst/>
                        <a:latin typeface="Calibri"/>
                        <a:ea typeface="Calibri"/>
                        <a:cs typeface="Times New Roman"/>
                      </a:endParaRPr>
                    </a:p>
                  </a:txBody>
                  <a:tcPr marL="43751" marR="43751" marT="0" marB="0"/>
                </a:tc>
                <a:extLst>
                  <a:ext uri="{0D108BD9-81ED-4DB2-BD59-A6C34878D82A}">
                    <a16:rowId xmlns:a16="http://schemas.microsoft.com/office/drawing/2014/main" xmlns="" val="10003"/>
                  </a:ext>
                </a:extLst>
              </a:tr>
              <a:tr h="431370">
                <a:tc>
                  <a:txBody>
                    <a:bodyPr/>
                    <a:lstStyle/>
                    <a:p>
                      <a:pPr>
                        <a:lnSpc>
                          <a:spcPct val="115000"/>
                        </a:lnSpc>
                        <a:spcAft>
                          <a:spcPts val="0"/>
                        </a:spcAft>
                      </a:pPr>
                      <a:r>
                        <a:rPr lang="ru-RU" sz="900">
                          <a:effectLst/>
                        </a:rPr>
                        <a:t>Связь с познающим субъектом</a:t>
                      </a:r>
                      <a:endParaRPr lang="ru-RU" sz="900">
                        <a:effectLst/>
                        <a:latin typeface="Calibri"/>
                        <a:ea typeface="Calibri"/>
                        <a:cs typeface="Times New Roman"/>
                      </a:endParaRPr>
                    </a:p>
                  </a:txBody>
                  <a:tcPr marL="43751" marR="43751" marT="0" marB="0"/>
                </a:tc>
                <a:tc>
                  <a:txBody>
                    <a:bodyPr/>
                    <a:lstStyle/>
                    <a:p>
                      <a:pPr>
                        <a:lnSpc>
                          <a:spcPct val="115000"/>
                        </a:lnSpc>
                        <a:spcAft>
                          <a:spcPts val="0"/>
                        </a:spcAft>
                      </a:pPr>
                      <a:r>
                        <a:rPr lang="ru-RU" sz="900">
                          <a:effectLst/>
                        </a:rPr>
                        <a:t>Субъект отстранен. Ответственность познающего субъекта в рамках процедуры.</a:t>
                      </a:r>
                      <a:endParaRPr lang="ru-RU" sz="900">
                        <a:effectLst/>
                        <a:latin typeface="Calibri"/>
                        <a:ea typeface="Calibri"/>
                        <a:cs typeface="Times New Roman"/>
                      </a:endParaRPr>
                    </a:p>
                  </a:txBody>
                  <a:tcPr marL="43751" marR="43751" marT="0" marB="0"/>
                </a:tc>
                <a:tc>
                  <a:txBody>
                    <a:bodyPr/>
                    <a:lstStyle/>
                    <a:p>
                      <a:pPr>
                        <a:lnSpc>
                          <a:spcPct val="115000"/>
                        </a:lnSpc>
                        <a:spcAft>
                          <a:spcPts val="0"/>
                        </a:spcAft>
                      </a:pPr>
                      <a:r>
                        <a:rPr lang="ru-RU" sz="900" dirty="0">
                          <a:effectLst/>
                        </a:rPr>
                        <a:t>Представления об изучаемом объекте зависят от познающего субъекта. Объект наделен человеческими смыслами. Ответственность познающего субъекта за истинность знания.</a:t>
                      </a:r>
                      <a:endParaRPr lang="ru-RU" sz="900" dirty="0">
                        <a:effectLst/>
                        <a:latin typeface="Calibri"/>
                        <a:ea typeface="Calibri"/>
                        <a:cs typeface="Times New Roman"/>
                      </a:endParaRPr>
                    </a:p>
                  </a:txBody>
                  <a:tcPr marL="43751" marR="43751" marT="0" marB="0"/>
                </a:tc>
                <a:extLst>
                  <a:ext uri="{0D108BD9-81ED-4DB2-BD59-A6C34878D82A}">
                    <a16:rowId xmlns:a16="http://schemas.microsoft.com/office/drawing/2014/main" xmlns="" val="10004"/>
                  </a:ext>
                </a:extLst>
              </a:tr>
              <a:tr h="1036907">
                <a:tc>
                  <a:txBody>
                    <a:bodyPr/>
                    <a:lstStyle/>
                    <a:p>
                      <a:pPr>
                        <a:lnSpc>
                          <a:spcPct val="115000"/>
                        </a:lnSpc>
                        <a:spcAft>
                          <a:spcPts val="0"/>
                        </a:spcAft>
                      </a:pPr>
                      <a:r>
                        <a:rPr lang="ru-RU" sz="900">
                          <a:effectLst/>
                        </a:rPr>
                        <a:t>Принципы и специфические черты</a:t>
                      </a:r>
                      <a:endParaRPr lang="ru-RU" sz="900">
                        <a:effectLst/>
                        <a:latin typeface="Calibri"/>
                        <a:ea typeface="Calibri"/>
                        <a:cs typeface="Times New Roman"/>
                      </a:endParaRPr>
                    </a:p>
                  </a:txBody>
                  <a:tcPr marL="43751" marR="43751" marT="0" marB="0"/>
                </a:tc>
                <a:tc>
                  <a:txBody>
                    <a:bodyPr/>
                    <a:lstStyle/>
                    <a:p>
                      <a:pPr>
                        <a:lnSpc>
                          <a:spcPct val="115000"/>
                        </a:lnSpc>
                        <a:spcAft>
                          <a:spcPts val="0"/>
                        </a:spcAft>
                      </a:pPr>
                      <a:r>
                        <a:rPr lang="ru-RU" sz="900">
                          <a:effectLst/>
                        </a:rPr>
                        <a:t>Объективность.</a:t>
                      </a:r>
                    </a:p>
                    <a:p>
                      <a:pPr>
                        <a:lnSpc>
                          <a:spcPct val="115000"/>
                        </a:lnSpc>
                        <a:spcAft>
                          <a:spcPts val="0"/>
                        </a:spcAft>
                      </a:pPr>
                      <a:r>
                        <a:rPr lang="ru-RU" sz="900">
                          <a:effectLst/>
                        </a:rPr>
                        <a:t>Стандартизация.</a:t>
                      </a:r>
                    </a:p>
                    <a:p>
                      <a:pPr>
                        <a:lnSpc>
                          <a:spcPct val="115000"/>
                        </a:lnSpc>
                        <a:spcAft>
                          <a:spcPts val="0"/>
                        </a:spcAft>
                      </a:pPr>
                      <a:r>
                        <a:rPr lang="ru-RU" sz="900">
                          <a:effectLst/>
                        </a:rPr>
                        <a:t>Требования к терминологии.</a:t>
                      </a:r>
                    </a:p>
                    <a:p>
                      <a:pPr>
                        <a:lnSpc>
                          <a:spcPct val="115000"/>
                        </a:lnSpc>
                        <a:spcAft>
                          <a:spcPts val="0"/>
                        </a:spcAft>
                      </a:pPr>
                      <a:r>
                        <a:rPr lang="ru-RU" sz="900">
                          <a:effectLst/>
                        </a:rPr>
                        <a:t> </a:t>
                      </a:r>
                      <a:endParaRPr lang="ru-RU" sz="900">
                        <a:effectLst/>
                        <a:latin typeface="Calibri"/>
                        <a:ea typeface="Calibri"/>
                        <a:cs typeface="Times New Roman"/>
                      </a:endParaRPr>
                    </a:p>
                  </a:txBody>
                  <a:tcPr marL="43751" marR="43751" marT="0" marB="0"/>
                </a:tc>
                <a:tc>
                  <a:txBody>
                    <a:bodyPr/>
                    <a:lstStyle/>
                    <a:p>
                      <a:pPr>
                        <a:lnSpc>
                          <a:spcPct val="115000"/>
                        </a:lnSpc>
                        <a:spcAft>
                          <a:spcPts val="0"/>
                        </a:spcAft>
                      </a:pPr>
                      <a:r>
                        <a:rPr lang="ru-RU" sz="900" dirty="0" err="1">
                          <a:effectLst/>
                        </a:rPr>
                        <a:t>Контекстуальность</a:t>
                      </a:r>
                      <a:r>
                        <a:rPr lang="ru-RU" sz="900" dirty="0">
                          <a:effectLst/>
                        </a:rPr>
                        <a:t>. Историзм.</a:t>
                      </a:r>
                      <a:r>
                        <a:rPr lang="ru-RU" sz="900" kern="1200" dirty="0">
                          <a:effectLst/>
                        </a:rPr>
                        <a:t> Н</a:t>
                      </a:r>
                      <a:r>
                        <a:rPr lang="ru-RU" sz="900" dirty="0">
                          <a:effectLst/>
                        </a:rPr>
                        <a:t>едопустимость жесткой стандартизации. Невозможность достижения идеала в применении терминологического аппарата. Трудность единой интерпретации. Наличие аксиологических, нравственных, этических, эстетических ориентиров, идеалов. Наличие случайных, неконтролируемых явлений, невозможных для исключения их влияния.</a:t>
                      </a:r>
                    </a:p>
                    <a:p>
                      <a:pPr>
                        <a:lnSpc>
                          <a:spcPct val="115000"/>
                        </a:lnSpc>
                        <a:spcAft>
                          <a:spcPts val="0"/>
                        </a:spcAft>
                      </a:pPr>
                      <a:r>
                        <a:rPr lang="ru-RU" sz="900" dirty="0">
                          <a:effectLst/>
                        </a:rPr>
                        <a:t>Открытость гуманитарного текста, его многозначность (читатель – соавтор).</a:t>
                      </a:r>
                      <a:endParaRPr lang="ru-RU" sz="900" dirty="0">
                        <a:effectLst/>
                        <a:latin typeface="Calibri"/>
                        <a:ea typeface="Calibri"/>
                        <a:cs typeface="Times New Roman"/>
                      </a:endParaRPr>
                    </a:p>
                  </a:txBody>
                  <a:tcPr marL="43751" marR="43751" marT="0" marB="0"/>
                </a:tc>
                <a:extLst>
                  <a:ext uri="{0D108BD9-81ED-4DB2-BD59-A6C34878D82A}">
                    <a16:rowId xmlns:a16="http://schemas.microsoft.com/office/drawing/2014/main" xmlns="" val="10005"/>
                  </a:ext>
                </a:extLst>
              </a:tr>
              <a:tr h="431370">
                <a:tc>
                  <a:txBody>
                    <a:bodyPr/>
                    <a:lstStyle/>
                    <a:p>
                      <a:pPr>
                        <a:lnSpc>
                          <a:spcPct val="115000"/>
                        </a:lnSpc>
                        <a:spcAft>
                          <a:spcPts val="0"/>
                        </a:spcAft>
                      </a:pPr>
                      <a:r>
                        <a:rPr lang="ru-RU" sz="900">
                          <a:effectLst/>
                        </a:rPr>
                        <a:t>Применяемая методология</a:t>
                      </a:r>
                      <a:endParaRPr lang="ru-RU" sz="900">
                        <a:effectLst/>
                        <a:latin typeface="Calibri"/>
                        <a:ea typeface="Calibri"/>
                        <a:cs typeface="Times New Roman"/>
                      </a:endParaRPr>
                    </a:p>
                  </a:txBody>
                  <a:tcPr marL="43751" marR="43751" marT="0" marB="0"/>
                </a:tc>
                <a:tc>
                  <a:txBody>
                    <a:bodyPr/>
                    <a:lstStyle/>
                    <a:p>
                      <a:pPr>
                        <a:lnSpc>
                          <a:spcPct val="115000"/>
                        </a:lnSpc>
                        <a:spcAft>
                          <a:spcPts val="0"/>
                        </a:spcAft>
                      </a:pPr>
                      <a:r>
                        <a:rPr lang="ru-RU" sz="900" dirty="0">
                          <a:effectLst/>
                        </a:rPr>
                        <a:t>Классическая. Смена парадигм происходит на очередном витке развития знания, в борьбе теорий. В </a:t>
                      </a:r>
                      <a:r>
                        <a:rPr lang="ru-RU" sz="900" dirty="0" err="1">
                          <a:effectLst/>
                        </a:rPr>
                        <a:t>постнеклассическое</a:t>
                      </a:r>
                      <a:r>
                        <a:rPr lang="ru-RU" sz="900" dirty="0">
                          <a:effectLst/>
                        </a:rPr>
                        <a:t> время включаются элементы методологии гуманитарного познания.</a:t>
                      </a:r>
                      <a:endParaRPr lang="ru-RU" sz="900" dirty="0">
                        <a:effectLst/>
                        <a:latin typeface="Calibri"/>
                        <a:ea typeface="Calibri"/>
                        <a:cs typeface="Times New Roman"/>
                      </a:endParaRPr>
                    </a:p>
                  </a:txBody>
                  <a:tcPr marL="43751" marR="43751" marT="0" marB="0"/>
                </a:tc>
                <a:tc>
                  <a:txBody>
                    <a:bodyPr/>
                    <a:lstStyle/>
                    <a:p>
                      <a:pPr>
                        <a:lnSpc>
                          <a:spcPct val="115000"/>
                        </a:lnSpc>
                        <a:spcAft>
                          <a:spcPts val="0"/>
                        </a:spcAft>
                      </a:pPr>
                      <a:r>
                        <a:rPr lang="ru-RU" sz="900" dirty="0">
                          <a:effectLst/>
                        </a:rPr>
                        <a:t>Специфическая, с включением элементов методологии естественнонаучного познания. Может (в некоторой степени) зависеть от смены социокультурных парадигм, целей и задач общественного развития</a:t>
                      </a:r>
                      <a:endParaRPr lang="ru-RU" sz="900" dirty="0">
                        <a:effectLst/>
                        <a:latin typeface="Calibri"/>
                        <a:ea typeface="Calibri"/>
                        <a:cs typeface="Times New Roman"/>
                      </a:endParaRPr>
                    </a:p>
                  </a:txBody>
                  <a:tcPr marL="43751" marR="43751" marT="0" marB="0"/>
                </a:tc>
                <a:extLst>
                  <a:ext uri="{0D108BD9-81ED-4DB2-BD59-A6C34878D82A}">
                    <a16:rowId xmlns:a16="http://schemas.microsoft.com/office/drawing/2014/main" xmlns="" val="10006"/>
                  </a:ext>
                </a:extLst>
              </a:tr>
              <a:tr h="431370">
                <a:tc>
                  <a:txBody>
                    <a:bodyPr/>
                    <a:lstStyle/>
                    <a:p>
                      <a:pPr>
                        <a:lnSpc>
                          <a:spcPct val="115000"/>
                        </a:lnSpc>
                        <a:spcAft>
                          <a:spcPts val="0"/>
                        </a:spcAft>
                      </a:pPr>
                      <a:r>
                        <a:rPr lang="ru-RU" sz="900">
                          <a:effectLst/>
                        </a:rPr>
                        <a:t>Методы </a:t>
                      </a:r>
                      <a:endParaRPr lang="ru-RU" sz="900">
                        <a:effectLst/>
                        <a:latin typeface="Calibri"/>
                        <a:ea typeface="Calibri"/>
                        <a:cs typeface="Times New Roman"/>
                      </a:endParaRPr>
                    </a:p>
                  </a:txBody>
                  <a:tcPr marL="43751" marR="43751" marT="0" marB="0"/>
                </a:tc>
                <a:tc gridSpan="2">
                  <a:txBody>
                    <a:bodyPr/>
                    <a:lstStyle/>
                    <a:p>
                      <a:pPr>
                        <a:lnSpc>
                          <a:spcPct val="115000"/>
                        </a:lnSpc>
                        <a:spcAft>
                          <a:spcPts val="0"/>
                        </a:spcAft>
                      </a:pPr>
                      <a:r>
                        <a:rPr lang="ru-RU" sz="900" dirty="0">
                          <a:effectLst/>
                        </a:rPr>
                        <a:t>При имеющихся различиях в применении методы пересекаются, взаимодействуют. Могут иметь специфику в разных видах исследования. (Анализ, синтез, моделирование, систематизация, реконструкция, контент-анализ, математические методы, работа с источниками, опрос, эксперимент и др.)</a:t>
                      </a:r>
                      <a:endParaRPr lang="ru-RU" sz="900" dirty="0">
                        <a:effectLst/>
                        <a:latin typeface="Calibri"/>
                        <a:ea typeface="Calibri"/>
                        <a:cs typeface="Times New Roman"/>
                      </a:endParaRPr>
                    </a:p>
                  </a:txBody>
                  <a:tcPr marL="43751" marR="43751" marT="0" marB="0"/>
                </a:tc>
                <a:tc hMerge="1">
                  <a:txBody>
                    <a:bodyPr/>
                    <a:lstStyle/>
                    <a:p>
                      <a:endParaRPr lang="ru-RU"/>
                    </a:p>
                  </a:txBody>
                  <a:tcPr/>
                </a:tc>
                <a:extLst>
                  <a:ext uri="{0D108BD9-81ED-4DB2-BD59-A6C34878D82A}">
                    <a16:rowId xmlns:a16="http://schemas.microsoft.com/office/drawing/2014/main" xmlns="" val="10007"/>
                  </a:ext>
                </a:extLst>
              </a:tr>
              <a:tr h="1006529">
                <a:tc>
                  <a:txBody>
                    <a:bodyPr/>
                    <a:lstStyle/>
                    <a:p>
                      <a:pPr>
                        <a:lnSpc>
                          <a:spcPct val="115000"/>
                        </a:lnSpc>
                        <a:spcAft>
                          <a:spcPts val="0"/>
                        </a:spcAft>
                      </a:pPr>
                      <a:r>
                        <a:rPr lang="ru-RU" sz="900">
                          <a:effectLst/>
                        </a:rPr>
                        <a:t>Специфика объекта и его изучения в </a:t>
                      </a:r>
                      <a:r>
                        <a:rPr lang="en-US" sz="900">
                          <a:effectLst/>
                        </a:rPr>
                        <a:t>XXI</a:t>
                      </a:r>
                      <a:r>
                        <a:rPr lang="ru-RU" sz="900">
                          <a:effectLst/>
                        </a:rPr>
                        <a:t> в. </a:t>
                      </a:r>
                      <a:endParaRPr lang="ru-RU" sz="900">
                        <a:effectLst/>
                        <a:latin typeface="Calibri"/>
                        <a:ea typeface="Calibri"/>
                        <a:cs typeface="Times New Roman"/>
                      </a:endParaRPr>
                    </a:p>
                  </a:txBody>
                  <a:tcPr marL="43751" marR="43751" marT="0" marB="0"/>
                </a:tc>
                <a:tc>
                  <a:txBody>
                    <a:bodyPr/>
                    <a:lstStyle/>
                    <a:p>
                      <a:pPr>
                        <a:lnSpc>
                          <a:spcPct val="115000"/>
                        </a:lnSpc>
                        <a:spcAft>
                          <a:spcPts val="0"/>
                        </a:spcAft>
                      </a:pPr>
                      <a:r>
                        <a:rPr lang="ru-RU" sz="900">
                          <a:effectLst/>
                        </a:rPr>
                        <a:t>Изучение объектов единой (искусственной и естественной) природы - генная инженерия, биотехнология, информационные системы – ведет к использованию методов гуманитарного познания (аксиологических и др.). </a:t>
                      </a:r>
                    </a:p>
                    <a:p>
                      <a:pPr>
                        <a:lnSpc>
                          <a:spcPct val="115000"/>
                        </a:lnSpc>
                        <a:spcAft>
                          <a:spcPts val="0"/>
                        </a:spcAft>
                      </a:pPr>
                      <a:r>
                        <a:rPr lang="ru-RU" sz="900">
                          <a:effectLst/>
                        </a:rPr>
                        <a:t>Наука не свободна  от ценностей.</a:t>
                      </a:r>
                    </a:p>
                    <a:p>
                      <a:pPr>
                        <a:lnSpc>
                          <a:spcPct val="115000"/>
                        </a:lnSpc>
                        <a:spcAft>
                          <a:spcPts val="0"/>
                        </a:spcAft>
                      </a:pPr>
                      <a:r>
                        <a:rPr lang="ru-RU" sz="900">
                          <a:effectLst/>
                        </a:rPr>
                        <a:t> </a:t>
                      </a:r>
                      <a:endParaRPr lang="ru-RU" sz="900">
                        <a:effectLst/>
                        <a:latin typeface="Calibri"/>
                        <a:ea typeface="Calibri"/>
                        <a:cs typeface="Times New Roman"/>
                      </a:endParaRPr>
                    </a:p>
                  </a:txBody>
                  <a:tcPr marL="43751" marR="43751" marT="0" marB="0"/>
                </a:tc>
                <a:tc>
                  <a:txBody>
                    <a:bodyPr/>
                    <a:lstStyle/>
                    <a:p>
                      <a:pPr>
                        <a:lnSpc>
                          <a:spcPct val="115000"/>
                        </a:lnSpc>
                        <a:spcAft>
                          <a:spcPts val="0"/>
                        </a:spcAft>
                      </a:pPr>
                      <a:r>
                        <a:rPr lang="ru-RU" sz="900" dirty="0">
                          <a:effectLst/>
                        </a:rPr>
                        <a:t>Стремление гуманитарного познания к объективности увеличивает применение математических методов, использования больших данных и др. Наука не свободна  от ценностей.</a:t>
                      </a:r>
                    </a:p>
                    <a:p>
                      <a:pPr>
                        <a:lnSpc>
                          <a:spcPct val="115000"/>
                        </a:lnSpc>
                        <a:spcAft>
                          <a:spcPts val="0"/>
                        </a:spcAft>
                      </a:pPr>
                      <a:r>
                        <a:rPr lang="ru-RU" sz="900" dirty="0">
                          <a:effectLst/>
                        </a:rPr>
                        <a:t> </a:t>
                      </a:r>
                      <a:endParaRPr lang="ru-RU" sz="900" dirty="0">
                        <a:effectLst/>
                        <a:latin typeface="Calibri"/>
                        <a:ea typeface="Calibri"/>
                        <a:cs typeface="Times New Roman"/>
                      </a:endParaRPr>
                    </a:p>
                  </a:txBody>
                  <a:tcPr marL="43751" marR="43751" marT="0" marB="0"/>
                </a:tc>
                <a:extLst>
                  <a:ext uri="{0D108BD9-81ED-4DB2-BD59-A6C34878D82A}">
                    <a16:rowId xmlns:a16="http://schemas.microsoft.com/office/drawing/2014/main" xmlns="" val="10008"/>
                  </a:ext>
                </a:extLst>
              </a:tr>
              <a:tr h="575159">
                <a:tc>
                  <a:txBody>
                    <a:bodyPr/>
                    <a:lstStyle/>
                    <a:p>
                      <a:pPr>
                        <a:lnSpc>
                          <a:spcPct val="115000"/>
                        </a:lnSpc>
                        <a:spcAft>
                          <a:spcPts val="0"/>
                        </a:spcAft>
                      </a:pPr>
                      <a:r>
                        <a:rPr lang="ru-RU" sz="900">
                          <a:effectLst/>
                        </a:rPr>
                        <a:t>Специфика эксперимента</a:t>
                      </a:r>
                      <a:endParaRPr lang="ru-RU" sz="900">
                        <a:effectLst/>
                        <a:latin typeface="Calibri"/>
                        <a:ea typeface="Calibri"/>
                        <a:cs typeface="Times New Roman"/>
                      </a:endParaRPr>
                    </a:p>
                  </a:txBody>
                  <a:tcPr marL="43751" marR="43751" marT="0" marB="0"/>
                </a:tc>
                <a:tc>
                  <a:txBody>
                    <a:bodyPr/>
                    <a:lstStyle/>
                    <a:p>
                      <a:pPr>
                        <a:lnSpc>
                          <a:spcPct val="115000"/>
                        </a:lnSpc>
                        <a:spcAft>
                          <a:spcPts val="0"/>
                        </a:spcAft>
                      </a:pPr>
                      <a:r>
                        <a:rPr lang="ru-RU" sz="900">
                          <a:effectLst/>
                        </a:rPr>
                        <a:t>Опасность технологических, биологических, экологических  и иных катастроф при экспериментах. Гуманитарная экспертиза.</a:t>
                      </a:r>
                    </a:p>
                    <a:p>
                      <a:pPr>
                        <a:lnSpc>
                          <a:spcPct val="115000"/>
                        </a:lnSpc>
                        <a:spcAft>
                          <a:spcPts val="0"/>
                        </a:spcAft>
                      </a:pPr>
                      <a:r>
                        <a:rPr lang="ru-RU" sz="900">
                          <a:effectLst/>
                        </a:rPr>
                        <a:t> </a:t>
                      </a:r>
                      <a:endParaRPr lang="ru-RU" sz="900">
                        <a:effectLst/>
                        <a:latin typeface="Calibri"/>
                        <a:ea typeface="Calibri"/>
                        <a:cs typeface="Times New Roman"/>
                      </a:endParaRPr>
                    </a:p>
                  </a:txBody>
                  <a:tcPr marL="43751" marR="43751" marT="0" marB="0"/>
                </a:tc>
                <a:tc>
                  <a:txBody>
                    <a:bodyPr/>
                    <a:lstStyle/>
                    <a:p>
                      <a:pPr>
                        <a:lnSpc>
                          <a:spcPct val="115000"/>
                        </a:lnSpc>
                        <a:spcAft>
                          <a:spcPts val="0"/>
                        </a:spcAft>
                      </a:pPr>
                      <a:r>
                        <a:rPr lang="ru-RU" sz="900" dirty="0">
                          <a:effectLst/>
                        </a:rPr>
                        <a:t>Проводится на субъектах. В педагогике обычно бывают констатирующие и формирующие эксперименты. Исключение манипулирования субъектами. Аксиологический аспект. Запрет на нанесение какого-либо вреда участникам эксперимента. </a:t>
                      </a:r>
                      <a:endParaRPr lang="ru-RU" sz="900" dirty="0">
                        <a:effectLst/>
                        <a:latin typeface="Calibri"/>
                        <a:ea typeface="Calibri"/>
                        <a:cs typeface="Times New Roman"/>
                      </a:endParaRPr>
                    </a:p>
                  </a:txBody>
                  <a:tcPr marL="43751" marR="43751" marT="0" marB="0"/>
                </a:tc>
                <a:extLst>
                  <a:ext uri="{0D108BD9-81ED-4DB2-BD59-A6C34878D82A}">
                    <a16:rowId xmlns:a16="http://schemas.microsoft.com/office/drawing/2014/main" xmlns="" val="10009"/>
                  </a:ext>
                </a:extLst>
              </a:tr>
            </a:tbl>
          </a:graphicData>
        </a:graphic>
      </p:graphicFrame>
      <p:sp>
        <p:nvSpPr>
          <p:cNvPr id="11" name="Rectangle 1"/>
          <p:cNvSpPr>
            <a:spLocks noChangeArrowheads="1"/>
          </p:cNvSpPr>
          <p:nvPr/>
        </p:nvSpPr>
        <p:spPr bwMode="auto">
          <a:xfrm>
            <a:off x="1471613" y="18256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00890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txBox="1">
            <a:spLocks/>
          </p:cNvSpPr>
          <p:nvPr/>
        </p:nvSpPr>
        <p:spPr>
          <a:xfrm>
            <a:off x="1261110" y="432826"/>
            <a:ext cx="7254240" cy="918179"/>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r>
              <a:rPr lang="ru-RU" sz="2400" b="1" i="1" dirty="0"/>
              <a:t> </a:t>
            </a:r>
            <a:endParaRPr lang="ru-RU" sz="2400" dirty="0"/>
          </a:p>
        </p:txBody>
      </p:sp>
      <p:grpSp>
        <p:nvGrpSpPr>
          <p:cNvPr id="5" name="Группа 9"/>
          <p:cNvGrpSpPr>
            <a:grpSpLocks/>
          </p:cNvGrpSpPr>
          <p:nvPr/>
        </p:nvGrpSpPr>
        <p:grpSpPr bwMode="auto">
          <a:xfrm>
            <a:off x="0" y="0"/>
            <a:ext cx="9144000" cy="6858000"/>
            <a:chOff x="0" y="0"/>
            <a:chExt cx="9144000" cy="6858430"/>
          </a:xfrm>
        </p:grpSpPr>
        <p:pic>
          <p:nvPicPr>
            <p:cNvPr id="7" name="Рисунок 1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51790" y="0"/>
              <a:ext cx="2792210" cy="156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Рисунок 1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76955" y="0"/>
              <a:ext cx="5090601" cy="156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object 24"/>
            <p:cNvSpPr>
              <a:spLocks/>
            </p:cNvSpPr>
            <p:nvPr/>
          </p:nvSpPr>
          <p:spPr bwMode="auto">
            <a:xfrm>
              <a:off x="0" y="6584093"/>
              <a:ext cx="757646" cy="274337"/>
            </a:xfrm>
            <a:custGeom>
              <a:avLst/>
              <a:gdLst>
                <a:gd name="T0" fmla="*/ 1260779 w 1261110"/>
                <a:gd name="T1" fmla="*/ 432003 h 432434"/>
                <a:gd name="T2" fmla="*/ 0 w 1261110"/>
                <a:gd name="T3" fmla="*/ 432003 h 432434"/>
                <a:gd name="T4" fmla="*/ 0 w 1261110"/>
                <a:gd name="T5" fmla="*/ 0 h 432434"/>
                <a:gd name="T6" fmla="*/ 1260779 w 1261110"/>
                <a:gd name="T7" fmla="*/ 0 h 432434"/>
                <a:gd name="T8" fmla="*/ 1260779 w 1261110"/>
                <a:gd name="T9" fmla="*/ 432003 h 432434"/>
                <a:gd name="T10" fmla="*/ 0 60000 65536"/>
                <a:gd name="T11" fmla="*/ 0 60000 65536"/>
                <a:gd name="T12" fmla="*/ 0 60000 65536"/>
                <a:gd name="T13" fmla="*/ 0 60000 65536"/>
                <a:gd name="T14" fmla="*/ 0 60000 65536"/>
                <a:gd name="T15" fmla="*/ 0 w 1261110"/>
                <a:gd name="T16" fmla="*/ 0 h 432434"/>
                <a:gd name="T17" fmla="*/ 1261110 w 1261110"/>
                <a:gd name="T18" fmla="*/ 432434 h 432434"/>
              </a:gdLst>
              <a:ahLst/>
              <a:cxnLst>
                <a:cxn ang="T10">
                  <a:pos x="T0" y="T1"/>
                </a:cxn>
                <a:cxn ang="T11">
                  <a:pos x="T2" y="T3"/>
                </a:cxn>
                <a:cxn ang="T12">
                  <a:pos x="T4" y="T5"/>
                </a:cxn>
                <a:cxn ang="T13">
                  <a:pos x="T6" y="T7"/>
                </a:cxn>
                <a:cxn ang="T14">
                  <a:pos x="T8" y="T9"/>
                </a:cxn>
              </a:cxnLst>
              <a:rect l="T15" t="T16" r="T17" b="T18"/>
              <a:pathLst>
                <a:path w="1261110" h="432434">
                  <a:moveTo>
                    <a:pt x="1260779" y="432003"/>
                  </a:moveTo>
                  <a:lnTo>
                    <a:pt x="0" y="432003"/>
                  </a:lnTo>
                  <a:lnTo>
                    <a:pt x="0" y="0"/>
                  </a:lnTo>
                  <a:lnTo>
                    <a:pt x="1260779" y="0"/>
                  </a:lnTo>
                  <a:lnTo>
                    <a:pt x="1260779" y="432003"/>
                  </a:lnTo>
                  <a:close/>
                </a:path>
              </a:pathLst>
            </a:custGeom>
            <a:solidFill>
              <a:srgbClr val="3A6E8E"/>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ru-RU"/>
            </a:p>
          </p:txBody>
        </p:sp>
      </p:grpSp>
      <p:sp>
        <p:nvSpPr>
          <p:cNvPr id="12" name="Объект 2"/>
          <p:cNvSpPr>
            <a:spLocks noGrp="1"/>
          </p:cNvSpPr>
          <p:nvPr>
            <p:ph idx="1"/>
          </p:nvPr>
        </p:nvSpPr>
        <p:spPr>
          <a:xfrm>
            <a:off x="864205" y="228600"/>
            <a:ext cx="8021003" cy="6196574"/>
          </a:xfrm>
        </p:spPr>
        <p:txBody>
          <a:bodyPr>
            <a:normAutofit fontScale="77500" lnSpcReduction="20000"/>
          </a:bodyPr>
          <a:lstStyle/>
          <a:p>
            <a:pPr marL="0" indent="0" algn="ctr">
              <a:buNone/>
            </a:pPr>
            <a:r>
              <a:rPr lang="ru-RU" sz="4500" b="1" dirty="0">
                <a:solidFill>
                  <a:srgbClr val="7030A0"/>
                </a:solidFill>
                <a:latin typeface="Times New Roman" panose="02020603050405020304" pitchFamily="18" charset="0"/>
                <a:ea typeface="+mj-ea"/>
                <a:cs typeface="Times New Roman" panose="02020603050405020304" pitchFamily="18" charset="0"/>
              </a:rPr>
              <a:t>Терминология.</a:t>
            </a:r>
          </a:p>
          <a:p>
            <a:pPr marL="0" indent="0" algn="ctr">
              <a:buNone/>
            </a:pPr>
            <a:r>
              <a:rPr lang="ru-RU" sz="4500" b="1" dirty="0">
                <a:solidFill>
                  <a:srgbClr val="7030A0"/>
                </a:solidFill>
                <a:latin typeface="Times New Roman" panose="02020603050405020304" pitchFamily="18" charset="0"/>
                <a:ea typeface="+mj-ea"/>
                <a:cs typeface="Times New Roman" panose="02020603050405020304" pitchFamily="18" charset="0"/>
              </a:rPr>
              <a:t>Терминологический аппарат педагогики. </a:t>
            </a:r>
          </a:p>
          <a:p>
            <a:pPr marL="914400" lvl="2" indent="0" algn="r">
              <a:lnSpc>
                <a:spcPct val="120000"/>
              </a:lnSpc>
              <a:spcBef>
                <a:spcPts val="0"/>
              </a:spcBef>
              <a:buNone/>
            </a:pPr>
            <a:r>
              <a:rPr lang="ru-RU" sz="2100" b="1" i="1" dirty="0">
                <a:solidFill>
                  <a:srgbClr val="0070C0"/>
                </a:solidFill>
              </a:rPr>
              <a:t>	</a:t>
            </a:r>
            <a:r>
              <a:rPr lang="ru-RU" sz="2300" b="1" i="1" dirty="0">
                <a:solidFill>
                  <a:srgbClr val="0070C0"/>
                </a:solidFill>
              </a:rPr>
              <a:t>«Неправильное употребление слов ведет за собою ошибки в области мысли и потом в практической жизни»</a:t>
            </a:r>
          </a:p>
          <a:p>
            <a:pPr marL="0" indent="0">
              <a:lnSpc>
                <a:spcPct val="120000"/>
              </a:lnSpc>
              <a:spcBef>
                <a:spcPts val="0"/>
              </a:spcBef>
              <a:buNone/>
            </a:pPr>
            <a:r>
              <a:rPr lang="ru-RU" sz="2900" b="1" i="1" dirty="0">
                <a:solidFill>
                  <a:srgbClr val="0070C0"/>
                </a:solidFill>
              </a:rPr>
              <a:t>      						</a:t>
            </a:r>
            <a:r>
              <a:rPr lang="ru-RU" sz="2900" b="1" i="1" dirty="0">
                <a:solidFill>
                  <a:srgbClr val="0070C0"/>
                </a:solidFill>
                <a:hlinkClick r:id="rId4"/>
              </a:rPr>
              <a:t>Д. И. Писарев</a:t>
            </a:r>
            <a:endParaRPr lang="ru-RU" sz="2900" b="1" i="1" dirty="0">
              <a:solidFill>
                <a:srgbClr val="0070C0"/>
              </a:solidFill>
            </a:endParaRPr>
          </a:p>
          <a:p>
            <a:pPr marL="0" indent="0">
              <a:buNone/>
            </a:pPr>
            <a:r>
              <a:rPr lang="ru-RU" sz="2600" b="1" dirty="0">
                <a:solidFill>
                  <a:schemeClr val="accent6">
                    <a:lumMod val="50000"/>
                  </a:schemeClr>
                </a:solidFill>
                <a:latin typeface="Times New Roman" panose="02020603050405020304" pitchFamily="18" charset="0"/>
                <a:cs typeface="Times New Roman" panose="02020603050405020304" pitchFamily="18" charset="0"/>
              </a:rPr>
              <a:t>Педагогика – наука гуманитарная, но имеет достаточно строгий терминологический аппарат.</a:t>
            </a:r>
          </a:p>
          <a:p>
            <a:pPr marL="0" indent="0">
              <a:buNone/>
            </a:pPr>
            <a:r>
              <a:rPr lang="ru-RU" sz="2600" b="1" dirty="0">
                <a:solidFill>
                  <a:schemeClr val="accent5">
                    <a:lumMod val="75000"/>
                  </a:schemeClr>
                </a:solidFill>
                <a:latin typeface="Times New Roman" panose="02020603050405020304" pitchFamily="18" charset="0"/>
                <a:cs typeface="Times New Roman" panose="02020603050405020304" pitchFamily="18" charset="0"/>
              </a:rPr>
              <a:t>Образование –самостоятельная отрасль в любом государстве, обладает своей спецификой, но образование находится в тесной взаимосвязи с политикой государства, развитием экономики и состоянием общества. Эти взаимовлияния нельзя исключать. </a:t>
            </a:r>
          </a:p>
          <a:p>
            <a:pPr marL="0" indent="0">
              <a:buNone/>
            </a:pPr>
            <a:r>
              <a:rPr lang="ru-RU" sz="2600" b="1" dirty="0">
                <a:solidFill>
                  <a:srgbClr val="0070C0"/>
                </a:solidFill>
                <a:latin typeface="Times New Roman" panose="02020603050405020304" pitchFamily="18" charset="0"/>
                <a:cs typeface="Times New Roman" panose="02020603050405020304" pitchFamily="18" charset="0"/>
              </a:rPr>
              <a:t>Основные термины (34 определения) даны в ФЗ-273, ст.2, представления о принципах, уровнях, стандартах. Остальные понятия известны из педагогических учебников, словарей, энциклопедий. Волюнтаризм не уместен! </a:t>
            </a:r>
          </a:p>
          <a:p>
            <a:pPr marL="0" indent="0">
              <a:buNone/>
            </a:pPr>
            <a:r>
              <a:rPr lang="ru-RU" sz="2600" b="1" dirty="0">
                <a:solidFill>
                  <a:srgbClr val="7030A0"/>
                </a:solidFill>
                <a:latin typeface="Times New Roman" panose="02020603050405020304" pitchFamily="18" charset="0"/>
                <a:cs typeface="Times New Roman" panose="02020603050405020304" pitchFamily="18" charset="0"/>
              </a:rPr>
              <a:t>Задача исследования – изменить термин или его значения – один из самых сложных видов научной работы!</a:t>
            </a:r>
          </a:p>
          <a:p>
            <a:pPr marL="0" indent="0">
              <a:buNone/>
            </a:pPr>
            <a:r>
              <a:rPr lang="ru-RU" sz="2600" b="1" dirty="0">
                <a:solidFill>
                  <a:srgbClr val="7030A0"/>
                </a:solidFill>
                <a:latin typeface="Times New Roman" panose="02020603050405020304" pitchFamily="18" charset="0"/>
                <a:cs typeface="Times New Roman" panose="02020603050405020304" pitchFamily="18" charset="0"/>
              </a:rPr>
              <a:t>Важно контролировать применение терминов и определений!</a:t>
            </a:r>
          </a:p>
          <a:p>
            <a:pPr marL="0" indent="0">
              <a:buNone/>
            </a:pPr>
            <a:endParaRPr lang="ru-RU" dirty="0"/>
          </a:p>
          <a:p>
            <a:endParaRPr lang="ru-RU" dirty="0"/>
          </a:p>
        </p:txBody>
      </p:sp>
      <p:graphicFrame>
        <p:nvGraphicFramePr>
          <p:cNvPr id="18" name="Таблица 17"/>
          <p:cNvGraphicFramePr>
            <a:graphicFrameLocks noGrp="1"/>
          </p:cNvGraphicFramePr>
          <p:nvPr>
            <p:extLst>
              <p:ext uri="{D42A27DB-BD31-4B8C-83A1-F6EECF244321}">
                <p14:modId xmlns:p14="http://schemas.microsoft.com/office/powerpoint/2010/main" val="943220384"/>
              </p:ext>
            </p:extLst>
          </p:nvPr>
        </p:nvGraphicFramePr>
        <p:xfrm>
          <a:off x="5122272" y="826966"/>
          <a:ext cx="3530600" cy="253365"/>
        </p:xfrm>
        <a:graphic>
          <a:graphicData uri="http://schemas.openxmlformats.org/drawingml/2006/table">
            <a:tbl>
              <a:tblPr/>
              <a:tblGrid>
                <a:gridCol w="3530600">
                  <a:extLst>
                    <a:ext uri="{9D8B030D-6E8A-4147-A177-3AD203B41FA5}">
                      <a16:colId xmlns:a16="http://schemas.microsoft.com/office/drawing/2014/main" xmlns="" val="20000"/>
                    </a:ext>
                  </a:extLst>
                </a:gridCol>
              </a:tblGrid>
              <a:tr h="238125">
                <a:tc>
                  <a:txBody>
                    <a:bodyPr/>
                    <a:lstStyle/>
                    <a:p>
                      <a:pPr algn="ctr" fontAlgn="b"/>
                      <a:endParaRPr lang="ru-RU" sz="1600" b="1" i="1" u="none" strike="noStrike" dirty="0">
                        <a:solidFill>
                          <a:srgbClr val="41708E"/>
                        </a:solidFill>
                        <a:effectLst>
                          <a:outerShdw blurRad="38100" dist="38100" dir="2700000" algn="tl">
                            <a:srgbClr val="000000">
                              <a:alpha val="43137"/>
                            </a:srgbClr>
                          </a:outerShdw>
                        </a:effectLst>
                        <a:latin typeface="Times New Roman"/>
                      </a:endParaRPr>
                    </a:p>
                  </a:txBody>
                  <a:tcPr marL="9525" marR="9525" marT="9525" marB="0" anchor="b">
                    <a:lnL>
                      <a:noFill/>
                    </a:lnL>
                    <a:lnR>
                      <a:noFill/>
                    </a:lnR>
                    <a:lnT>
                      <a:noFill/>
                    </a:lnT>
                    <a:lnB>
                      <a:noFill/>
                    </a:lnB>
                  </a:tcPr>
                </a:tc>
                <a:extLst>
                  <a:ext uri="{0D108BD9-81ED-4DB2-BD59-A6C34878D82A}">
                    <a16:rowId xmlns:a16="http://schemas.microsoft.com/office/drawing/2014/main" xmlns="" val="10000"/>
                  </a:ext>
                </a:extLst>
              </a:tr>
            </a:tbl>
          </a:graphicData>
        </a:graphic>
      </p:graphicFrame>
      <p:sp>
        <p:nvSpPr>
          <p:cNvPr id="3" name="Номер слайда 2"/>
          <p:cNvSpPr>
            <a:spLocks noGrp="1"/>
          </p:cNvSpPr>
          <p:nvPr>
            <p:ph type="sldNum" sz="quarter" idx="12"/>
          </p:nvPr>
        </p:nvSpPr>
        <p:spPr/>
        <p:txBody>
          <a:bodyPr/>
          <a:lstStyle/>
          <a:p>
            <a:fld id="{A4193B10-D779-4ADC-9156-ADC21C4AA330}" type="slidenum">
              <a:rPr lang="ru-RU" smtClean="0"/>
              <a:pPr/>
              <a:t>5</a:t>
            </a:fld>
            <a:endParaRPr lang="ru-RU"/>
          </a:p>
        </p:txBody>
      </p:sp>
    </p:spTree>
    <p:extLst>
      <p:ext uri="{BB962C8B-B14F-4D97-AF65-F5344CB8AC3E}">
        <p14:creationId xmlns:p14="http://schemas.microsoft.com/office/powerpoint/2010/main" val="915097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35296F3-8639-CAA8-0F01-18B7D65CE6CD}"/>
              </a:ext>
            </a:extLst>
          </p:cNvPr>
          <p:cNvSpPr>
            <a:spLocks noGrp="1"/>
          </p:cNvSpPr>
          <p:nvPr>
            <p:ph type="title"/>
          </p:nvPr>
        </p:nvSpPr>
        <p:spPr>
          <a:xfrm>
            <a:off x="628650" y="179071"/>
            <a:ext cx="7886700" cy="834390"/>
          </a:xfrm>
        </p:spPr>
        <p:txBody>
          <a:bodyPr>
            <a:normAutofit fontScale="90000"/>
          </a:bodyPr>
          <a:lstStyle/>
          <a:p>
            <a:pPr algn="ctr"/>
            <a:r>
              <a:rPr lang="ru-RU" sz="3600" b="1" dirty="0">
                <a:solidFill>
                  <a:srgbClr val="7030A0"/>
                </a:solidFill>
                <a:latin typeface="Times New Roman" panose="02020603050405020304" pitchFamily="18" charset="0"/>
                <a:cs typeface="Times New Roman" panose="02020603050405020304" pitchFamily="18" charset="0"/>
              </a:rPr>
              <a:t/>
            </a:r>
            <a:br>
              <a:rPr lang="ru-RU" sz="3600" b="1" dirty="0">
                <a:solidFill>
                  <a:srgbClr val="7030A0"/>
                </a:solidFill>
                <a:latin typeface="Times New Roman" panose="02020603050405020304" pitchFamily="18" charset="0"/>
                <a:cs typeface="Times New Roman" panose="02020603050405020304" pitchFamily="18" charset="0"/>
              </a:rPr>
            </a:br>
            <a:r>
              <a:rPr lang="ru-RU" sz="3600" b="1" dirty="0">
                <a:solidFill>
                  <a:srgbClr val="7030A0"/>
                </a:solidFill>
                <a:latin typeface="Times New Roman" panose="02020603050405020304" pitchFamily="18" charset="0"/>
                <a:cs typeface="Times New Roman" panose="02020603050405020304" pitchFamily="18" charset="0"/>
              </a:rPr>
              <a:t>Общеметодологические </a:t>
            </a:r>
            <a:br>
              <a:rPr lang="ru-RU" sz="3600" b="1" dirty="0">
                <a:solidFill>
                  <a:srgbClr val="7030A0"/>
                </a:solidFill>
                <a:latin typeface="Times New Roman" panose="02020603050405020304" pitchFamily="18" charset="0"/>
                <a:cs typeface="Times New Roman" panose="02020603050405020304" pitchFamily="18" charset="0"/>
              </a:rPr>
            </a:br>
            <a:r>
              <a:rPr lang="ru-RU" sz="3600" b="1" dirty="0">
                <a:solidFill>
                  <a:srgbClr val="7030A0"/>
                </a:solidFill>
                <a:latin typeface="Times New Roman" panose="02020603050405020304" pitchFamily="18" charset="0"/>
                <a:cs typeface="Times New Roman" panose="02020603050405020304" pitchFamily="18" charset="0"/>
              </a:rPr>
              <a:t>закономерности и принципы</a:t>
            </a:r>
            <a:r>
              <a:rPr lang="ru-RU" sz="2800" u="sng" dirty="0">
                <a:solidFill>
                  <a:srgbClr val="7030A0"/>
                </a:solidFill>
                <a:latin typeface="Times New Roman" panose="02020603050405020304" pitchFamily="18" charset="0"/>
                <a:cs typeface="Times New Roman" panose="02020603050405020304" pitchFamily="18" charset="0"/>
              </a:rPr>
              <a:t/>
            </a:r>
            <a:br>
              <a:rPr lang="ru-RU" sz="2800" u="sng" dirty="0">
                <a:solidFill>
                  <a:srgbClr val="7030A0"/>
                </a:solidFill>
                <a:latin typeface="Times New Roman" panose="02020603050405020304" pitchFamily="18" charset="0"/>
                <a:cs typeface="Times New Roman" panose="02020603050405020304" pitchFamily="18" charset="0"/>
              </a:rPr>
            </a:br>
            <a:endParaRPr lang="ru-RU" sz="2800" u="sng" dirty="0">
              <a:solidFill>
                <a:srgbClr val="7030A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xmlns="" id="{30E2BF42-53A4-695E-1BA9-322F618969D8}"/>
              </a:ext>
            </a:extLst>
          </p:cNvPr>
          <p:cNvSpPr>
            <a:spLocks noGrp="1"/>
          </p:cNvSpPr>
          <p:nvPr>
            <p:ph idx="1"/>
          </p:nvPr>
        </p:nvSpPr>
        <p:spPr>
          <a:xfrm>
            <a:off x="628650" y="1013460"/>
            <a:ext cx="8134350" cy="5844539"/>
          </a:xfrm>
        </p:spPr>
        <p:txBody>
          <a:bodyPr>
            <a:normAutofit fontScale="32500" lnSpcReduction="20000"/>
          </a:bodyPr>
          <a:lstStyle/>
          <a:p>
            <a:pPr indent="449580" algn="just">
              <a:lnSpc>
                <a:spcPct val="120000"/>
              </a:lnSpc>
              <a:spcBef>
                <a:spcPts val="0"/>
              </a:spcBef>
            </a:pPr>
            <a:r>
              <a:rPr lang="ru-RU" sz="4300" b="1" u="sng" dirty="0">
                <a:solidFill>
                  <a:srgbClr val="0070C0"/>
                </a:solidFill>
                <a:latin typeface="Times New Roman" panose="02020603050405020304" pitchFamily="18" charset="0"/>
              </a:rPr>
              <a:t>Закон тождества</a:t>
            </a:r>
            <a:r>
              <a:rPr lang="ru-RU" sz="4300" b="1" u="sng" dirty="0">
                <a:solidFill>
                  <a:srgbClr val="0070C0"/>
                </a:solidFill>
                <a:latin typeface="Calibri" panose="020F0502020204030204" pitchFamily="34" charset="0"/>
                <a:cs typeface="Times New Roman" panose="02020603050405020304" pitchFamily="18" charset="0"/>
              </a:rPr>
              <a:t>: </a:t>
            </a:r>
            <a:r>
              <a:rPr lang="ru-RU" sz="4300" dirty="0">
                <a:solidFill>
                  <a:srgbClr val="000000"/>
                </a:solidFill>
                <a:latin typeface="Times New Roman" panose="02020603050405020304" pitchFamily="18" charset="0"/>
              </a:rPr>
              <a:t>«в</a:t>
            </a:r>
            <a:r>
              <a:rPr lang="ru-RU" sz="4300" dirty="0">
                <a:solidFill>
                  <a:srgbClr val="000000"/>
                </a:solidFill>
                <a:effectLst/>
                <a:latin typeface="Times New Roman" panose="02020603050405020304" pitchFamily="18" charset="0"/>
                <a:ea typeface="Times New Roman" panose="02020603050405020304" pitchFamily="18" charset="0"/>
              </a:rPr>
              <a:t> процессе рассуждения каждое осмысленное выражение (</a:t>
            </a:r>
            <a:r>
              <a:rPr lang="ru-RU" sz="4300" u="none" strike="noStrike" dirty="0">
                <a:solidFill>
                  <a:srgbClr val="000000"/>
                </a:solidFill>
                <a:effectLst/>
                <a:latin typeface="Times New Roman" panose="02020603050405020304" pitchFamily="18" charset="0"/>
                <a:ea typeface="Times New Roman" panose="02020603050405020304" pitchFamily="18" charset="0"/>
                <a:hlinkClick r:id="rId2"/>
              </a:rPr>
              <a:t>понятие</a:t>
            </a:r>
            <a:r>
              <a:rPr lang="ru-RU" sz="4300" dirty="0">
                <a:solidFill>
                  <a:srgbClr val="000000"/>
                </a:solidFill>
                <a:effectLst/>
                <a:latin typeface="Times New Roman" panose="02020603050405020304" pitchFamily="18" charset="0"/>
                <a:ea typeface="Times New Roman" panose="02020603050405020304" pitchFamily="18" charset="0"/>
              </a:rPr>
              <a:t>, </a:t>
            </a:r>
            <a:r>
              <a:rPr lang="ru-RU" sz="4300" u="none" strike="noStrike" dirty="0">
                <a:solidFill>
                  <a:srgbClr val="000000"/>
                </a:solidFill>
                <a:effectLst/>
                <a:latin typeface="Times New Roman" panose="02020603050405020304" pitchFamily="18" charset="0"/>
                <a:ea typeface="Times New Roman" panose="02020603050405020304" pitchFamily="18" charset="0"/>
                <a:hlinkClick r:id="rId3"/>
              </a:rPr>
              <a:t>суждение</a:t>
            </a:r>
            <a:r>
              <a:rPr lang="ru-RU" sz="4300" dirty="0">
                <a:solidFill>
                  <a:srgbClr val="000000"/>
                </a:solidFill>
                <a:effectLst/>
                <a:latin typeface="Times New Roman" panose="02020603050405020304" pitchFamily="18" charset="0"/>
                <a:ea typeface="Times New Roman" panose="02020603050405020304" pitchFamily="18" charset="0"/>
              </a:rPr>
              <a:t>) должно употребляться в одном и том же смысле» [</a:t>
            </a:r>
            <a:r>
              <a:rPr lang="ru-RU" sz="4300" i="1" dirty="0" err="1">
                <a:solidFill>
                  <a:srgbClr val="000000"/>
                </a:solidFill>
                <a:effectLst/>
                <a:latin typeface="Times New Roman" panose="02020603050405020304" pitchFamily="18" charset="0"/>
                <a:ea typeface="Times New Roman" panose="02020603050405020304" pitchFamily="18" charset="0"/>
              </a:rPr>
              <a:t>Академик.РУ</a:t>
            </a:r>
            <a:r>
              <a:rPr lang="ru-RU" sz="4300" i="1" dirty="0">
                <a:solidFill>
                  <a:srgbClr val="000000"/>
                </a:solidFill>
                <a:effectLst/>
                <a:latin typeface="Times New Roman" panose="02020603050405020304" pitchFamily="18" charset="0"/>
                <a:ea typeface="Times New Roman" panose="02020603050405020304" pitchFamily="18" charset="0"/>
              </a:rPr>
              <a:t>, СЛ</a:t>
            </a:r>
            <a:r>
              <a:rPr lang="ru-RU" sz="4300" dirty="0">
                <a:solidFill>
                  <a:srgbClr val="000000"/>
                </a:solidFill>
                <a:effectLst/>
                <a:latin typeface="Times New Roman" panose="02020603050405020304" pitchFamily="18" charset="0"/>
                <a:ea typeface="Times New Roman" panose="02020603050405020304" pitchFamily="18" charset="0"/>
              </a:rPr>
              <a:t>]. Этот закон впервые обозначен Аристотелем в «Метафизике», и всем известен формулой А=А.</a:t>
            </a:r>
            <a:endParaRPr lang="ru-RU" sz="4300" dirty="0">
              <a:effectLst/>
              <a:latin typeface="Times New Roman" panose="02020603050405020304" pitchFamily="18" charset="0"/>
              <a:ea typeface="Times New Roman" panose="02020603050405020304" pitchFamily="18" charset="0"/>
            </a:endParaRPr>
          </a:p>
          <a:p>
            <a:pPr indent="449580" algn="just">
              <a:lnSpc>
                <a:spcPct val="120000"/>
              </a:lnSpc>
              <a:spcBef>
                <a:spcPts val="0"/>
              </a:spcBef>
            </a:pPr>
            <a:r>
              <a:rPr lang="ru-RU" sz="4300" b="1" u="none" strike="noStrike" dirty="0">
                <a:solidFill>
                  <a:srgbClr val="000000"/>
                </a:solidFill>
                <a:effectLst/>
                <a:latin typeface="Times New Roman" panose="02020603050405020304" pitchFamily="18" charset="0"/>
                <a:ea typeface="Times New Roman" panose="02020603050405020304" pitchFamily="18" charset="0"/>
                <a:hlinkClick r:id="rId4"/>
              </a:rPr>
              <a:t>3акон противоречия</a:t>
            </a:r>
            <a:r>
              <a:rPr lang="ru-RU" sz="4300" dirty="0">
                <a:solidFill>
                  <a:srgbClr val="000000"/>
                </a:solidFill>
                <a:effectLst/>
                <a:latin typeface="Times New Roman" panose="02020603050405020304" pitchFamily="18" charset="0"/>
                <a:ea typeface="Times New Roman" panose="02020603050405020304" pitchFamily="18" charset="0"/>
              </a:rPr>
              <a:t> запрещает противоречие в суждениях. Аристотель: «Невозможно, чтобы одно и то же вместе было и не было присуще одному и тому же и в одном и том же смысле» [</a:t>
            </a:r>
            <a:r>
              <a:rPr lang="ru-RU" sz="4300" i="1" dirty="0" err="1">
                <a:solidFill>
                  <a:srgbClr val="000000"/>
                </a:solidFill>
                <a:effectLst/>
                <a:latin typeface="Times New Roman" panose="02020603050405020304" pitchFamily="18" charset="0"/>
                <a:ea typeface="Times New Roman" panose="02020603050405020304" pitchFamily="18" charset="0"/>
              </a:rPr>
              <a:t>Академик.РУ</a:t>
            </a:r>
            <a:r>
              <a:rPr lang="ru-RU" sz="4300" i="1" dirty="0">
                <a:solidFill>
                  <a:srgbClr val="000000"/>
                </a:solidFill>
                <a:effectLst/>
                <a:latin typeface="Times New Roman" panose="02020603050405020304" pitchFamily="18" charset="0"/>
                <a:ea typeface="Times New Roman" panose="02020603050405020304" pitchFamily="18" charset="0"/>
              </a:rPr>
              <a:t>, СЛ</a:t>
            </a:r>
            <a:r>
              <a:rPr lang="ru-RU" sz="4300" dirty="0">
                <a:solidFill>
                  <a:srgbClr val="000000"/>
                </a:solidFill>
                <a:effectLst/>
                <a:latin typeface="Times New Roman" panose="02020603050405020304" pitchFamily="18" charset="0"/>
                <a:ea typeface="Times New Roman" panose="02020603050405020304" pitchFamily="18" charset="0"/>
              </a:rPr>
              <a:t>].</a:t>
            </a:r>
            <a:endParaRPr lang="ru-RU" sz="4300" dirty="0">
              <a:effectLst/>
              <a:latin typeface="Times New Roman" panose="02020603050405020304" pitchFamily="18" charset="0"/>
              <a:ea typeface="Times New Roman" panose="02020603050405020304" pitchFamily="18" charset="0"/>
            </a:endParaRPr>
          </a:p>
          <a:p>
            <a:pPr indent="449580" algn="just">
              <a:lnSpc>
                <a:spcPct val="120000"/>
              </a:lnSpc>
              <a:spcBef>
                <a:spcPts val="0"/>
              </a:spcBef>
            </a:pPr>
            <a:r>
              <a:rPr lang="ru-RU" sz="4300" b="1" u="sng" dirty="0">
                <a:solidFill>
                  <a:srgbClr val="0070C0"/>
                </a:solidFill>
                <a:latin typeface="Times New Roman" panose="02020603050405020304" pitchFamily="18" charset="0"/>
              </a:rPr>
              <a:t>Закон исключенного третьего: </a:t>
            </a:r>
            <a:r>
              <a:rPr lang="ru-RU" sz="4300" dirty="0">
                <a:solidFill>
                  <a:srgbClr val="000000"/>
                </a:solidFill>
                <a:effectLst/>
                <a:latin typeface="Times New Roman" panose="02020603050405020304" pitchFamily="18" charset="0"/>
                <a:ea typeface="Times New Roman" panose="02020603050405020304" pitchFamily="18" charset="0"/>
              </a:rPr>
              <a:t>для всякого высказывания А истинно по крайней мере одно из двух: само А или его отрицание. &lt;…&gt; Его формальная запись такова: А V А (где V означает исключающую дизъюнкцию: либо либо)» [</a:t>
            </a:r>
            <a:r>
              <a:rPr lang="ru-RU" sz="4300" i="1" dirty="0" err="1">
                <a:solidFill>
                  <a:srgbClr val="000000"/>
                </a:solidFill>
                <a:effectLst/>
                <a:latin typeface="Times New Roman" panose="02020603050405020304" pitchFamily="18" charset="0"/>
                <a:ea typeface="Times New Roman" panose="02020603050405020304" pitchFamily="18" charset="0"/>
              </a:rPr>
              <a:t>Академик.РУ</a:t>
            </a:r>
            <a:r>
              <a:rPr lang="ru-RU" sz="4300" i="1" dirty="0">
                <a:solidFill>
                  <a:srgbClr val="000000"/>
                </a:solidFill>
                <a:effectLst/>
                <a:latin typeface="Times New Roman" panose="02020603050405020304" pitchFamily="18" charset="0"/>
                <a:ea typeface="Times New Roman" panose="02020603050405020304" pitchFamily="18" charset="0"/>
              </a:rPr>
              <a:t>, СЛ</a:t>
            </a:r>
            <a:r>
              <a:rPr lang="ru-RU" sz="4300" dirty="0">
                <a:solidFill>
                  <a:srgbClr val="000000"/>
                </a:solidFill>
                <a:effectLst/>
                <a:latin typeface="Times New Roman" panose="02020603050405020304" pitchFamily="18" charset="0"/>
                <a:ea typeface="Times New Roman" panose="02020603050405020304" pitchFamily="18" charset="0"/>
              </a:rPr>
              <a:t>].</a:t>
            </a:r>
            <a:endParaRPr lang="ru-RU" sz="4300" dirty="0">
              <a:effectLst/>
              <a:latin typeface="Times New Roman" panose="02020603050405020304" pitchFamily="18" charset="0"/>
              <a:ea typeface="Times New Roman" panose="02020603050405020304" pitchFamily="18" charset="0"/>
            </a:endParaRPr>
          </a:p>
          <a:p>
            <a:pPr indent="449580" algn="just">
              <a:lnSpc>
                <a:spcPct val="120000"/>
              </a:lnSpc>
              <a:spcBef>
                <a:spcPts val="0"/>
              </a:spcBef>
            </a:pPr>
            <a:r>
              <a:rPr lang="ru-RU" sz="4300" b="1" u="sng" dirty="0">
                <a:solidFill>
                  <a:srgbClr val="0070C0"/>
                </a:solidFill>
                <a:latin typeface="Times New Roman" panose="02020603050405020304" pitchFamily="18" charset="0"/>
              </a:rPr>
              <a:t>Закон достаточного основания</a:t>
            </a:r>
            <a:r>
              <a:rPr lang="ru-RU" sz="4300" b="1" dirty="0">
                <a:solidFill>
                  <a:srgbClr val="000000"/>
                </a:solidFill>
                <a:effectLst/>
                <a:latin typeface="Times New Roman" panose="02020603050405020304" pitchFamily="18" charset="0"/>
                <a:ea typeface="Times New Roman" panose="02020603050405020304" pitchFamily="18" charset="0"/>
              </a:rPr>
              <a:t>: </a:t>
            </a:r>
            <a:r>
              <a:rPr lang="ru-RU" sz="4300" dirty="0">
                <a:solidFill>
                  <a:srgbClr val="000000"/>
                </a:solidFill>
                <a:effectLst/>
                <a:latin typeface="Times New Roman" panose="02020603050405020304" pitchFamily="18" charset="0"/>
                <a:ea typeface="Times New Roman" panose="02020603050405020304" pitchFamily="18" charset="0"/>
              </a:rPr>
              <a:t>«всякое положение для того, чтобы считаться вполне достоверным, должно быть доказанным, т. е. должны быть известны достаточные основания, в силу которых оно считается истинным» [</a:t>
            </a:r>
            <a:r>
              <a:rPr lang="ru-RU" sz="4300" i="1" dirty="0" err="1">
                <a:solidFill>
                  <a:srgbClr val="000000"/>
                </a:solidFill>
                <a:effectLst/>
                <a:latin typeface="Times New Roman" panose="02020603050405020304" pitchFamily="18" charset="0"/>
                <a:ea typeface="Times New Roman" panose="02020603050405020304" pitchFamily="18" charset="0"/>
              </a:rPr>
              <a:t>Академик.РУ</a:t>
            </a:r>
            <a:r>
              <a:rPr lang="ru-RU" sz="4300" i="1" dirty="0">
                <a:solidFill>
                  <a:srgbClr val="000000"/>
                </a:solidFill>
                <a:effectLst/>
                <a:latin typeface="Times New Roman" panose="02020603050405020304" pitchFamily="18" charset="0"/>
                <a:ea typeface="Times New Roman" panose="02020603050405020304" pitchFamily="18" charset="0"/>
              </a:rPr>
              <a:t>, СЛ</a:t>
            </a:r>
            <a:r>
              <a:rPr lang="ru-RU" sz="4300" dirty="0">
                <a:solidFill>
                  <a:srgbClr val="000000"/>
                </a:solidFill>
                <a:effectLst/>
                <a:latin typeface="Times New Roman" panose="02020603050405020304" pitchFamily="18" charset="0"/>
                <a:ea typeface="Times New Roman" panose="02020603050405020304" pitchFamily="18" charset="0"/>
              </a:rPr>
              <a:t>]. Подробно его раскрыл Г. Лейбниц,  поэтому этот закон часто называют его именем. </a:t>
            </a:r>
          </a:p>
          <a:p>
            <a:pPr indent="449580" algn="just">
              <a:lnSpc>
                <a:spcPct val="120000"/>
              </a:lnSpc>
              <a:spcBef>
                <a:spcPts val="0"/>
              </a:spcBef>
            </a:pPr>
            <a:endParaRPr lang="ru-RU" sz="4300" dirty="0">
              <a:effectLst/>
              <a:latin typeface="Times New Roman" panose="02020603050405020304" pitchFamily="18" charset="0"/>
              <a:ea typeface="Times New Roman" panose="02020603050405020304" pitchFamily="18" charset="0"/>
            </a:endParaRPr>
          </a:p>
          <a:p>
            <a:pPr marL="0" indent="0" algn="just">
              <a:lnSpc>
                <a:spcPct val="120000"/>
              </a:lnSpc>
              <a:spcBef>
                <a:spcPts val="0"/>
              </a:spcBef>
              <a:buNone/>
            </a:pPr>
            <a:r>
              <a:rPr lang="ru-RU" sz="4300" dirty="0">
                <a:latin typeface="Times New Roman" panose="02020603050405020304" pitchFamily="18" charset="0"/>
                <a:ea typeface="Times New Roman" panose="02020603050405020304" pitchFamily="18" charset="0"/>
              </a:rPr>
              <a:t>	</a:t>
            </a:r>
            <a:r>
              <a:rPr lang="ru-RU" sz="4300" b="1" dirty="0">
                <a:solidFill>
                  <a:srgbClr val="7030A0"/>
                </a:solidFill>
                <a:effectLst/>
                <a:latin typeface="Times New Roman" panose="02020603050405020304" pitchFamily="18" charset="0"/>
                <a:ea typeface="Times New Roman" panose="02020603050405020304" pitchFamily="18" charset="0"/>
              </a:rPr>
              <a:t>Эти законы указывают на необходимость: </a:t>
            </a:r>
          </a:p>
          <a:p>
            <a:pPr algn="just">
              <a:lnSpc>
                <a:spcPct val="120000"/>
              </a:lnSpc>
              <a:spcBef>
                <a:spcPts val="0"/>
              </a:spcBef>
              <a:buFontTx/>
              <a:buChar char="-"/>
            </a:pPr>
            <a:r>
              <a:rPr lang="ru-RU" sz="4300" b="1" dirty="0">
                <a:solidFill>
                  <a:srgbClr val="7030A0"/>
                </a:solidFill>
                <a:effectLst/>
                <a:latin typeface="Times New Roman" panose="02020603050405020304" pitchFamily="18" charset="0"/>
                <a:ea typeface="Times New Roman" panose="02020603050405020304" pitchFamily="18" charset="0"/>
              </a:rPr>
              <a:t>единообразия в применении терминов и понятий, </a:t>
            </a:r>
          </a:p>
          <a:p>
            <a:pPr algn="just">
              <a:lnSpc>
                <a:spcPct val="120000"/>
              </a:lnSpc>
              <a:spcBef>
                <a:spcPts val="0"/>
              </a:spcBef>
              <a:buFontTx/>
              <a:buChar char="-"/>
            </a:pPr>
            <a:r>
              <a:rPr lang="ru-RU" sz="4300" b="1" dirty="0">
                <a:solidFill>
                  <a:srgbClr val="7030A0"/>
                </a:solidFill>
                <a:effectLst/>
                <a:latin typeface="Times New Roman" panose="02020603050405020304" pitchFamily="18" charset="0"/>
                <a:ea typeface="Times New Roman" panose="02020603050405020304" pitchFamily="18" charset="0"/>
              </a:rPr>
              <a:t>непротиворечивости в суждениях на протяжении всей работы, </a:t>
            </a:r>
          </a:p>
          <a:p>
            <a:pPr algn="just">
              <a:lnSpc>
                <a:spcPct val="120000"/>
              </a:lnSpc>
              <a:spcBef>
                <a:spcPts val="0"/>
              </a:spcBef>
              <a:buFontTx/>
              <a:buChar char="-"/>
            </a:pPr>
            <a:r>
              <a:rPr lang="ru-RU" sz="4300" b="1" dirty="0">
                <a:solidFill>
                  <a:srgbClr val="7030A0"/>
                </a:solidFill>
                <a:effectLst/>
                <a:latin typeface="Times New Roman" panose="02020603050405020304" pitchFamily="18" charset="0"/>
                <a:ea typeface="Times New Roman" panose="02020603050405020304" pitchFamily="18" charset="0"/>
              </a:rPr>
              <a:t>единого подхода к установлению истинности высказывания, </a:t>
            </a:r>
          </a:p>
          <a:p>
            <a:pPr algn="just">
              <a:lnSpc>
                <a:spcPct val="120000"/>
              </a:lnSpc>
              <a:spcBef>
                <a:spcPts val="0"/>
              </a:spcBef>
              <a:buFontTx/>
              <a:buChar char="-"/>
            </a:pPr>
            <a:r>
              <a:rPr lang="ru-RU" sz="4300" b="1" dirty="0">
                <a:solidFill>
                  <a:srgbClr val="7030A0"/>
                </a:solidFill>
                <a:effectLst/>
                <a:latin typeface="Times New Roman" panose="02020603050405020304" pitchFamily="18" charset="0"/>
                <a:ea typeface="Times New Roman" panose="02020603050405020304" pitchFamily="18" charset="0"/>
              </a:rPr>
              <a:t>выработки аргументации, </a:t>
            </a:r>
          </a:p>
          <a:p>
            <a:pPr algn="just">
              <a:lnSpc>
                <a:spcPct val="120000"/>
              </a:lnSpc>
              <a:spcBef>
                <a:spcPts val="0"/>
              </a:spcBef>
              <a:buFontTx/>
              <a:buChar char="-"/>
            </a:pPr>
            <a:r>
              <a:rPr lang="ru-RU" sz="4300" b="1" dirty="0">
                <a:solidFill>
                  <a:srgbClr val="7030A0"/>
                </a:solidFill>
                <a:effectLst/>
                <a:latin typeface="Times New Roman" panose="02020603050405020304" pitchFamily="18" charset="0"/>
                <a:ea typeface="Times New Roman" panose="02020603050405020304" pitchFamily="18" charset="0"/>
              </a:rPr>
              <a:t>доказательности с помощью различных методов, </a:t>
            </a:r>
          </a:p>
          <a:p>
            <a:pPr algn="just">
              <a:lnSpc>
                <a:spcPct val="120000"/>
              </a:lnSpc>
              <a:spcBef>
                <a:spcPts val="0"/>
              </a:spcBef>
              <a:buFontTx/>
              <a:buChar char="-"/>
            </a:pPr>
            <a:r>
              <a:rPr lang="ru-RU" sz="4300" b="1" dirty="0">
                <a:solidFill>
                  <a:srgbClr val="7030A0"/>
                </a:solidFill>
                <a:effectLst/>
                <a:latin typeface="Times New Roman" panose="02020603050405020304" pitchFamily="18" charset="0"/>
                <a:ea typeface="Times New Roman" panose="02020603050405020304" pitchFamily="18" charset="0"/>
              </a:rPr>
              <a:t>отказа от недоказанных выводов. </a:t>
            </a:r>
          </a:p>
          <a:p>
            <a:pPr algn="just">
              <a:lnSpc>
                <a:spcPct val="120000"/>
              </a:lnSpc>
              <a:spcBef>
                <a:spcPts val="0"/>
              </a:spcBef>
              <a:buFontTx/>
              <a:buChar char="-"/>
            </a:pPr>
            <a:endParaRPr lang="ru-RU" sz="4300" b="1" dirty="0">
              <a:solidFill>
                <a:srgbClr val="7030A0"/>
              </a:solidFill>
              <a:effectLst/>
              <a:latin typeface="Times New Roman" panose="02020603050405020304" pitchFamily="18" charset="0"/>
              <a:ea typeface="Times New Roman" panose="02020603050405020304" pitchFamily="18" charset="0"/>
            </a:endParaRPr>
          </a:p>
          <a:p>
            <a:pPr marL="0" indent="0" algn="just">
              <a:lnSpc>
                <a:spcPct val="120000"/>
              </a:lnSpc>
              <a:spcBef>
                <a:spcPts val="0"/>
              </a:spcBef>
              <a:buNone/>
            </a:pPr>
            <a:r>
              <a:rPr lang="ru-RU" sz="4300" dirty="0">
                <a:solidFill>
                  <a:srgbClr val="7030A0"/>
                </a:solidFill>
                <a:effectLst/>
                <a:latin typeface="Times New Roman" panose="02020603050405020304" pitchFamily="18" charset="0"/>
                <a:ea typeface="Times New Roman" panose="02020603050405020304" pitchFamily="18" charset="0"/>
              </a:rPr>
              <a:t>	</a:t>
            </a:r>
            <a:r>
              <a:rPr lang="ru-RU" sz="4300" b="1" dirty="0">
                <a:solidFill>
                  <a:srgbClr val="0070C0"/>
                </a:solidFill>
                <a:effectLst/>
                <a:latin typeface="Times New Roman" panose="02020603050405020304" pitchFamily="18" charset="0"/>
                <a:ea typeface="Times New Roman" panose="02020603050405020304" pitchFamily="18" charset="0"/>
              </a:rPr>
              <a:t>При соблюдении этих законов изложение научного материала будет логичным и связанным, будет обеспечена четкость и ясность в выражении смысла, доказана истинность сказанного, будет невозможным двойное толкование и подмена рассуждений и выводов.</a:t>
            </a:r>
          </a:p>
          <a:p>
            <a:endParaRPr lang="ru-RU" dirty="0"/>
          </a:p>
        </p:txBody>
      </p:sp>
      <p:sp>
        <p:nvSpPr>
          <p:cNvPr id="4" name="Номер слайда 3">
            <a:extLst>
              <a:ext uri="{FF2B5EF4-FFF2-40B4-BE49-F238E27FC236}">
                <a16:creationId xmlns:a16="http://schemas.microsoft.com/office/drawing/2014/main" xmlns="" id="{7476E38F-7032-0306-99D3-D624CA2773EB}"/>
              </a:ext>
            </a:extLst>
          </p:cNvPr>
          <p:cNvSpPr>
            <a:spLocks noGrp="1"/>
          </p:cNvSpPr>
          <p:nvPr>
            <p:ph type="sldNum" sz="quarter" idx="12"/>
          </p:nvPr>
        </p:nvSpPr>
        <p:spPr/>
        <p:txBody>
          <a:bodyPr/>
          <a:lstStyle/>
          <a:p>
            <a:fld id="{A4193B10-D779-4ADC-9156-ADC21C4AA330}" type="slidenum">
              <a:rPr lang="ru-RU" smtClean="0"/>
              <a:pPr/>
              <a:t>6</a:t>
            </a:fld>
            <a:endParaRPr lang="ru-RU"/>
          </a:p>
        </p:txBody>
      </p:sp>
    </p:spTree>
    <p:extLst>
      <p:ext uri="{BB962C8B-B14F-4D97-AF65-F5344CB8AC3E}">
        <p14:creationId xmlns:p14="http://schemas.microsoft.com/office/powerpoint/2010/main" val="244696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9F56764-6879-47D1-9455-7EE4BDE9297A}"/>
              </a:ext>
            </a:extLst>
          </p:cNvPr>
          <p:cNvSpPr>
            <a:spLocks noGrp="1"/>
          </p:cNvSpPr>
          <p:nvPr>
            <p:ph type="title"/>
          </p:nvPr>
        </p:nvSpPr>
        <p:spPr>
          <a:xfrm>
            <a:off x="1191126" y="381000"/>
            <a:ext cx="7796463" cy="874295"/>
          </a:xfrm>
        </p:spPr>
        <p:txBody>
          <a:bodyPr>
            <a:noAutofit/>
          </a:bodyPr>
          <a:lstStyle/>
          <a:p>
            <a:pPr algn="ctr"/>
            <a:r>
              <a:rPr lang="ru-RU" sz="3200" b="1" dirty="0">
                <a:solidFill>
                  <a:srgbClr val="7030A0"/>
                </a:solidFill>
                <a:latin typeface="Times New Roman" panose="02020603050405020304" pitchFamily="18" charset="0"/>
                <a:cs typeface="Times New Roman" panose="02020603050405020304" pitchFamily="18" charset="0"/>
              </a:rPr>
              <a:t/>
            </a:r>
            <a:br>
              <a:rPr lang="ru-RU" sz="3200" b="1" dirty="0">
                <a:solidFill>
                  <a:srgbClr val="7030A0"/>
                </a:solidFill>
                <a:latin typeface="Times New Roman" panose="02020603050405020304" pitchFamily="18" charset="0"/>
                <a:cs typeface="Times New Roman" panose="02020603050405020304" pitchFamily="18" charset="0"/>
              </a:rPr>
            </a:br>
            <a:r>
              <a:rPr lang="ru-RU" sz="3200" b="1" dirty="0">
                <a:solidFill>
                  <a:srgbClr val="7030A0"/>
                </a:solidFill>
                <a:latin typeface="Times New Roman" panose="02020603050405020304" pitchFamily="18" charset="0"/>
                <a:cs typeface="Times New Roman" panose="02020603050405020304" pitchFamily="18" charset="0"/>
              </a:rPr>
              <a:t>Типы научных исследований в педагогике</a:t>
            </a:r>
            <a:br>
              <a:rPr lang="ru-RU" sz="3200" b="1" dirty="0">
                <a:solidFill>
                  <a:srgbClr val="7030A0"/>
                </a:solidFill>
                <a:latin typeface="Times New Roman" panose="02020603050405020304" pitchFamily="18" charset="0"/>
                <a:cs typeface="Times New Roman" panose="02020603050405020304" pitchFamily="18" charset="0"/>
              </a:rPr>
            </a:br>
            <a:endParaRPr lang="ru-RU" sz="3200" b="1" dirty="0">
              <a:solidFill>
                <a:srgbClr val="7030A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xmlns="" id="{422A567F-A05C-439D-A4C7-6B0E2604D8F9}"/>
              </a:ext>
            </a:extLst>
          </p:cNvPr>
          <p:cNvSpPr>
            <a:spLocks noGrp="1"/>
          </p:cNvSpPr>
          <p:nvPr>
            <p:ph idx="1"/>
          </p:nvPr>
        </p:nvSpPr>
        <p:spPr>
          <a:xfrm>
            <a:off x="514349" y="1255294"/>
            <a:ext cx="8268703" cy="5602705"/>
          </a:xfrm>
        </p:spPr>
        <p:txBody>
          <a:bodyPr>
            <a:normAutofit fontScale="40000" lnSpcReduction="20000"/>
          </a:bodyPr>
          <a:lstStyle/>
          <a:p>
            <a:pPr marL="0" indent="0" algn="just" fontAlgn="t">
              <a:lnSpc>
                <a:spcPct val="120000"/>
              </a:lnSpc>
              <a:spcBef>
                <a:spcPts val="0"/>
              </a:spcBef>
              <a:buNone/>
            </a:pPr>
            <a:endParaRPr lang="ru-RU" sz="1800" dirty="0">
              <a:solidFill>
                <a:srgbClr val="7030A0"/>
              </a:solidFill>
              <a:effectLst/>
              <a:latin typeface="Times New Roman" panose="02020603050405020304" pitchFamily="18" charset="0"/>
              <a:ea typeface="Times New Roman" panose="02020603050405020304" pitchFamily="18" charset="0"/>
            </a:endParaRPr>
          </a:p>
          <a:p>
            <a:pPr marL="0" indent="0" algn="just" fontAlgn="t">
              <a:lnSpc>
                <a:spcPct val="120000"/>
              </a:lnSpc>
              <a:spcBef>
                <a:spcPts val="0"/>
              </a:spcBef>
              <a:buNone/>
            </a:pPr>
            <a:r>
              <a:rPr lang="ru-RU" sz="3500" b="1" dirty="0">
                <a:solidFill>
                  <a:srgbClr val="0070C0"/>
                </a:solidFill>
                <a:latin typeface="Times New Roman" panose="02020603050405020304" pitchFamily="18" charset="0"/>
                <a:ea typeface="Times New Roman" panose="02020603050405020304" pitchFamily="18" charset="0"/>
              </a:rPr>
              <a:t>П</a:t>
            </a:r>
            <a:r>
              <a:rPr lang="ru-RU" sz="3500" b="1" dirty="0">
                <a:solidFill>
                  <a:srgbClr val="0070C0"/>
                </a:solidFill>
                <a:effectLst/>
                <a:latin typeface="Times New Roman" panose="02020603050405020304" pitchFamily="18" charset="0"/>
                <a:ea typeface="Times New Roman" panose="02020603050405020304" pitchFamily="18" charset="0"/>
              </a:rPr>
              <a:t>римерная типология научно-педагогических исследований</a:t>
            </a:r>
            <a:r>
              <a:rPr lang="ru-RU" sz="3500" b="1" dirty="0">
                <a:solidFill>
                  <a:srgbClr val="0070C0"/>
                </a:solidFill>
                <a:latin typeface="Times New Roman" panose="02020603050405020304" pitchFamily="18" charset="0"/>
                <a:ea typeface="Times New Roman" panose="02020603050405020304" pitchFamily="18" charset="0"/>
              </a:rPr>
              <a:t>:</a:t>
            </a:r>
          </a:p>
          <a:p>
            <a:pPr algn="just" fontAlgn="t">
              <a:lnSpc>
                <a:spcPct val="120000"/>
              </a:lnSpc>
              <a:spcBef>
                <a:spcPts val="0"/>
              </a:spcBef>
              <a:buFont typeface="Wingdings" panose="05000000000000000000" pitchFamily="2" charset="2"/>
              <a:buChar char="§"/>
            </a:pPr>
            <a:r>
              <a:rPr lang="ru-RU" sz="3500" b="1" dirty="0">
                <a:solidFill>
                  <a:srgbClr val="7030A0"/>
                </a:solidFill>
                <a:effectLst/>
                <a:latin typeface="Times New Roman" panose="02020603050405020304" pitchFamily="18" charset="0"/>
                <a:ea typeface="Times New Roman" panose="02020603050405020304" pitchFamily="18" charset="0"/>
              </a:rPr>
              <a:t>исследования по истории педагогики и образования </a:t>
            </a:r>
            <a:r>
              <a:rPr lang="ru-RU" sz="3500" dirty="0">
                <a:solidFill>
                  <a:srgbClr val="7030A0"/>
                </a:solidFill>
                <a:effectLst/>
                <a:latin typeface="Times New Roman" panose="02020603050405020304" pitchFamily="18" charset="0"/>
                <a:ea typeface="Times New Roman" panose="02020603050405020304" pitchFamily="18" charset="0"/>
              </a:rPr>
              <a:t>требуют: работы в архивах, разработки источниковой базы, использования различных методик анализа источников, систематизации исторических фактов, сопоставления их различных интерпретаций;</a:t>
            </a:r>
          </a:p>
          <a:p>
            <a:pPr marL="0" indent="0" algn="just" fontAlgn="t">
              <a:lnSpc>
                <a:spcPct val="120000"/>
              </a:lnSpc>
              <a:spcBef>
                <a:spcPts val="0"/>
              </a:spcBef>
              <a:buNone/>
            </a:pPr>
            <a:endParaRPr lang="ru-RU" sz="3500" dirty="0">
              <a:solidFill>
                <a:srgbClr val="7030A0"/>
              </a:solidFill>
              <a:latin typeface="Times New Roman" panose="02020603050405020304" pitchFamily="18" charset="0"/>
            </a:endParaRPr>
          </a:p>
          <a:p>
            <a:pPr algn="just" fontAlgn="t">
              <a:lnSpc>
                <a:spcPct val="120000"/>
              </a:lnSpc>
              <a:spcBef>
                <a:spcPts val="0"/>
              </a:spcBef>
              <a:buFont typeface="Wingdings" panose="05000000000000000000" pitchFamily="2" charset="2"/>
              <a:buChar char="§"/>
            </a:pPr>
            <a:r>
              <a:rPr lang="ru-RU" sz="3500" b="1" dirty="0">
                <a:solidFill>
                  <a:srgbClr val="7030A0"/>
                </a:solidFill>
                <a:latin typeface="Times New Roman" panose="02020603050405020304" pitchFamily="18" charset="0"/>
              </a:rPr>
              <a:t>исследования по педагогической компаративистике </a:t>
            </a:r>
            <a:r>
              <a:rPr lang="ru-RU" sz="3500" dirty="0">
                <a:solidFill>
                  <a:srgbClr val="7030A0"/>
                </a:solidFill>
                <a:latin typeface="Times New Roman" panose="02020603050405020304" pitchFamily="18" charset="0"/>
              </a:rPr>
              <a:t>предполагают: перевод и изучение оригинальных неадаптированных источников, разработку </a:t>
            </a:r>
            <a:r>
              <a:rPr lang="ru-RU" sz="3500" dirty="0" err="1">
                <a:solidFill>
                  <a:srgbClr val="7030A0"/>
                </a:solidFill>
                <a:latin typeface="Times New Roman" panose="02020603050405020304" pitchFamily="18" charset="0"/>
              </a:rPr>
              <a:t>критериальных</a:t>
            </a:r>
            <a:r>
              <a:rPr lang="ru-RU" sz="3500" dirty="0">
                <a:solidFill>
                  <a:srgbClr val="7030A0"/>
                </a:solidFill>
                <a:latin typeface="Times New Roman" panose="02020603050405020304" pitchFamily="18" charset="0"/>
              </a:rPr>
              <a:t> оснований для сравнительно-педагогического анализа, систематизацию зарубежных исследований по проблеме, владение приемами компаративного анализа. В процессе исследования рекомендуется сотрудничество с учеными и представителями образовательных систем изучаемых стран;</a:t>
            </a:r>
          </a:p>
          <a:p>
            <a:pPr algn="just" fontAlgn="t">
              <a:lnSpc>
                <a:spcPct val="120000"/>
              </a:lnSpc>
              <a:spcBef>
                <a:spcPts val="0"/>
              </a:spcBef>
              <a:buFont typeface="Wingdings" panose="05000000000000000000" pitchFamily="2" charset="2"/>
              <a:buChar char="§"/>
            </a:pPr>
            <a:endParaRPr lang="ru-RU" sz="3500" dirty="0">
              <a:solidFill>
                <a:srgbClr val="7030A0"/>
              </a:solidFill>
              <a:latin typeface="Times New Roman" panose="02020603050405020304" pitchFamily="18" charset="0"/>
            </a:endParaRPr>
          </a:p>
          <a:p>
            <a:pPr algn="just" fontAlgn="t">
              <a:lnSpc>
                <a:spcPct val="120000"/>
              </a:lnSpc>
              <a:spcBef>
                <a:spcPts val="0"/>
              </a:spcBef>
              <a:buFont typeface="Wingdings" panose="05000000000000000000" pitchFamily="2" charset="2"/>
              <a:buChar char="§"/>
            </a:pPr>
            <a:r>
              <a:rPr lang="ru-RU" sz="3500" dirty="0">
                <a:solidFill>
                  <a:srgbClr val="7030A0"/>
                </a:solidFill>
                <a:latin typeface="Times New Roman" panose="02020603050405020304" pitchFamily="18" charset="0"/>
              </a:rPr>
              <a:t> </a:t>
            </a:r>
            <a:r>
              <a:rPr lang="ru-RU" sz="3500" b="1" dirty="0">
                <a:solidFill>
                  <a:srgbClr val="7030A0"/>
                </a:solidFill>
                <a:latin typeface="Times New Roman" panose="02020603050405020304" pitchFamily="18" charset="0"/>
              </a:rPr>
              <a:t>в исследованиях по частным методикам </a:t>
            </a:r>
            <a:r>
              <a:rPr lang="ru-RU" sz="3500" dirty="0">
                <a:solidFill>
                  <a:srgbClr val="7030A0"/>
                </a:solidFill>
                <a:latin typeface="Times New Roman" panose="02020603050405020304" pitchFamily="18" charset="0"/>
              </a:rPr>
              <a:t>целесообразен анализ отечественных и зарубежных предметных концепций и авторских систем предметного обучения и т.п.;</a:t>
            </a:r>
          </a:p>
          <a:p>
            <a:pPr algn="just" fontAlgn="t">
              <a:lnSpc>
                <a:spcPct val="120000"/>
              </a:lnSpc>
              <a:spcBef>
                <a:spcPts val="0"/>
              </a:spcBef>
              <a:buFont typeface="Wingdings" panose="05000000000000000000" pitchFamily="2" charset="2"/>
              <a:buChar char="§"/>
            </a:pPr>
            <a:endParaRPr lang="ru-RU" sz="3500" dirty="0">
              <a:solidFill>
                <a:srgbClr val="7030A0"/>
              </a:solidFill>
              <a:latin typeface="Times New Roman" panose="02020603050405020304" pitchFamily="18" charset="0"/>
            </a:endParaRPr>
          </a:p>
          <a:p>
            <a:pPr algn="just" fontAlgn="t">
              <a:lnSpc>
                <a:spcPct val="120000"/>
              </a:lnSpc>
              <a:spcBef>
                <a:spcPts val="0"/>
              </a:spcBef>
              <a:buFont typeface="Wingdings" panose="05000000000000000000" pitchFamily="2" charset="2"/>
              <a:buChar char="§"/>
            </a:pPr>
            <a:r>
              <a:rPr lang="ru-RU" sz="3500" dirty="0">
                <a:solidFill>
                  <a:srgbClr val="7030A0"/>
                </a:solidFill>
                <a:latin typeface="Times New Roman" panose="02020603050405020304" pitchFamily="18" charset="0"/>
              </a:rPr>
              <a:t> </a:t>
            </a:r>
            <a:r>
              <a:rPr lang="ru-RU" sz="3500" b="1" dirty="0">
                <a:solidFill>
                  <a:srgbClr val="7030A0"/>
                </a:solidFill>
                <a:latin typeface="Times New Roman" panose="02020603050405020304" pitchFamily="18" charset="0"/>
              </a:rPr>
              <a:t>в теоретических, методологических исследованиях </a:t>
            </a:r>
            <a:r>
              <a:rPr lang="ru-RU" sz="3500" dirty="0">
                <a:solidFill>
                  <a:srgbClr val="7030A0"/>
                </a:solidFill>
                <a:latin typeface="Times New Roman" panose="02020603050405020304" pitchFamily="18" charset="0"/>
              </a:rPr>
              <a:t>необход</a:t>
            </a:r>
            <a:r>
              <a:rPr lang="ru-RU" sz="3500" dirty="0">
                <a:solidFill>
                  <a:srgbClr val="7030A0"/>
                </a:solidFill>
                <a:effectLst/>
                <a:latin typeface="Times New Roman" panose="02020603050405020304" pitchFamily="18" charset="0"/>
                <a:ea typeface="Times New Roman" panose="02020603050405020304" pitchFamily="18" charset="0"/>
              </a:rPr>
              <a:t>имо обращение к современным гносеологическим концепциям, анализ методологических подходов, опыта их использования в научных исследованиях и прикладных результатах;</a:t>
            </a:r>
          </a:p>
          <a:p>
            <a:pPr algn="just" fontAlgn="t">
              <a:lnSpc>
                <a:spcPct val="120000"/>
              </a:lnSpc>
              <a:spcBef>
                <a:spcPts val="0"/>
              </a:spcBef>
              <a:buFont typeface="Wingdings" panose="05000000000000000000" pitchFamily="2" charset="2"/>
              <a:buChar char="§"/>
            </a:pPr>
            <a:endParaRPr lang="ru-RU" sz="3500" dirty="0">
              <a:solidFill>
                <a:srgbClr val="7030A0"/>
              </a:solidFill>
              <a:effectLst/>
              <a:latin typeface="Times New Roman" panose="02020603050405020304" pitchFamily="18" charset="0"/>
              <a:ea typeface="Times New Roman" panose="02020603050405020304" pitchFamily="18" charset="0"/>
            </a:endParaRPr>
          </a:p>
          <a:p>
            <a:pPr algn="just" fontAlgn="t">
              <a:lnSpc>
                <a:spcPct val="120000"/>
              </a:lnSpc>
              <a:spcBef>
                <a:spcPts val="0"/>
              </a:spcBef>
              <a:buFont typeface="Wingdings" panose="05000000000000000000" pitchFamily="2" charset="2"/>
              <a:buChar char="§"/>
            </a:pPr>
            <a:r>
              <a:rPr lang="ru-RU" sz="3500" b="1" dirty="0">
                <a:solidFill>
                  <a:srgbClr val="7030A0"/>
                </a:solidFill>
                <a:latin typeface="Times New Roman" panose="02020603050405020304" pitchFamily="18" charset="0"/>
                <a:ea typeface="Times New Roman" panose="02020603050405020304" pitchFamily="18" charset="0"/>
              </a:rPr>
              <a:t>в</a:t>
            </a:r>
            <a:r>
              <a:rPr lang="ru-RU" sz="3500" b="1" dirty="0">
                <a:solidFill>
                  <a:srgbClr val="7030A0"/>
                </a:solidFill>
                <a:effectLst/>
                <a:latin typeface="Times New Roman" panose="02020603050405020304" pitchFamily="18" charset="0"/>
                <a:ea typeface="Times New Roman" panose="02020603050405020304" pitchFamily="18" charset="0"/>
              </a:rPr>
              <a:t> междисциплинарных исследованиях </a:t>
            </a:r>
            <a:r>
              <a:rPr lang="ru-RU" sz="3500" dirty="0">
                <a:solidFill>
                  <a:srgbClr val="7030A0"/>
                </a:solidFill>
                <a:effectLst/>
                <a:latin typeface="Times New Roman" panose="02020603050405020304" pitchFamily="18" charset="0"/>
                <a:ea typeface="Times New Roman" panose="02020603050405020304" pitchFamily="18" charset="0"/>
              </a:rPr>
              <a:t>требуется анализ диалектики части и целого (частных представлений и целостной картины изучаемого явления), соотнесения функций и вклада различных дисциплин в создание изучаемого процесса.</a:t>
            </a:r>
          </a:p>
          <a:p>
            <a:pPr algn="just" fontAlgn="t">
              <a:lnSpc>
                <a:spcPct val="120000"/>
              </a:lnSpc>
              <a:spcBef>
                <a:spcPts val="0"/>
              </a:spcBef>
              <a:buFont typeface="Wingdings" panose="05000000000000000000" pitchFamily="2" charset="2"/>
              <a:buChar char="§"/>
            </a:pPr>
            <a:endParaRPr lang="ru-RU" sz="3500" dirty="0">
              <a:solidFill>
                <a:srgbClr val="7030A0"/>
              </a:solidFill>
              <a:effectLst/>
              <a:latin typeface="Times New Roman" panose="02020603050405020304" pitchFamily="18" charset="0"/>
              <a:ea typeface="Times New Roman" panose="02020603050405020304" pitchFamily="18" charset="0"/>
            </a:endParaRPr>
          </a:p>
          <a:p>
            <a:pPr marL="0" indent="0" algn="just">
              <a:lnSpc>
                <a:spcPct val="120000"/>
              </a:lnSpc>
              <a:spcBef>
                <a:spcPts val="0"/>
              </a:spcBef>
              <a:buNone/>
            </a:pPr>
            <a:r>
              <a:rPr lang="ru-RU" sz="35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Важно в самом начале обратиться к определению типа, потому что это влияет на многое: структурные особенности, содержание, методы работы, состав источниковой базы и др.  </a:t>
            </a:r>
            <a:endParaRPr lang="ru-RU" sz="35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xmlns="" id="{25D8BD93-3748-443F-AD9E-282F94134980}"/>
              </a:ext>
            </a:extLst>
          </p:cNvPr>
          <p:cNvSpPr>
            <a:spLocks noGrp="1"/>
          </p:cNvSpPr>
          <p:nvPr>
            <p:ph type="sldNum" sz="quarter" idx="12"/>
          </p:nvPr>
        </p:nvSpPr>
        <p:spPr/>
        <p:txBody>
          <a:bodyPr/>
          <a:lstStyle/>
          <a:p>
            <a:fld id="{A4193B10-D779-4ADC-9156-ADC21C4AA330}" type="slidenum">
              <a:rPr lang="ru-RU" smtClean="0"/>
              <a:pPr/>
              <a:t>7</a:t>
            </a:fld>
            <a:endParaRPr lang="ru-RU"/>
          </a:p>
        </p:txBody>
      </p:sp>
    </p:spTree>
    <p:extLst>
      <p:ext uri="{BB962C8B-B14F-4D97-AF65-F5344CB8AC3E}">
        <p14:creationId xmlns:p14="http://schemas.microsoft.com/office/powerpoint/2010/main" val="3386813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C502334-C06A-4D60-9C02-38FE95AA991E}"/>
              </a:ext>
            </a:extLst>
          </p:cNvPr>
          <p:cNvSpPr>
            <a:spLocks noGrp="1"/>
          </p:cNvSpPr>
          <p:nvPr>
            <p:ph type="title"/>
          </p:nvPr>
        </p:nvSpPr>
        <p:spPr>
          <a:xfrm>
            <a:off x="577516" y="136524"/>
            <a:ext cx="7937834" cy="728347"/>
          </a:xfrm>
        </p:spPr>
        <p:txBody>
          <a:bodyPr>
            <a:normAutofit fontScale="90000"/>
          </a:bodyPr>
          <a:lstStyle/>
          <a:p>
            <a:pPr algn="ctr"/>
            <a:r>
              <a:rPr lang="ru-RU" sz="2500" u="sng" dirty="0">
                <a:solidFill>
                  <a:srgbClr val="7030A0"/>
                </a:solidFill>
                <a:latin typeface="Times New Roman" panose="02020603050405020304" pitchFamily="18" charset="0"/>
                <a:cs typeface="Times New Roman" panose="02020603050405020304" pitchFamily="18" charset="0"/>
              </a:rPr>
              <a:t/>
            </a:r>
            <a:br>
              <a:rPr lang="ru-RU" sz="2500" u="sng" dirty="0">
                <a:solidFill>
                  <a:srgbClr val="7030A0"/>
                </a:solidFill>
                <a:latin typeface="Times New Roman" panose="02020603050405020304" pitchFamily="18" charset="0"/>
                <a:cs typeface="Times New Roman" panose="02020603050405020304" pitchFamily="18" charset="0"/>
              </a:rPr>
            </a:br>
            <a:r>
              <a:rPr lang="ru-RU" sz="4000" b="1" dirty="0">
                <a:solidFill>
                  <a:srgbClr val="7030A0"/>
                </a:solidFill>
                <a:latin typeface="Times New Roman" panose="02020603050405020304" pitchFamily="18" charset="0"/>
                <a:cs typeface="Times New Roman" panose="02020603050405020304" pitchFamily="18" charset="0"/>
              </a:rPr>
              <a:t>Тема исследования</a:t>
            </a:r>
            <a:r>
              <a:rPr lang="ru-RU" sz="2500" u="sng" dirty="0">
                <a:solidFill>
                  <a:srgbClr val="7030A0"/>
                </a:solidFill>
                <a:latin typeface="Times New Roman" panose="02020603050405020304" pitchFamily="18" charset="0"/>
                <a:cs typeface="Times New Roman" panose="02020603050405020304" pitchFamily="18" charset="0"/>
              </a:rPr>
              <a:t/>
            </a:r>
            <a:br>
              <a:rPr lang="ru-RU" sz="2500" u="sng" dirty="0">
                <a:solidFill>
                  <a:srgbClr val="7030A0"/>
                </a:solidFill>
                <a:latin typeface="Times New Roman" panose="02020603050405020304" pitchFamily="18" charset="0"/>
                <a:cs typeface="Times New Roman" panose="02020603050405020304" pitchFamily="18" charset="0"/>
              </a:rPr>
            </a:br>
            <a:endParaRPr lang="ru-RU" sz="2500" u="sng" dirty="0">
              <a:solidFill>
                <a:srgbClr val="7030A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xmlns="" id="{B67B813B-6A6D-4C82-BCB2-18BF9A1D6A69}"/>
              </a:ext>
            </a:extLst>
          </p:cNvPr>
          <p:cNvSpPr>
            <a:spLocks noGrp="1"/>
          </p:cNvSpPr>
          <p:nvPr>
            <p:ph idx="1"/>
          </p:nvPr>
        </p:nvSpPr>
        <p:spPr>
          <a:xfrm>
            <a:off x="628650" y="815340"/>
            <a:ext cx="7886700" cy="5361623"/>
          </a:xfrm>
        </p:spPr>
        <p:txBody>
          <a:bodyPr>
            <a:normAutofit/>
          </a:bodyPr>
          <a:lstStyle/>
          <a:p>
            <a:pPr marL="342900" indent="-342900" algn="just">
              <a:lnSpc>
                <a:spcPct val="120000"/>
              </a:lnSpc>
              <a:spcBef>
                <a:spcPts val="0"/>
              </a:spcBef>
              <a:buAutoNum type="arabicPeriod"/>
            </a:pPr>
            <a:endParaRPr lang="ru-RU"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ru-RU" sz="20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Всего три важные составляющие определяют выбор темы</a:t>
            </a:r>
            <a:r>
              <a:rPr lang="ru-RU" sz="20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a:p>
            <a:pPr marL="1714500" lvl="3" indent="-342900" algn="just">
              <a:lnSpc>
                <a:spcPct val="120000"/>
              </a:lnSpc>
              <a:spcBef>
                <a:spcPts val="0"/>
              </a:spcBef>
              <a:buAutoNum type="arabicPeriod"/>
            </a:pPr>
            <a:r>
              <a:rPr lang="ru-RU" sz="24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Актуальность</a:t>
            </a:r>
          </a:p>
          <a:p>
            <a:pPr marL="1714500" lvl="3" indent="-342900" algn="just">
              <a:lnSpc>
                <a:spcPct val="120000"/>
              </a:lnSpc>
              <a:spcBef>
                <a:spcPts val="0"/>
              </a:spcBef>
              <a:buAutoNum type="arabicPeriod"/>
            </a:pPr>
            <a:r>
              <a:rPr lang="ru-RU" sz="2400"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Научные интересы</a:t>
            </a:r>
          </a:p>
          <a:p>
            <a:pPr marL="1714500" lvl="3" indent="-342900" algn="just">
              <a:lnSpc>
                <a:spcPct val="120000"/>
              </a:lnSpc>
              <a:spcBef>
                <a:spcPts val="0"/>
              </a:spcBef>
              <a:buAutoNum type="arabicPeriod"/>
            </a:pPr>
            <a:r>
              <a:rPr lang="ru-RU" sz="24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Профессионализ</a:t>
            </a:r>
            <a:r>
              <a:rPr lang="ru-RU" sz="2400"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м, знание проблематики</a:t>
            </a:r>
            <a:endParaRPr lang="ru-RU" sz="24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Bef>
                <a:spcPts val="0"/>
              </a:spcBef>
              <a:buNone/>
            </a:pPr>
            <a:endParaRPr lang="ru-RU"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Bef>
                <a:spcPts val="0"/>
              </a:spcBef>
              <a:buNone/>
            </a:pPr>
            <a:r>
              <a:rPr lang="ru-RU" sz="24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П</a:t>
            </a:r>
            <a:r>
              <a:rPr lang="ru-RU" sz="24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роблемы, связанные с выбором темы</a:t>
            </a:r>
            <a:r>
              <a:rPr lang="ru-RU" sz="24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1828800" lvl="4" indent="0" algn="just">
              <a:lnSpc>
                <a:spcPct val="120000"/>
              </a:lnSpc>
              <a:spcBef>
                <a:spcPts val="0"/>
              </a:spcBef>
              <a:buNone/>
            </a:pPr>
            <a:r>
              <a:rPr lang="ru-RU"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а)  неактуальна; </a:t>
            </a:r>
          </a:p>
          <a:p>
            <a:pPr marL="1828800" lvl="4" indent="0" algn="just">
              <a:lnSpc>
                <a:spcPct val="120000"/>
              </a:lnSpc>
              <a:spcBef>
                <a:spcPts val="0"/>
              </a:spcBef>
              <a:buNone/>
            </a:pPr>
            <a:r>
              <a:rPr lang="ru-RU"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б)  актуальна, но не нова; </a:t>
            </a:r>
          </a:p>
          <a:p>
            <a:pPr marL="1828800" lvl="4" indent="0" algn="just">
              <a:lnSpc>
                <a:spcPct val="120000"/>
              </a:lnSpc>
              <a:spcBef>
                <a:spcPts val="0"/>
              </a:spcBef>
              <a:buNone/>
            </a:pPr>
            <a:r>
              <a:rPr lang="ru-RU"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в)  мелка; </a:t>
            </a:r>
          </a:p>
          <a:p>
            <a:pPr marL="1828800" lvl="4" indent="0" algn="just">
              <a:lnSpc>
                <a:spcPct val="120000"/>
              </a:lnSpc>
              <a:spcBef>
                <a:spcPts val="0"/>
              </a:spcBef>
              <a:buNone/>
            </a:pPr>
            <a:r>
              <a:rPr lang="ru-RU"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г) малограмотна с научной точки зрения (с научно-педагогической, со стороны смежных наук); </a:t>
            </a:r>
          </a:p>
          <a:p>
            <a:pPr marL="1828800" lvl="4" indent="0" algn="just">
              <a:lnSpc>
                <a:spcPct val="120000"/>
              </a:lnSpc>
              <a:spcBef>
                <a:spcPts val="0"/>
              </a:spcBef>
              <a:buNone/>
            </a:pPr>
            <a:r>
              <a:rPr lang="ru-RU"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д)  безграмотна с точки зрения русского языка.</a:t>
            </a:r>
            <a:endParaRPr lang="ru-RU"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Bef>
                <a:spcPts val="0"/>
              </a:spcBef>
              <a:buNone/>
            </a:pPr>
            <a:endPar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Номер слайда 3">
            <a:extLst>
              <a:ext uri="{FF2B5EF4-FFF2-40B4-BE49-F238E27FC236}">
                <a16:creationId xmlns:a16="http://schemas.microsoft.com/office/drawing/2014/main" xmlns="" id="{E24AC92F-0F2A-4B48-9347-134879497971}"/>
              </a:ext>
            </a:extLst>
          </p:cNvPr>
          <p:cNvSpPr>
            <a:spLocks noGrp="1"/>
          </p:cNvSpPr>
          <p:nvPr>
            <p:ph type="sldNum" sz="quarter" idx="12"/>
          </p:nvPr>
        </p:nvSpPr>
        <p:spPr/>
        <p:txBody>
          <a:bodyPr/>
          <a:lstStyle/>
          <a:p>
            <a:fld id="{A4193B10-D779-4ADC-9156-ADC21C4AA330}" type="slidenum">
              <a:rPr lang="ru-RU" smtClean="0"/>
              <a:pPr/>
              <a:t>8</a:t>
            </a:fld>
            <a:endParaRPr lang="ru-RU"/>
          </a:p>
        </p:txBody>
      </p:sp>
    </p:spTree>
    <p:extLst>
      <p:ext uri="{BB962C8B-B14F-4D97-AF65-F5344CB8AC3E}">
        <p14:creationId xmlns:p14="http://schemas.microsoft.com/office/powerpoint/2010/main" val="3475300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177290" y="212727"/>
            <a:ext cx="7886700" cy="617853"/>
          </a:xfrm>
        </p:spPr>
        <p:txBody>
          <a:bodyPr>
            <a:normAutofit fontScale="90000"/>
          </a:bodyPr>
          <a:lstStyle/>
          <a:p>
            <a:pPr lvl="0" algn="ctr"/>
            <a:r>
              <a:rPr lang="ru-RU" sz="3400" u="sng" dirty="0">
                <a:solidFill>
                  <a:srgbClr val="7030A0"/>
                </a:solidFill>
                <a:latin typeface="Times New Roman" panose="02020603050405020304" pitchFamily="18" charset="0"/>
                <a:cs typeface="Times New Roman" panose="02020603050405020304" pitchFamily="18" charset="0"/>
              </a:rPr>
              <a:t/>
            </a:r>
            <a:br>
              <a:rPr lang="ru-RU" sz="3400" u="sng" dirty="0">
                <a:solidFill>
                  <a:srgbClr val="7030A0"/>
                </a:solidFill>
                <a:latin typeface="Times New Roman" panose="02020603050405020304" pitchFamily="18" charset="0"/>
                <a:cs typeface="Times New Roman" panose="02020603050405020304" pitchFamily="18" charset="0"/>
              </a:rPr>
            </a:br>
            <a:r>
              <a:rPr lang="ru-RU" sz="3400" b="1" dirty="0">
                <a:solidFill>
                  <a:srgbClr val="7030A0"/>
                </a:solidFill>
                <a:latin typeface="Times New Roman" panose="02020603050405020304" pitchFamily="18" charset="0"/>
                <a:cs typeface="Times New Roman" panose="02020603050405020304" pitchFamily="18" charset="0"/>
              </a:rPr>
              <a:t>Анализ литературы по теме  </a:t>
            </a:r>
            <a:r>
              <a:rPr lang="ru-RU" sz="3400" u="sng" dirty="0">
                <a:solidFill>
                  <a:srgbClr val="7030A0"/>
                </a:solidFill>
                <a:latin typeface="Times New Roman" panose="02020603050405020304" pitchFamily="18" charset="0"/>
                <a:cs typeface="Times New Roman" panose="02020603050405020304" pitchFamily="18" charset="0"/>
              </a:rPr>
              <a:t/>
            </a:r>
            <a:br>
              <a:rPr lang="ru-RU" sz="3400" u="sng" dirty="0">
                <a:solidFill>
                  <a:srgbClr val="7030A0"/>
                </a:solidFill>
                <a:latin typeface="Times New Roman" panose="02020603050405020304" pitchFamily="18" charset="0"/>
                <a:cs typeface="Times New Roman" panose="02020603050405020304" pitchFamily="18" charset="0"/>
              </a:rPr>
            </a:br>
            <a:endParaRPr lang="ru-RU" sz="3400" u="sng" dirty="0">
              <a:solidFill>
                <a:srgbClr val="7030A0"/>
              </a:solidFill>
              <a:latin typeface="Times New Roman" panose="02020603050405020304" pitchFamily="18" charset="0"/>
              <a:cs typeface="Times New Roman" panose="02020603050405020304" pitchFamily="18" charset="0"/>
            </a:endParaRPr>
          </a:p>
        </p:txBody>
      </p:sp>
      <p:sp>
        <p:nvSpPr>
          <p:cNvPr id="7" name="Объект 6"/>
          <p:cNvSpPr>
            <a:spLocks noGrp="1"/>
          </p:cNvSpPr>
          <p:nvPr>
            <p:ph idx="1"/>
          </p:nvPr>
        </p:nvSpPr>
        <p:spPr>
          <a:xfrm>
            <a:off x="628650" y="792480"/>
            <a:ext cx="7886700" cy="5417819"/>
          </a:xfrm>
        </p:spPr>
        <p:txBody>
          <a:bodyPr>
            <a:normAutofit fontScale="25000" lnSpcReduction="20000"/>
          </a:bodyPr>
          <a:lstStyle/>
          <a:p>
            <a:pPr marL="0" indent="0" algn="r">
              <a:lnSpc>
                <a:spcPct val="100000"/>
              </a:lnSpc>
              <a:spcBef>
                <a:spcPts val="0"/>
              </a:spcBef>
              <a:buNone/>
            </a:pPr>
            <a:r>
              <a:rPr lang="ru-RU" sz="5600" b="1" i="1" dirty="0">
                <a:solidFill>
                  <a:srgbClr val="0070C0"/>
                </a:solidFill>
              </a:rPr>
              <a:t>		</a:t>
            </a:r>
            <a:r>
              <a:rPr lang="ru-RU" sz="8000" b="1" i="1" dirty="0">
                <a:solidFill>
                  <a:srgbClr val="0070C0"/>
                </a:solidFill>
              </a:rPr>
              <a:t>Сделайте первый шаг… Вам не нужно видеть всю лестницу – просто шагните на первую ступеньку. </a:t>
            </a:r>
          </a:p>
          <a:p>
            <a:pPr marL="0" indent="0" algn="r">
              <a:lnSpc>
                <a:spcPct val="100000"/>
              </a:lnSpc>
              <a:spcBef>
                <a:spcPts val="0"/>
              </a:spcBef>
              <a:buNone/>
            </a:pPr>
            <a:r>
              <a:rPr lang="ru-RU" sz="8000" b="1" i="1" dirty="0">
                <a:solidFill>
                  <a:srgbClr val="0070C0"/>
                </a:solidFill>
              </a:rPr>
              <a:t>М.Л. Кинг</a:t>
            </a:r>
          </a:p>
          <a:p>
            <a:pPr marL="0" lvl="0" indent="0">
              <a:lnSpc>
                <a:spcPct val="120000"/>
              </a:lnSpc>
              <a:spcBef>
                <a:spcPts val="0"/>
              </a:spcBef>
              <a:buNone/>
            </a:pPr>
            <a:endParaRPr lang="ru-RU" sz="6400" b="1" dirty="0">
              <a:solidFill>
                <a:srgbClr val="7030A0"/>
              </a:solidFill>
              <a:latin typeface="Times New Roman" panose="02020603050405020304" pitchFamily="18" charset="0"/>
              <a:cs typeface="Times New Roman" panose="02020603050405020304" pitchFamily="18" charset="0"/>
            </a:endParaRPr>
          </a:p>
          <a:p>
            <a:pPr marL="0" lvl="0" indent="0">
              <a:lnSpc>
                <a:spcPct val="120000"/>
              </a:lnSpc>
              <a:spcBef>
                <a:spcPts val="0"/>
              </a:spcBef>
              <a:buNone/>
            </a:pPr>
            <a:r>
              <a:rPr lang="ru-RU" sz="8000" b="1" dirty="0">
                <a:solidFill>
                  <a:srgbClr val="0070C0"/>
                </a:solidFill>
                <a:latin typeface="Times New Roman" panose="02020603050405020304" pitchFamily="18" charset="0"/>
                <a:cs typeface="Times New Roman" panose="02020603050405020304" pitchFamily="18" charset="0"/>
              </a:rPr>
              <a:t>Ответственный и необходимый этап работы над исследованием!</a:t>
            </a:r>
          </a:p>
          <a:p>
            <a:pPr marL="0" lvl="0" indent="0">
              <a:lnSpc>
                <a:spcPct val="120000"/>
              </a:lnSpc>
              <a:spcBef>
                <a:spcPts val="0"/>
              </a:spcBef>
              <a:buNone/>
            </a:pPr>
            <a:endParaRPr lang="ru-RU" sz="6400" dirty="0">
              <a:solidFill>
                <a:srgbClr val="7030A0"/>
              </a:solidFill>
              <a:latin typeface="Times New Roman" panose="02020603050405020304" pitchFamily="18" charset="0"/>
              <a:cs typeface="Times New Roman" panose="02020603050405020304" pitchFamily="18" charset="0"/>
            </a:endParaRPr>
          </a:p>
          <a:p>
            <a:pPr marL="0" lvl="0" indent="0">
              <a:lnSpc>
                <a:spcPct val="120000"/>
              </a:lnSpc>
              <a:spcBef>
                <a:spcPts val="0"/>
              </a:spcBef>
              <a:buNone/>
            </a:pPr>
            <a:r>
              <a:rPr lang="ru-RU" sz="6400" dirty="0">
                <a:solidFill>
                  <a:srgbClr val="7030A0"/>
                </a:solidFill>
                <a:latin typeface="Times New Roman" panose="02020603050405020304" pitchFamily="18" charset="0"/>
                <a:cs typeface="Times New Roman" panose="02020603050405020304" pitchFamily="18" charset="0"/>
              </a:rPr>
              <a:t>	</a:t>
            </a:r>
            <a:r>
              <a:rPr lang="ru-RU" sz="8000" b="1" dirty="0">
                <a:solidFill>
                  <a:srgbClr val="002060"/>
                </a:solidFill>
                <a:latin typeface="Times New Roman" panose="02020603050405020304" pitchFamily="18" charset="0"/>
                <a:cs typeface="Times New Roman" panose="02020603050405020304" pitchFamily="18" charset="0"/>
              </a:rPr>
              <a:t>В ходе изучения литературы по теме:</a:t>
            </a:r>
          </a:p>
          <a:p>
            <a:pPr marL="0" lvl="0" indent="0">
              <a:lnSpc>
                <a:spcPct val="120000"/>
              </a:lnSpc>
              <a:spcBef>
                <a:spcPts val="0"/>
              </a:spcBef>
              <a:buNone/>
            </a:pPr>
            <a:r>
              <a:rPr lang="ru-RU" sz="6400" dirty="0">
                <a:solidFill>
                  <a:srgbClr val="7030A0"/>
                </a:solidFill>
                <a:latin typeface="Times New Roman" panose="02020603050405020304" pitchFamily="18" charset="0"/>
                <a:cs typeface="Times New Roman" panose="02020603050405020304" pitchFamily="18" charset="0"/>
              </a:rPr>
              <a:t>	</a:t>
            </a:r>
            <a:r>
              <a:rPr lang="ru-RU" sz="8000" b="1" dirty="0">
                <a:solidFill>
                  <a:srgbClr val="7030A0"/>
                </a:solidFill>
                <a:latin typeface="Times New Roman" panose="02020603050405020304" pitchFamily="18" charset="0"/>
                <a:cs typeface="Times New Roman" panose="02020603050405020304" pitchFamily="18" charset="0"/>
              </a:rPr>
              <a:t>- четче выявляется актуальность;</a:t>
            </a:r>
          </a:p>
          <a:p>
            <a:pPr marL="0" lvl="0" indent="0">
              <a:lnSpc>
                <a:spcPct val="120000"/>
              </a:lnSpc>
              <a:spcBef>
                <a:spcPts val="0"/>
              </a:spcBef>
              <a:buNone/>
            </a:pPr>
            <a:r>
              <a:rPr lang="ru-RU" sz="8000" b="1" dirty="0">
                <a:solidFill>
                  <a:srgbClr val="7030A0"/>
                </a:solidFill>
                <a:latin typeface="Times New Roman" panose="02020603050405020304" pitchFamily="18" charset="0"/>
                <a:cs typeface="Times New Roman" panose="02020603050405020304" pitchFamily="18" charset="0"/>
              </a:rPr>
              <a:t>	- определяется новизна исследования; </a:t>
            </a:r>
          </a:p>
          <a:p>
            <a:pPr marL="0" lvl="0" indent="0">
              <a:lnSpc>
                <a:spcPct val="120000"/>
              </a:lnSpc>
              <a:spcBef>
                <a:spcPts val="0"/>
              </a:spcBef>
              <a:buNone/>
            </a:pPr>
            <a:r>
              <a:rPr lang="ru-RU" sz="8000" b="1" dirty="0">
                <a:solidFill>
                  <a:srgbClr val="7030A0"/>
                </a:solidFill>
                <a:latin typeface="Times New Roman" panose="02020603050405020304" pitchFamily="18" charset="0"/>
                <a:cs typeface="Times New Roman" panose="02020603050405020304" pitchFamily="18" charset="0"/>
              </a:rPr>
              <a:t>	- уточняется терминология; </a:t>
            </a:r>
          </a:p>
          <a:p>
            <a:pPr marL="457200" lvl="1" indent="0">
              <a:lnSpc>
                <a:spcPct val="120000"/>
              </a:lnSpc>
              <a:spcBef>
                <a:spcPts val="0"/>
              </a:spcBef>
              <a:buNone/>
            </a:pPr>
            <a:r>
              <a:rPr lang="ru-RU" sz="8000" b="1" dirty="0">
                <a:solidFill>
                  <a:srgbClr val="7030A0"/>
                </a:solidFill>
                <a:latin typeface="Times New Roman" panose="02020603050405020304" pitchFamily="18" charset="0"/>
                <a:cs typeface="Times New Roman" panose="02020603050405020304" pitchFamily="18" charset="0"/>
              </a:rPr>
              <a:t>        - выбираются методологические подходы, теоретические основания;</a:t>
            </a:r>
          </a:p>
          <a:p>
            <a:pPr marL="0" lvl="0" indent="0">
              <a:lnSpc>
                <a:spcPct val="120000"/>
              </a:lnSpc>
              <a:spcBef>
                <a:spcPts val="0"/>
              </a:spcBef>
              <a:buNone/>
            </a:pPr>
            <a:r>
              <a:rPr lang="ru-RU" sz="8000" b="1" dirty="0">
                <a:solidFill>
                  <a:srgbClr val="7030A0"/>
                </a:solidFill>
                <a:latin typeface="Times New Roman" panose="02020603050405020304" pitchFamily="18" charset="0"/>
                <a:cs typeface="Times New Roman" panose="02020603050405020304" pitchFamily="18" charset="0"/>
              </a:rPr>
              <a:t>             	- определяется степень разработанности проблемы;</a:t>
            </a:r>
          </a:p>
          <a:p>
            <a:pPr marL="0" lvl="0" indent="0">
              <a:lnSpc>
                <a:spcPct val="120000"/>
              </a:lnSpc>
              <a:spcBef>
                <a:spcPts val="0"/>
              </a:spcBef>
              <a:buNone/>
            </a:pPr>
            <a:r>
              <a:rPr lang="ru-RU" sz="8000" b="1" dirty="0">
                <a:solidFill>
                  <a:srgbClr val="7030A0"/>
                </a:solidFill>
                <a:latin typeface="Times New Roman" panose="02020603050405020304" pitchFamily="18" charset="0"/>
                <a:cs typeface="Times New Roman" panose="02020603050405020304" pitchFamily="18" charset="0"/>
              </a:rPr>
              <a:t>            	- эффективнее формулируются задачи;</a:t>
            </a:r>
          </a:p>
          <a:p>
            <a:pPr marL="0" lvl="0" indent="0">
              <a:lnSpc>
                <a:spcPct val="120000"/>
              </a:lnSpc>
              <a:spcBef>
                <a:spcPts val="0"/>
              </a:spcBef>
              <a:buNone/>
            </a:pPr>
            <a:r>
              <a:rPr lang="ru-RU" sz="8000" b="1" dirty="0">
                <a:solidFill>
                  <a:srgbClr val="7030A0"/>
                </a:solidFill>
                <a:latin typeface="Times New Roman" panose="02020603050405020304" pitchFamily="18" charset="0"/>
                <a:cs typeface="Times New Roman" panose="02020603050405020304" pitchFamily="18" charset="0"/>
              </a:rPr>
              <a:t>          	- выбираются методы исследования;</a:t>
            </a:r>
          </a:p>
          <a:p>
            <a:pPr marL="457200" lvl="1" indent="0">
              <a:lnSpc>
                <a:spcPct val="120000"/>
              </a:lnSpc>
              <a:spcBef>
                <a:spcPts val="0"/>
              </a:spcBef>
              <a:buNone/>
            </a:pPr>
            <a:r>
              <a:rPr lang="ru-RU" sz="8000" b="1" dirty="0">
                <a:solidFill>
                  <a:srgbClr val="7030A0"/>
                </a:solidFill>
                <a:latin typeface="Times New Roman" panose="02020603050405020304" pitchFamily="18" charset="0"/>
                <a:cs typeface="Times New Roman" panose="02020603050405020304" pitchFamily="18" charset="0"/>
              </a:rPr>
              <a:t>         - накапливается аналитический материал для содержания 		исследования. </a:t>
            </a:r>
          </a:p>
          <a:p>
            <a:pPr marL="0" lvl="0" indent="0">
              <a:lnSpc>
                <a:spcPct val="120000"/>
              </a:lnSpc>
              <a:spcBef>
                <a:spcPts val="0"/>
              </a:spcBef>
              <a:buNone/>
            </a:pPr>
            <a:r>
              <a:rPr lang="ru-RU" sz="7200" b="1" dirty="0">
                <a:solidFill>
                  <a:srgbClr val="7030A0"/>
                </a:solidFill>
                <a:latin typeface="Times New Roman" panose="02020603050405020304" pitchFamily="18" charset="0"/>
                <a:cs typeface="Times New Roman" panose="02020603050405020304" pitchFamily="18" charset="0"/>
              </a:rPr>
              <a:t>		</a:t>
            </a:r>
            <a:endParaRPr lang="ru-RU" sz="7200" b="1" i="1" dirty="0">
              <a:solidFill>
                <a:srgbClr val="7030A0"/>
              </a:solidFill>
              <a:latin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A4193B10-D779-4ADC-9156-ADC21C4AA330}" type="slidenum">
              <a:rPr lang="ru-RU" smtClean="0"/>
              <a:pPr/>
              <a:t>9</a:t>
            </a:fld>
            <a:endParaRPr lang="ru-RU"/>
          </a:p>
        </p:txBody>
      </p:sp>
    </p:spTree>
    <p:extLst>
      <p:ext uri="{BB962C8B-B14F-4D97-AF65-F5344CB8AC3E}">
        <p14:creationId xmlns:p14="http://schemas.microsoft.com/office/powerpoint/2010/main" val="1546017719"/>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7515</TotalTime>
  <Words>2291</Words>
  <Application>Microsoft Office PowerPoint</Application>
  <PresentationFormat>Экран (4:3)</PresentationFormat>
  <Paragraphs>471</Paragraphs>
  <Slides>35</Slides>
  <Notes>2</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35</vt:i4>
      </vt:variant>
    </vt:vector>
  </HeadingPairs>
  <TitlesOfParts>
    <vt:vector size="42" baseType="lpstr">
      <vt:lpstr>Arial</vt:lpstr>
      <vt:lpstr>Calibri</vt:lpstr>
      <vt:lpstr>Calibri Light</vt:lpstr>
      <vt:lpstr>Symbol</vt:lpstr>
      <vt:lpstr>Times New Roman</vt:lpstr>
      <vt:lpstr>Wingdings</vt:lpstr>
      <vt:lpstr>Тема Office</vt:lpstr>
      <vt:lpstr>      МЕТОДОЛОГИЧЕСКИЕ ЗАТРУДНЕНИЯ ПЕДАГОГОВ-ИССЛЕДОВАТЕЛЕЙ</vt:lpstr>
      <vt:lpstr> Цель моего выступления </vt:lpstr>
      <vt:lpstr>Цель и специфика педагогического исследования</vt:lpstr>
      <vt:lpstr>Сравнительная таблица гуманитарного и естественнонаучного типов познания</vt:lpstr>
      <vt:lpstr>Презентация PowerPoint</vt:lpstr>
      <vt:lpstr> Общеметодологические  закономерности и принципы </vt:lpstr>
      <vt:lpstr> Типы научных исследований в педагогике </vt:lpstr>
      <vt:lpstr> Тема исследования </vt:lpstr>
      <vt:lpstr> Анализ литературы по теме   </vt:lpstr>
      <vt:lpstr>  При анализе первоисточников важно:  </vt:lpstr>
      <vt:lpstr>  Актуальность научного исследования </vt:lpstr>
      <vt:lpstr>Степень разработанности темы исследования</vt:lpstr>
      <vt:lpstr>Противоречия </vt:lpstr>
      <vt:lpstr>Проблема исследования</vt:lpstr>
      <vt:lpstr>  Объект и предмет исследования  </vt:lpstr>
      <vt:lpstr>Цель исследования</vt:lpstr>
      <vt:lpstr>Гипотеза</vt:lpstr>
      <vt:lpstr>Задачи исследования</vt:lpstr>
      <vt:lpstr>  Новизна  </vt:lpstr>
      <vt:lpstr>Теоретическая и практическая значимость</vt:lpstr>
      <vt:lpstr>  Методологические основы  </vt:lpstr>
      <vt:lpstr> Уровни методологии  </vt:lpstr>
      <vt:lpstr>Подходы </vt:lpstr>
      <vt:lpstr>Основные принципы методологии</vt:lpstr>
      <vt:lpstr>  Методы исследования   </vt:lpstr>
      <vt:lpstr>Теоретические методы исследования</vt:lpstr>
      <vt:lpstr>  Эмпирические методы  </vt:lpstr>
      <vt:lpstr>Теоретико-эмпирические методы: </vt:lpstr>
      <vt:lpstr>  Степень достоверности результатов исследования  </vt:lpstr>
      <vt:lpstr>  Апробация результатов исследования  </vt:lpstr>
      <vt:lpstr>    Разделы, не вошедшие в ГОСТ. Основные понятия исследования    </vt:lpstr>
      <vt:lpstr>      </vt:lpstr>
      <vt:lpstr>    ЗАКЛЮЧЕНИЕ в ИССЛЕДОВАНИИ    </vt:lpstr>
      <vt:lpstr>Логика исследования</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Bebenina Ekaterina</dc:creator>
  <cp:lastModifiedBy>HP Inc.</cp:lastModifiedBy>
  <cp:revision>431</cp:revision>
  <cp:lastPrinted>2025-03-25T08:13:41Z</cp:lastPrinted>
  <dcterms:created xsi:type="dcterms:W3CDTF">2017-11-14T11:15:23Z</dcterms:created>
  <dcterms:modified xsi:type="dcterms:W3CDTF">2025-03-25T08:14:09Z</dcterms:modified>
</cp:coreProperties>
</file>