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drawing2.xml" ContentType="application/vnd.ms-office.drawingml.diagramDrawing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diagrams/quickStyle3.xml" ContentType="application/vnd.openxmlformats-officedocument.drawingml.diagramStyl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layout3.xml" ContentType="application/vnd.openxmlformats-officedocument.drawingml.diagramLayout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data3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diagrams/colors2.xml" ContentType="application/vnd.openxmlformats-officedocument.drawingml.diagramColors+xml"/>
  <Default Extension="png" ContentType="image/png"/>
  <Override PartName="/ppt/diagrams/drawing3.xml" ContentType="application/vnd.ms-office.drawingml.diagramDrawing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672" r:id="rId1"/>
  </p:sldMasterIdLst>
  <p:sldIdLst>
    <p:sldId id="256" r:id="rId2"/>
    <p:sldId id="257" r:id="rId3"/>
    <p:sldId id="261" r:id="rId4"/>
    <p:sldId id="262" r:id="rId5"/>
    <p:sldId id="258" r:id="rId6"/>
    <p:sldId id="259" r:id="rId7"/>
    <p:sldId id="263" r:id="rId8"/>
    <p:sldId id="260" r:id="rId9"/>
    <p:sldId id="264" r:id="rId10"/>
    <p:sldId id="265" r:id="rId11"/>
    <p:sldId id="266" r:id="rId12"/>
    <p:sldId id="267" r:id="rId13"/>
    <p:sldId id="268" r:id="rId14"/>
    <p:sldId id="269" r:id="rId15"/>
    <p:sldId id="270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C5024"/>
    <a:srgbClr val="60E26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92" d="100"/>
          <a:sy n="92" d="100"/>
        </p:scale>
        <p:origin x="-1260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5_3">
  <dgm:title val=""/>
  <dgm:desc val=""/>
  <dgm:catLst>
    <dgm:cat type="accent5" pri="11300"/>
  </dgm:catLst>
  <dgm:styleLbl name="node0">
    <dgm:fillClrLst meth="repeat">
      <a:schemeClr val="accent5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>
        <a:shade val="80000"/>
      </a:schemeClr>
      <a:schemeClr val="accent5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>
        <a:shade val="80000"/>
      </a:schemeClr>
      <a:schemeClr val="accent5">
        <a:tint val="70000"/>
      </a:schemeClr>
    </dgm:fillClrLst>
    <dgm:linClrLst>
      <a:schemeClr val="accent5">
        <a:shade val="80000"/>
      </a:schemeClr>
      <a:schemeClr val="accent5">
        <a:tint val="70000"/>
      </a:schemeClr>
    </dgm:linClrLst>
    <dgm:effectClrLst/>
    <dgm:txLinClrLst/>
    <dgm:txFillClrLst/>
    <dgm:txEffectClrLst/>
  </dgm:styleLbl>
  <dgm:styleLbl name="lnNode1">
    <dgm:fillClrLst>
      <a:schemeClr val="accent5">
        <a:shade val="80000"/>
      </a:schemeClr>
      <a:schemeClr val="accent5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shade val="80000"/>
        <a:alpha val="50000"/>
      </a:schemeClr>
      <a:schemeClr val="accent5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>
        <a:shade val="90000"/>
      </a:schemeClr>
      <a:schemeClr val="accent5">
        <a:tint val="70000"/>
      </a:schemeClr>
    </dgm:fillClrLst>
    <dgm:linClrLst>
      <a:schemeClr val="accent5">
        <a:shade val="90000"/>
      </a:schemeClr>
      <a:schemeClr val="accent5">
        <a:tint val="70000"/>
      </a:schemeClr>
    </dgm:linClrLst>
    <dgm:effectClrLst/>
    <dgm:txLinClrLst/>
    <dgm:txFillClrLst/>
    <dgm:txEffectClrLst/>
  </dgm:styleLbl>
  <dgm:styleLbl name="fgSibTrans2D1">
    <dgm:fillClrLst>
      <a:schemeClr val="accent5">
        <a:shade val="90000"/>
      </a:schemeClr>
      <a:schemeClr val="accent5">
        <a:tint val="70000"/>
      </a:schemeClr>
    </dgm:fillClrLst>
    <dgm:linClrLst>
      <a:schemeClr val="accent5">
        <a:shade val="90000"/>
      </a:schemeClr>
      <a:schemeClr val="accent5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>
        <a:shade val="90000"/>
      </a:schemeClr>
      <a:schemeClr val="accent5">
        <a:tint val="70000"/>
      </a:schemeClr>
    </dgm:fillClrLst>
    <dgm:linClrLst>
      <a:schemeClr val="accent5">
        <a:shade val="90000"/>
      </a:schemeClr>
      <a:schemeClr val="accent5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5">
        <a:shade val="90000"/>
      </a:schemeClr>
      <a:schemeClr val="accent5">
        <a:tint val="70000"/>
      </a:schemeClr>
    </dgm:fillClrLst>
    <dgm:linClrLst>
      <a:schemeClr val="accent5">
        <a:shade val="90000"/>
      </a:schemeClr>
      <a:schemeClr val="accent5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5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>
        <a:tint val="90000"/>
      </a:schemeClr>
    </dgm:fillClrLst>
    <dgm:linClrLst meth="repeat">
      <a:schemeClr val="accent5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5">
        <a:tint val="5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>
        <a:shade val="8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>
        <a:tint val="99000"/>
      </a:schemeClr>
    </dgm:fillClrLst>
    <dgm:linClrLst meth="repeat">
      <a:schemeClr val="accent5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>
        <a:tint val="80000"/>
      </a:schemeClr>
    </dgm:fillClrLst>
    <dgm:linClrLst meth="repeat">
      <a:schemeClr val="accent5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>
        <a:shade val="80000"/>
      </a:schemeClr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>
        <a:shade val="80000"/>
      </a:schemeClr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>
        <a:shade val="80000"/>
      </a:schemeClr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>
        <a:shade val="80000"/>
      </a:schemeClr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>
        <a:shade val="80000"/>
      </a:schemeClr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5_3">
  <dgm:title val=""/>
  <dgm:desc val=""/>
  <dgm:catLst>
    <dgm:cat type="accent5" pri="11300"/>
  </dgm:catLst>
  <dgm:styleLbl name="node0">
    <dgm:fillClrLst meth="repeat">
      <a:schemeClr val="accent5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>
        <a:shade val="80000"/>
      </a:schemeClr>
      <a:schemeClr val="accent5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>
        <a:shade val="80000"/>
      </a:schemeClr>
      <a:schemeClr val="accent5">
        <a:tint val="70000"/>
      </a:schemeClr>
    </dgm:fillClrLst>
    <dgm:linClrLst>
      <a:schemeClr val="accent5">
        <a:shade val="80000"/>
      </a:schemeClr>
      <a:schemeClr val="accent5">
        <a:tint val="70000"/>
      </a:schemeClr>
    </dgm:linClrLst>
    <dgm:effectClrLst/>
    <dgm:txLinClrLst/>
    <dgm:txFillClrLst/>
    <dgm:txEffectClrLst/>
  </dgm:styleLbl>
  <dgm:styleLbl name="lnNode1">
    <dgm:fillClrLst>
      <a:schemeClr val="accent5">
        <a:shade val="80000"/>
      </a:schemeClr>
      <a:schemeClr val="accent5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shade val="80000"/>
        <a:alpha val="50000"/>
      </a:schemeClr>
      <a:schemeClr val="accent5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>
        <a:shade val="90000"/>
      </a:schemeClr>
      <a:schemeClr val="accent5">
        <a:tint val="70000"/>
      </a:schemeClr>
    </dgm:fillClrLst>
    <dgm:linClrLst>
      <a:schemeClr val="accent5">
        <a:shade val="90000"/>
      </a:schemeClr>
      <a:schemeClr val="accent5">
        <a:tint val="70000"/>
      </a:schemeClr>
    </dgm:linClrLst>
    <dgm:effectClrLst/>
    <dgm:txLinClrLst/>
    <dgm:txFillClrLst/>
    <dgm:txEffectClrLst/>
  </dgm:styleLbl>
  <dgm:styleLbl name="fgSibTrans2D1">
    <dgm:fillClrLst>
      <a:schemeClr val="accent5">
        <a:shade val="90000"/>
      </a:schemeClr>
      <a:schemeClr val="accent5">
        <a:tint val="70000"/>
      </a:schemeClr>
    </dgm:fillClrLst>
    <dgm:linClrLst>
      <a:schemeClr val="accent5">
        <a:shade val="90000"/>
      </a:schemeClr>
      <a:schemeClr val="accent5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>
        <a:shade val="90000"/>
      </a:schemeClr>
      <a:schemeClr val="accent5">
        <a:tint val="70000"/>
      </a:schemeClr>
    </dgm:fillClrLst>
    <dgm:linClrLst>
      <a:schemeClr val="accent5">
        <a:shade val="90000"/>
      </a:schemeClr>
      <a:schemeClr val="accent5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5">
        <a:shade val="90000"/>
      </a:schemeClr>
      <a:schemeClr val="accent5">
        <a:tint val="70000"/>
      </a:schemeClr>
    </dgm:fillClrLst>
    <dgm:linClrLst>
      <a:schemeClr val="accent5">
        <a:shade val="90000"/>
      </a:schemeClr>
      <a:schemeClr val="accent5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5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>
        <a:tint val="90000"/>
      </a:schemeClr>
    </dgm:fillClrLst>
    <dgm:linClrLst meth="repeat">
      <a:schemeClr val="accent5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5">
        <a:tint val="5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>
        <a:shade val="8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>
        <a:tint val="99000"/>
      </a:schemeClr>
    </dgm:fillClrLst>
    <dgm:linClrLst meth="repeat">
      <a:schemeClr val="accent5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>
        <a:tint val="80000"/>
      </a:schemeClr>
    </dgm:fillClrLst>
    <dgm:linClrLst meth="repeat">
      <a:schemeClr val="accent5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>
        <a:shade val="80000"/>
      </a:schemeClr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>
        <a:shade val="80000"/>
      </a:schemeClr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>
        <a:shade val="80000"/>
      </a:schemeClr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>
        <a:shade val="80000"/>
      </a:schemeClr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>
        <a:shade val="80000"/>
      </a:schemeClr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5_3">
  <dgm:title val=""/>
  <dgm:desc val=""/>
  <dgm:catLst>
    <dgm:cat type="accent5" pri="11300"/>
  </dgm:catLst>
  <dgm:styleLbl name="node0">
    <dgm:fillClrLst meth="repeat">
      <a:schemeClr val="accent5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>
        <a:shade val="80000"/>
      </a:schemeClr>
      <a:schemeClr val="accent5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>
        <a:shade val="80000"/>
      </a:schemeClr>
      <a:schemeClr val="accent5">
        <a:tint val="70000"/>
      </a:schemeClr>
    </dgm:fillClrLst>
    <dgm:linClrLst>
      <a:schemeClr val="accent5">
        <a:shade val="80000"/>
      </a:schemeClr>
      <a:schemeClr val="accent5">
        <a:tint val="70000"/>
      </a:schemeClr>
    </dgm:linClrLst>
    <dgm:effectClrLst/>
    <dgm:txLinClrLst/>
    <dgm:txFillClrLst/>
    <dgm:txEffectClrLst/>
  </dgm:styleLbl>
  <dgm:styleLbl name="lnNode1">
    <dgm:fillClrLst>
      <a:schemeClr val="accent5">
        <a:shade val="80000"/>
      </a:schemeClr>
      <a:schemeClr val="accent5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shade val="80000"/>
        <a:alpha val="50000"/>
      </a:schemeClr>
      <a:schemeClr val="accent5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>
        <a:shade val="90000"/>
      </a:schemeClr>
      <a:schemeClr val="accent5">
        <a:tint val="70000"/>
      </a:schemeClr>
    </dgm:fillClrLst>
    <dgm:linClrLst>
      <a:schemeClr val="accent5">
        <a:shade val="90000"/>
      </a:schemeClr>
      <a:schemeClr val="accent5">
        <a:tint val="70000"/>
      </a:schemeClr>
    </dgm:linClrLst>
    <dgm:effectClrLst/>
    <dgm:txLinClrLst/>
    <dgm:txFillClrLst/>
    <dgm:txEffectClrLst/>
  </dgm:styleLbl>
  <dgm:styleLbl name="fgSibTrans2D1">
    <dgm:fillClrLst>
      <a:schemeClr val="accent5">
        <a:shade val="90000"/>
      </a:schemeClr>
      <a:schemeClr val="accent5">
        <a:tint val="70000"/>
      </a:schemeClr>
    </dgm:fillClrLst>
    <dgm:linClrLst>
      <a:schemeClr val="accent5">
        <a:shade val="90000"/>
      </a:schemeClr>
      <a:schemeClr val="accent5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>
        <a:shade val="90000"/>
      </a:schemeClr>
      <a:schemeClr val="accent5">
        <a:tint val="70000"/>
      </a:schemeClr>
    </dgm:fillClrLst>
    <dgm:linClrLst>
      <a:schemeClr val="accent5">
        <a:shade val="90000"/>
      </a:schemeClr>
      <a:schemeClr val="accent5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5">
        <a:shade val="90000"/>
      </a:schemeClr>
      <a:schemeClr val="accent5">
        <a:tint val="70000"/>
      </a:schemeClr>
    </dgm:fillClrLst>
    <dgm:linClrLst>
      <a:schemeClr val="accent5">
        <a:shade val="90000"/>
      </a:schemeClr>
      <a:schemeClr val="accent5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5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>
        <a:tint val="90000"/>
      </a:schemeClr>
    </dgm:fillClrLst>
    <dgm:linClrLst meth="repeat">
      <a:schemeClr val="accent5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5">
        <a:tint val="5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>
        <a:shade val="8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>
        <a:tint val="99000"/>
      </a:schemeClr>
    </dgm:fillClrLst>
    <dgm:linClrLst meth="repeat">
      <a:schemeClr val="accent5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>
        <a:tint val="80000"/>
      </a:schemeClr>
    </dgm:fillClrLst>
    <dgm:linClrLst meth="repeat">
      <a:schemeClr val="accent5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>
        <a:shade val="80000"/>
      </a:schemeClr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>
        <a:shade val="80000"/>
      </a:schemeClr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>
        <a:shade val="80000"/>
      </a:schemeClr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>
        <a:shade val="80000"/>
      </a:schemeClr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>
        <a:shade val="80000"/>
      </a:schemeClr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77D4704-3971-43B0-9B86-50A6AB9DCBD9}" type="doc">
      <dgm:prSet loTypeId="urn:microsoft.com/office/officeart/2005/8/layout/hierarchy3" loCatId="hierarchy" qsTypeId="urn:microsoft.com/office/officeart/2005/8/quickstyle/simple1" qsCatId="simple" csTypeId="urn:microsoft.com/office/officeart/2005/8/colors/accent5_3" csCatId="accent5" phldr="1"/>
      <dgm:spPr/>
      <dgm:t>
        <a:bodyPr/>
        <a:lstStyle/>
        <a:p>
          <a:endParaRPr lang="ru-RU"/>
        </a:p>
      </dgm:t>
    </dgm:pt>
    <dgm:pt modelId="{981EB950-99EA-440A-A156-4F28C3344FEB}">
      <dgm:prSet phldrT="[Текст]" custT="1"/>
      <dgm:spPr/>
      <dgm:t>
        <a:bodyPr/>
        <a:lstStyle/>
        <a:p>
          <a:pPr algn="ctr"/>
          <a:r>
            <a:rPr lang="ru-RU" sz="2000" baseline="0" dirty="0" smtClean="0"/>
            <a:t>Задачи</a:t>
          </a:r>
          <a:endParaRPr lang="ru-RU" sz="2000" baseline="0" dirty="0"/>
        </a:p>
      </dgm:t>
    </dgm:pt>
    <dgm:pt modelId="{88241872-C904-4775-98A1-0C8FCC705309}" type="parTrans" cxnId="{5D79BB91-FED3-4FF1-868B-0330A6B21449}">
      <dgm:prSet/>
      <dgm:spPr/>
      <dgm:t>
        <a:bodyPr/>
        <a:lstStyle/>
        <a:p>
          <a:pPr algn="l"/>
          <a:endParaRPr lang="ru-RU"/>
        </a:p>
      </dgm:t>
    </dgm:pt>
    <dgm:pt modelId="{A8AD3ED3-B47D-43E3-840C-C8A92239B75F}" type="sibTrans" cxnId="{5D79BB91-FED3-4FF1-868B-0330A6B21449}">
      <dgm:prSet/>
      <dgm:spPr/>
      <dgm:t>
        <a:bodyPr/>
        <a:lstStyle/>
        <a:p>
          <a:pPr algn="l"/>
          <a:endParaRPr lang="ru-RU"/>
        </a:p>
      </dgm:t>
    </dgm:pt>
    <dgm:pt modelId="{0794B1D0-C719-443C-A1C2-2F7B26290329}">
      <dgm:prSet/>
      <dgm:spPr/>
      <dgm:t>
        <a:bodyPr/>
        <a:lstStyle/>
        <a:p>
          <a:pPr algn="just">
            <a:spcAft>
              <a:spcPts val="0"/>
            </a:spcAft>
          </a:pPr>
          <a:r>
            <a:rPr lang="ru-RU" b="1" dirty="0" smtClean="0"/>
            <a:t>Организация</a:t>
          </a:r>
          <a:r>
            <a:rPr lang="ru-RU" dirty="0" smtClean="0"/>
            <a:t> сетевого взаимодействия с организациями дополнительного образования г. Смоленска </a:t>
          </a:r>
          <a:endParaRPr lang="ru-RU" dirty="0"/>
        </a:p>
      </dgm:t>
    </dgm:pt>
    <dgm:pt modelId="{F75B97FA-BA17-433A-8502-8916152B1064}" type="parTrans" cxnId="{C60F8C02-0317-40A4-81E4-E9474A0056A6}">
      <dgm:prSet/>
      <dgm:spPr/>
      <dgm:t>
        <a:bodyPr/>
        <a:lstStyle/>
        <a:p>
          <a:pPr algn="l"/>
          <a:endParaRPr lang="ru-RU"/>
        </a:p>
      </dgm:t>
    </dgm:pt>
    <dgm:pt modelId="{FCEDAC21-326E-4803-A4FA-1A305C0CB7EA}" type="sibTrans" cxnId="{C60F8C02-0317-40A4-81E4-E9474A0056A6}">
      <dgm:prSet/>
      <dgm:spPr/>
      <dgm:t>
        <a:bodyPr/>
        <a:lstStyle/>
        <a:p>
          <a:pPr algn="l"/>
          <a:endParaRPr lang="ru-RU"/>
        </a:p>
      </dgm:t>
    </dgm:pt>
    <dgm:pt modelId="{7B0EBB12-8744-4845-98EB-CE92F1ACCDA5}">
      <dgm:prSet/>
      <dgm:spPr/>
      <dgm:t>
        <a:bodyPr/>
        <a:lstStyle/>
        <a:p>
          <a:pPr algn="just">
            <a:spcAft>
              <a:spcPts val="0"/>
            </a:spcAft>
          </a:pPr>
          <a:r>
            <a:rPr lang="ru-RU" b="1" dirty="0" smtClean="0"/>
            <a:t>Формирование</a:t>
          </a:r>
          <a:r>
            <a:rPr lang="ru-RU" dirty="0" smtClean="0"/>
            <a:t> </a:t>
          </a:r>
          <a:r>
            <a:rPr lang="ru-RU" dirty="0" err="1" smtClean="0"/>
            <a:t>компетентностного</a:t>
          </a:r>
          <a:r>
            <a:rPr lang="ru-RU" dirty="0" smtClean="0"/>
            <a:t> поля для реализации в условиях площадок на базе организаций дополнительного образования.</a:t>
          </a:r>
          <a:endParaRPr lang="ru-RU" dirty="0"/>
        </a:p>
      </dgm:t>
    </dgm:pt>
    <dgm:pt modelId="{99CFC41B-A147-4D19-BFE5-3195C6B4AC0B}" type="parTrans" cxnId="{B6181C51-A659-4198-8F62-B80DC382387F}">
      <dgm:prSet/>
      <dgm:spPr/>
      <dgm:t>
        <a:bodyPr/>
        <a:lstStyle/>
        <a:p>
          <a:pPr algn="l"/>
          <a:endParaRPr lang="ru-RU"/>
        </a:p>
      </dgm:t>
    </dgm:pt>
    <dgm:pt modelId="{E74D796A-12D6-40A5-BD8D-336CD6469942}" type="sibTrans" cxnId="{B6181C51-A659-4198-8F62-B80DC382387F}">
      <dgm:prSet/>
      <dgm:spPr/>
      <dgm:t>
        <a:bodyPr/>
        <a:lstStyle/>
        <a:p>
          <a:pPr algn="l"/>
          <a:endParaRPr lang="ru-RU"/>
        </a:p>
      </dgm:t>
    </dgm:pt>
    <dgm:pt modelId="{C62925F6-41F8-4129-8181-75181231FAF3}">
      <dgm:prSet/>
      <dgm:spPr/>
      <dgm:t>
        <a:bodyPr/>
        <a:lstStyle/>
        <a:p>
          <a:pPr algn="just">
            <a:spcAft>
              <a:spcPts val="0"/>
            </a:spcAft>
          </a:pPr>
          <a:r>
            <a:rPr lang="ru-RU" b="1" dirty="0" smtClean="0"/>
            <a:t>Подготовка и проведение </a:t>
          </a:r>
          <a:r>
            <a:rPr lang="ru-RU" dirty="0" smtClean="0"/>
            <a:t>серии практических занятий в рамках выбранного </a:t>
          </a:r>
          <a:r>
            <a:rPr lang="ru-RU" dirty="0" err="1" smtClean="0"/>
            <a:t>компетентностного</a:t>
          </a:r>
          <a:r>
            <a:rPr lang="ru-RU" dirty="0" smtClean="0"/>
            <a:t> поля  на базе практико-ориентированных учебных площадок.</a:t>
          </a:r>
          <a:endParaRPr lang="ru-RU" dirty="0"/>
        </a:p>
      </dgm:t>
    </dgm:pt>
    <dgm:pt modelId="{335BA5D6-CBEC-422C-A90F-233DF0C62029}" type="parTrans" cxnId="{F0296ABA-7D12-4E0E-BC3F-F6C40FDBA0FD}">
      <dgm:prSet/>
      <dgm:spPr/>
      <dgm:t>
        <a:bodyPr/>
        <a:lstStyle/>
        <a:p>
          <a:pPr algn="l"/>
          <a:endParaRPr lang="ru-RU"/>
        </a:p>
      </dgm:t>
    </dgm:pt>
    <dgm:pt modelId="{E4510FBE-5093-4C8B-B9B9-BE6F4B688599}" type="sibTrans" cxnId="{F0296ABA-7D12-4E0E-BC3F-F6C40FDBA0FD}">
      <dgm:prSet/>
      <dgm:spPr/>
      <dgm:t>
        <a:bodyPr/>
        <a:lstStyle/>
        <a:p>
          <a:pPr algn="l"/>
          <a:endParaRPr lang="ru-RU"/>
        </a:p>
      </dgm:t>
    </dgm:pt>
    <dgm:pt modelId="{EF0D4515-EDF3-4AAB-A306-EA324BA553C3}">
      <dgm:prSet/>
      <dgm:spPr/>
      <dgm:t>
        <a:bodyPr/>
        <a:lstStyle/>
        <a:p>
          <a:pPr algn="just">
            <a:spcAft>
              <a:spcPts val="0"/>
            </a:spcAft>
          </a:pPr>
          <a:r>
            <a:rPr lang="ru-RU" b="1" dirty="0" smtClean="0"/>
            <a:t>Анализ результатов </a:t>
          </a:r>
          <a:r>
            <a:rPr lang="ru-RU" dirty="0" smtClean="0"/>
            <a:t>деятельности обучающихся в условиях практико-ориентированных учебных площадок на базе организации дополнительного образования</a:t>
          </a:r>
          <a:endParaRPr lang="ru-RU" dirty="0"/>
        </a:p>
      </dgm:t>
    </dgm:pt>
    <dgm:pt modelId="{4F2196C7-6AA6-4468-8A76-A8C159254C0D}" type="parTrans" cxnId="{C5AC3F71-7985-461B-AADC-1B34EAF34841}">
      <dgm:prSet/>
      <dgm:spPr/>
      <dgm:t>
        <a:bodyPr/>
        <a:lstStyle/>
        <a:p>
          <a:endParaRPr lang="ru-RU"/>
        </a:p>
      </dgm:t>
    </dgm:pt>
    <dgm:pt modelId="{4A1040A5-80BE-414B-9EF2-AEC8668E417B}" type="sibTrans" cxnId="{C5AC3F71-7985-461B-AADC-1B34EAF34841}">
      <dgm:prSet/>
      <dgm:spPr/>
      <dgm:t>
        <a:bodyPr/>
        <a:lstStyle/>
        <a:p>
          <a:endParaRPr lang="ru-RU"/>
        </a:p>
      </dgm:t>
    </dgm:pt>
    <dgm:pt modelId="{05926FA0-2B24-487F-9026-66428AF7A646}">
      <dgm:prSet/>
      <dgm:spPr/>
      <dgm:t>
        <a:bodyPr/>
        <a:lstStyle/>
        <a:p>
          <a:pPr algn="just">
            <a:spcAft>
              <a:spcPts val="0"/>
            </a:spcAft>
          </a:pPr>
          <a:r>
            <a:rPr lang="ru-RU" b="1" dirty="0" smtClean="0"/>
            <a:t>Разработка проекта расширения </a:t>
          </a:r>
          <a:r>
            <a:rPr lang="ru-RU" dirty="0" smtClean="0"/>
            <a:t>сети взаимодействия ОГБПОУ "Смоленский педагогический колледж" с организациями дополнительного </a:t>
          </a:r>
          <a:r>
            <a:rPr lang="ru-RU" dirty="0" smtClean="0"/>
            <a:t>образования                  </a:t>
          </a:r>
          <a:r>
            <a:rPr lang="ru-RU" dirty="0" smtClean="0"/>
            <a:t>г. Смоленска </a:t>
          </a:r>
          <a:endParaRPr lang="ru-RU" dirty="0"/>
        </a:p>
      </dgm:t>
    </dgm:pt>
    <dgm:pt modelId="{A2A1E201-F1B0-498E-916F-508FAEAAFE45}" type="parTrans" cxnId="{C5159602-D1B3-482F-BD3F-2AFF319431EF}">
      <dgm:prSet/>
      <dgm:spPr/>
      <dgm:t>
        <a:bodyPr/>
        <a:lstStyle/>
        <a:p>
          <a:endParaRPr lang="ru-RU"/>
        </a:p>
      </dgm:t>
    </dgm:pt>
    <dgm:pt modelId="{CFEAAB2F-217C-42B8-9817-08F7A8953215}" type="sibTrans" cxnId="{C5159602-D1B3-482F-BD3F-2AFF319431EF}">
      <dgm:prSet/>
      <dgm:spPr/>
      <dgm:t>
        <a:bodyPr/>
        <a:lstStyle/>
        <a:p>
          <a:endParaRPr lang="ru-RU"/>
        </a:p>
      </dgm:t>
    </dgm:pt>
    <dgm:pt modelId="{4269BD8A-665A-4B7A-81FD-FC9EB376618E}" type="pres">
      <dgm:prSet presAssocID="{677D4704-3971-43B0-9B86-50A6AB9DCBD9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D1B94EF5-26A3-4A8E-97BF-98CB0238D992}" type="pres">
      <dgm:prSet presAssocID="{981EB950-99EA-440A-A156-4F28C3344FEB}" presName="root" presStyleCnt="0"/>
      <dgm:spPr/>
    </dgm:pt>
    <dgm:pt modelId="{B8F6A149-122F-492E-B9EE-B0F7B1948722}" type="pres">
      <dgm:prSet presAssocID="{981EB950-99EA-440A-A156-4F28C3344FEB}" presName="rootComposite" presStyleCnt="0"/>
      <dgm:spPr/>
    </dgm:pt>
    <dgm:pt modelId="{EAD3AF41-EFBB-4536-ABDA-BC13F0728864}" type="pres">
      <dgm:prSet presAssocID="{981EB950-99EA-440A-A156-4F28C3344FEB}" presName="rootText" presStyleLbl="node1" presStyleIdx="0" presStyleCnt="1" custScaleX="101715" custLinFactNeighborX="-72589" custLinFactNeighborY="-254"/>
      <dgm:spPr/>
      <dgm:t>
        <a:bodyPr/>
        <a:lstStyle/>
        <a:p>
          <a:endParaRPr lang="ru-RU"/>
        </a:p>
      </dgm:t>
    </dgm:pt>
    <dgm:pt modelId="{D37D4DCC-886D-45B9-99B9-FE562991BA46}" type="pres">
      <dgm:prSet presAssocID="{981EB950-99EA-440A-A156-4F28C3344FEB}" presName="rootConnector" presStyleLbl="node1" presStyleIdx="0" presStyleCnt="1"/>
      <dgm:spPr/>
      <dgm:t>
        <a:bodyPr/>
        <a:lstStyle/>
        <a:p>
          <a:endParaRPr lang="ru-RU"/>
        </a:p>
      </dgm:t>
    </dgm:pt>
    <dgm:pt modelId="{3A9DDB96-97C9-4EF9-8FFE-3A551D587FE9}" type="pres">
      <dgm:prSet presAssocID="{981EB950-99EA-440A-A156-4F28C3344FEB}" presName="childShape" presStyleCnt="0"/>
      <dgm:spPr/>
    </dgm:pt>
    <dgm:pt modelId="{02A1FD16-5A25-4A01-A575-D711C22D5555}" type="pres">
      <dgm:prSet presAssocID="{F75B97FA-BA17-433A-8502-8916152B1064}" presName="Name13" presStyleLbl="parChTrans1D2" presStyleIdx="0" presStyleCnt="5"/>
      <dgm:spPr/>
      <dgm:t>
        <a:bodyPr/>
        <a:lstStyle/>
        <a:p>
          <a:endParaRPr lang="ru-RU"/>
        </a:p>
      </dgm:t>
    </dgm:pt>
    <dgm:pt modelId="{9BAA5F0F-3DFF-4368-86DA-AD94A41958BB}" type="pres">
      <dgm:prSet presAssocID="{0794B1D0-C719-443C-A1C2-2F7B26290329}" presName="childText" presStyleLbl="bgAcc1" presStyleIdx="0" presStyleCnt="5" custScaleX="463171" custScaleY="49082" custLinFactNeighborX="-55335" custLinFactNeighborY="1607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1D4BB2C-ACB5-4B2A-A937-2F04690FD842}" type="pres">
      <dgm:prSet presAssocID="{99CFC41B-A147-4D19-BFE5-3195C6B4AC0B}" presName="Name13" presStyleLbl="parChTrans1D2" presStyleIdx="1" presStyleCnt="5"/>
      <dgm:spPr/>
      <dgm:t>
        <a:bodyPr/>
        <a:lstStyle/>
        <a:p>
          <a:endParaRPr lang="ru-RU"/>
        </a:p>
      </dgm:t>
    </dgm:pt>
    <dgm:pt modelId="{9C5E18E5-016C-4790-9D4D-1E4C7F7EDF4B}" type="pres">
      <dgm:prSet presAssocID="{7B0EBB12-8744-4845-98EB-CE92F1ACCDA5}" presName="childText" presStyleLbl="bgAcc1" presStyleIdx="1" presStyleCnt="5" custScaleX="460976" custScaleY="75552" custLinFactNeighborX="-55334" custLinFactNeighborY="12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A646431-F63C-44EF-9F43-B2B090D9692D}" type="pres">
      <dgm:prSet presAssocID="{335BA5D6-CBEC-422C-A90F-233DF0C62029}" presName="Name13" presStyleLbl="parChTrans1D2" presStyleIdx="2" presStyleCnt="5"/>
      <dgm:spPr/>
      <dgm:t>
        <a:bodyPr/>
        <a:lstStyle/>
        <a:p>
          <a:endParaRPr lang="ru-RU"/>
        </a:p>
      </dgm:t>
    </dgm:pt>
    <dgm:pt modelId="{468A36DD-6735-4A52-862B-668F7E5A2C28}" type="pres">
      <dgm:prSet presAssocID="{C62925F6-41F8-4129-8181-75181231FAF3}" presName="childText" presStyleLbl="bgAcc1" presStyleIdx="2" presStyleCnt="5" custScaleX="463785" custScaleY="93294" custLinFactNeighborX="-7919" custLinFactNeighborY="-41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8476795-0D1E-4FBC-B255-D6C2FB0311F4}" type="pres">
      <dgm:prSet presAssocID="{4F2196C7-6AA6-4468-8A76-A8C159254C0D}" presName="Name13" presStyleLbl="parChTrans1D2" presStyleIdx="3" presStyleCnt="5"/>
      <dgm:spPr/>
      <dgm:t>
        <a:bodyPr/>
        <a:lstStyle/>
        <a:p>
          <a:endParaRPr lang="ru-RU"/>
        </a:p>
      </dgm:t>
    </dgm:pt>
    <dgm:pt modelId="{E79C5063-9038-4CCB-A4C4-EA519A4BAA03}" type="pres">
      <dgm:prSet presAssocID="{EF0D4515-EDF3-4AAB-A306-EA324BA553C3}" presName="childText" presStyleLbl="bgAcc1" presStyleIdx="3" presStyleCnt="5" custScaleX="460697" custLinFactNeighborX="37602" custLinFactNeighborY="-540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493D639-B835-4B88-8CC7-89654005BD3B}" type="pres">
      <dgm:prSet presAssocID="{A2A1E201-F1B0-498E-916F-508FAEAAFE45}" presName="Name13" presStyleLbl="parChTrans1D2" presStyleIdx="4" presStyleCnt="5"/>
      <dgm:spPr/>
      <dgm:t>
        <a:bodyPr/>
        <a:lstStyle/>
        <a:p>
          <a:endParaRPr lang="ru-RU"/>
        </a:p>
      </dgm:t>
    </dgm:pt>
    <dgm:pt modelId="{1EBEE1B8-476F-405C-987B-F5E58CDB3684}" type="pres">
      <dgm:prSet presAssocID="{05926FA0-2B24-487F-9026-66428AF7A646}" presName="childText" presStyleLbl="bgAcc1" presStyleIdx="4" presStyleCnt="5" custScaleX="459551" custScaleY="83391" custLinFactNeighborX="42660" custLinFactNeighborY="-1711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35E31919-08A4-46D7-86CA-9367A1F53A71}" type="presOf" srcId="{4F2196C7-6AA6-4468-8A76-A8C159254C0D}" destId="{78476795-0D1E-4FBC-B255-D6C2FB0311F4}" srcOrd="0" destOrd="0" presId="urn:microsoft.com/office/officeart/2005/8/layout/hierarchy3"/>
    <dgm:cxn modelId="{F0296ABA-7D12-4E0E-BC3F-F6C40FDBA0FD}" srcId="{981EB950-99EA-440A-A156-4F28C3344FEB}" destId="{C62925F6-41F8-4129-8181-75181231FAF3}" srcOrd="2" destOrd="0" parTransId="{335BA5D6-CBEC-422C-A90F-233DF0C62029}" sibTransId="{E4510FBE-5093-4C8B-B9B9-BE6F4B688599}"/>
    <dgm:cxn modelId="{C60F8C02-0317-40A4-81E4-E9474A0056A6}" srcId="{981EB950-99EA-440A-A156-4F28C3344FEB}" destId="{0794B1D0-C719-443C-A1C2-2F7B26290329}" srcOrd="0" destOrd="0" parTransId="{F75B97FA-BA17-433A-8502-8916152B1064}" sibTransId="{FCEDAC21-326E-4803-A4FA-1A305C0CB7EA}"/>
    <dgm:cxn modelId="{0ED1CA42-1F7E-4EE7-9B36-142D12ED4EB2}" type="presOf" srcId="{99CFC41B-A147-4D19-BFE5-3195C6B4AC0B}" destId="{61D4BB2C-ACB5-4B2A-A937-2F04690FD842}" srcOrd="0" destOrd="0" presId="urn:microsoft.com/office/officeart/2005/8/layout/hierarchy3"/>
    <dgm:cxn modelId="{680AC1FB-A7AF-4110-838D-32A1954A9943}" type="presOf" srcId="{A2A1E201-F1B0-498E-916F-508FAEAAFE45}" destId="{2493D639-B835-4B88-8CC7-89654005BD3B}" srcOrd="0" destOrd="0" presId="urn:microsoft.com/office/officeart/2005/8/layout/hierarchy3"/>
    <dgm:cxn modelId="{E2C551C2-BBD7-49D3-8E39-7592AAFC8F24}" type="presOf" srcId="{335BA5D6-CBEC-422C-A90F-233DF0C62029}" destId="{DA646431-F63C-44EF-9F43-B2B090D9692D}" srcOrd="0" destOrd="0" presId="urn:microsoft.com/office/officeart/2005/8/layout/hierarchy3"/>
    <dgm:cxn modelId="{BEF5FBB0-5803-42AE-AA8C-FDDA6A61E06C}" type="presOf" srcId="{0794B1D0-C719-443C-A1C2-2F7B26290329}" destId="{9BAA5F0F-3DFF-4368-86DA-AD94A41958BB}" srcOrd="0" destOrd="0" presId="urn:microsoft.com/office/officeart/2005/8/layout/hierarchy3"/>
    <dgm:cxn modelId="{E5524C88-85E5-4BBA-AEB7-2712CCB77610}" type="presOf" srcId="{05926FA0-2B24-487F-9026-66428AF7A646}" destId="{1EBEE1B8-476F-405C-987B-F5E58CDB3684}" srcOrd="0" destOrd="0" presId="urn:microsoft.com/office/officeart/2005/8/layout/hierarchy3"/>
    <dgm:cxn modelId="{64811B29-A3D4-412D-9363-083026C5C368}" type="presOf" srcId="{7B0EBB12-8744-4845-98EB-CE92F1ACCDA5}" destId="{9C5E18E5-016C-4790-9D4D-1E4C7F7EDF4B}" srcOrd="0" destOrd="0" presId="urn:microsoft.com/office/officeart/2005/8/layout/hierarchy3"/>
    <dgm:cxn modelId="{B6181C51-A659-4198-8F62-B80DC382387F}" srcId="{981EB950-99EA-440A-A156-4F28C3344FEB}" destId="{7B0EBB12-8744-4845-98EB-CE92F1ACCDA5}" srcOrd="1" destOrd="0" parTransId="{99CFC41B-A147-4D19-BFE5-3195C6B4AC0B}" sibTransId="{E74D796A-12D6-40A5-BD8D-336CD6469942}"/>
    <dgm:cxn modelId="{F376FA9B-1932-4F37-9EE5-3917A7B40BB2}" type="presOf" srcId="{677D4704-3971-43B0-9B86-50A6AB9DCBD9}" destId="{4269BD8A-665A-4B7A-81FD-FC9EB376618E}" srcOrd="0" destOrd="0" presId="urn:microsoft.com/office/officeart/2005/8/layout/hierarchy3"/>
    <dgm:cxn modelId="{2A782E2F-B200-4732-BCAF-862B5BCF2CAD}" type="presOf" srcId="{F75B97FA-BA17-433A-8502-8916152B1064}" destId="{02A1FD16-5A25-4A01-A575-D711C22D5555}" srcOrd="0" destOrd="0" presId="urn:microsoft.com/office/officeart/2005/8/layout/hierarchy3"/>
    <dgm:cxn modelId="{C5AC3F71-7985-461B-AADC-1B34EAF34841}" srcId="{981EB950-99EA-440A-A156-4F28C3344FEB}" destId="{EF0D4515-EDF3-4AAB-A306-EA324BA553C3}" srcOrd="3" destOrd="0" parTransId="{4F2196C7-6AA6-4468-8A76-A8C159254C0D}" sibTransId="{4A1040A5-80BE-414B-9EF2-AEC8668E417B}"/>
    <dgm:cxn modelId="{DEE487F0-8262-437B-A96D-994D636B4EE9}" type="presOf" srcId="{981EB950-99EA-440A-A156-4F28C3344FEB}" destId="{EAD3AF41-EFBB-4536-ABDA-BC13F0728864}" srcOrd="0" destOrd="0" presId="urn:microsoft.com/office/officeart/2005/8/layout/hierarchy3"/>
    <dgm:cxn modelId="{5D79BB91-FED3-4FF1-868B-0330A6B21449}" srcId="{677D4704-3971-43B0-9B86-50A6AB9DCBD9}" destId="{981EB950-99EA-440A-A156-4F28C3344FEB}" srcOrd="0" destOrd="0" parTransId="{88241872-C904-4775-98A1-0C8FCC705309}" sibTransId="{A8AD3ED3-B47D-43E3-840C-C8A92239B75F}"/>
    <dgm:cxn modelId="{7DEA7DE7-6A69-435A-9034-C956A15E5442}" type="presOf" srcId="{EF0D4515-EDF3-4AAB-A306-EA324BA553C3}" destId="{E79C5063-9038-4CCB-A4C4-EA519A4BAA03}" srcOrd="0" destOrd="0" presId="urn:microsoft.com/office/officeart/2005/8/layout/hierarchy3"/>
    <dgm:cxn modelId="{3840B1B9-DD67-4F1C-9118-C05D5D6EB34B}" type="presOf" srcId="{C62925F6-41F8-4129-8181-75181231FAF3}" destId="{468A36DD-6735-4A52-862B-668F7E5A2C28}" srcOrd="0" destOrd="0" presId="urn:microsoft.com/office/officeart/2005/8/layout/hierarchy3"/>
    <dgm:cxn modelId="{C5159602-D1B3-482F-BD3F-2AFF319431EF}" srcId="{981EB950-99EA-440A-A156-4F28C3344FEB}" destId="{05926FA0-2B24-487F-9026-66428AF7A646}" srcOrd="4" destOrd="0" parTransId="{A2A1E201-F1B0-498E-916F-508FAEAAFE45}" sibTransId="{CFEAAB2F-217C-42B8-9817-08F7A8953215}"/>
    <dgm:cxn modelId="{6A0CC956-3756-4BEB-9F03-2DB452C7D7D7}" type="presOf" srcId="{981EB950-99EA-440A-A156-4F28C3344FEB}" destId="{D37D4DCC-886D-45B9-99B9-FE562991BA46}" srcOrd="1" destOrd="0" presId="urn:microsoft.com/office/officeart/2005/8/layout/hierarchy3"/>
    <dgm:cxn modelId="{9E394DE0-4EC7-4534-9F88-C7AABEF26F7B}" type="presParOf" srcId="{4269BD8A-665A-4B7A-81FD-FC9EB376618E}" destId="{D1B94EF5-26A3-4A8E-97BF-98CB0238D992}" srcOrd="0" destOrd="0" presId="urn:microsoft.com/office/officeart/2005/8/layout/hierarchy3"/>
    <dgm:cxn modelId="{ABEC4766-81FC-4631-8755-9EE2EC987F88}" type="presParOf" srcId="{D1B94EF5-26A3-4A8E-97BF-98CB0238D992}" destId="{B8F6A149-122F-492E-B9EE-B0F7B1948722}" srcOrd="0" destOrd="0" presId="urn:microsoft.com/office/officeart/2005/8/layout/hierarchy3"/>
    <dgm:cxn modelId="{23672063-B2AC-457F-B689-E99F3CA4CC4C}" type="presParOf" srcId="{B8F6A149-122F-492E-B9EE-B0F7B1948722}" destId="{EAD3AF41-EFBB-4536-ABDA-BC13F0728864}" srcOrd="0" destOrd="0" presId="urn:microsoft.com/office/officeart/2005/8/layout/hierarchy3"/>
    <dgm:cxn modelId="{1BB0E54D-2767-4C6A-922E-8E11704026A3}" type="presParOf" srcId="{B8F6A149-122F-492E-B9EE-B0F7B1948722}" destId="{D37D4DCC-886D-45B9-99B9-FE562991BA46}" srcOrd="1" destOrd="0" presId="urn:microsoft.com/office/officeart/2005/8/layout/hierarchy3"/>
    <dgm:cxn modelId="{B6AD0635-A581-4431-B101-726D34A20570}" type="presParOf" srcId="{D1B94EF5-26A3-4A8E-97BF-98CB0238D992}" destId="{3A9DDB96-97C9-4EF9-8FFE-3A551D587FE9}" srcOrd="1" destOrd="0" presId="urn:microsoft.com/office/officeart/2005/8/layout/hierarchy3"/>
    <dgm:cxn modelId="{9AF50A1D-51E6-4705-A7FF-9B6BBC657371}" type="presParOf" srcId="{3A9DDB96-97C9-4EF9-8FFE-3A551D587FE9}" destId="{02A1FD16-5A25-4A01-A575-D711C22D5555}" srcOrd="0" destOrd="0" presId="urn:microsoft.com/office/officeart/2005/8/layout/hierarchy3"/>
    <dgm:cxn modelId="{8F0DD972-C932-44B1-B144-DBAF7654B5F0}" type="presParOf" srcId="{3A9DDB96-97C9-4EF9-8FFE-3A551D587FE9}" destId="{9BAA5F0F-3DFF-4368-86DA-AD94A41958BB}" srcOrd="1" destOrd="0" presId="urn:microsoft.com/office/officeart/2005/8/layout/hierarchy3"/>
    <dgm:cxn modelId="{FC3796F5-14F6-45A0-908C-4D37630BECBC}" type="presParOf" srcId="{3A9DDB96-97C9-4EF9-8FFE-3A551D587FE9}" destId="{61D4BB2C-ACB5-4B2A-A937-2F04690FD842}" srcOrd="2" destOrd="0" presId="urn:microsoft.com/office/officeart/2005/8/layout/hierarchy3"/>
    <dgm:cxn modelId="{99D41270-0307-424D-9814-9B4B6A298303}" type="presParOf" srcId="{3A9DDB96-97C9-4EF9-8FFE-3A551D587FE9}" destId="{9C5E18E5-016C-4790-9D4D-1E4C7F7EDF4B}" srcOrd="3" destOrd="0" presId="urn:microsoft.com/office/officeart/2005/8/layout/hierarchy3"/>
    <dgm:cxn modelId="{8127998C-F889-4ACC-A1FD-124F28C8D393}" type="presParOf" srcId="{3A9DDB96-97C9-4EF9-8FFE-3A551D587FE9}" destId="{DA646431-F63C-44EF-9F43-B2B090D9692D}" srcOrd="4" destOrd="0" presId="urn:microsoft.com/office/officeart/2005/8/layout/hierarchy3"/>
    <dgm:cxn modelId="{4FB6BF7C-CCF6-486A-B38C-A4CAFFB96709}" type="presParOf" srcId="{3A9DDB96-97C9-4EF9-8FFE-3A551D587FE9}" destId="{468A36DD-6735-4A52-862B-668F7E5A2C28}" srcOrd="5" destOrd="0" presId="urn:microsoft.com/office/officeart/2005/8/layout/hierarchy3"/>
    <dgm:cxn modelId="{6CA699FB-2743-4EDE-9158-CEAE30621691}" type="presParOf" srcId="{3A9DDB96-97C9-4EF9-8FFE-3A551D587FE9}" destId="{78476795-0D1E-4FBC-B255-D6C2FB0311F4}" srcOrd="6" destOrd="0" presId="urn:microsoft.com/office/officeart/2005/8/layout/hierarchy3"/>
    <dgm:cxn modelId="{8196292D-95A2-424B-B0D1-30008AE8A433}" type="presParOf" srcId="{3A9DDB96-97C9-4EF9-8FFE-3A551D587FE9}" destId="{E79C5063-9038-4CCB-A4C4-EA519A4BAA03}" srcOrd="7" destOrd="0" presId="urn:microsoft.com/office/officeart/2005/8/layout/hierarchy3"/>
    <dgm:cxn modelId="{174FA68F-447D-46F4-87EE-50911304FAEA}" type="presParOf" srcId="{3A9DDB96-97C9-4EF9-8FFE-3A551D587FE9}" destId="{2493D639-B835-4B88-8CC7-89654005BD3B}" srcOrd="8" destOrd="0" presId="urn:microsoft.com/office/officeart/2005/8/layout/hierarchy3"/>
    <dgm:cxn modelId="{ACB3B3A1-5EBD-4860-BF59-537BBD0F5C3E}" type="presParOf" srcId="{3A9DDB96-97C9-4EF9-8FFE-3A551D587FE9}" destId="{1EBEE1B8-476F-405C-987B-F5E58CDB3684}" srcOrd="9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77D4704-3971-43B0-9B86-50A6AB9DCBD9}" type="doc">
      <dgm:prSet loTypeId="urn:microsoft.com/office/officeart/2005/8/layout/hierarchy3" loCatId="hierarchy" qsTypeId="urn:microsoft.com/office/officeart/2005/8/quickstyle/simple1" qsCatId="simple" csTypeId="urn:microsoft.com/office/officeart/2005/8/colors/accent5_3" csCatId="accent5" phldr="1"/>
      <dgm:spPr/>
      <dgm:t>
        <a:bodyPr/>
        <a:lstStyle/>
        <a:p>
          <a:endParaRPr lang="ru-RU"/>
        </a:p>
      </dgm:t>
    </dgm:pt>
    <dgm:pt modelId="{981EB950-99EA-440A-A156-4F28C3344FEB}">
      <dgm:prSet phldrT="[Текст]" custT="1"/>
      <dgm:spPr/>
      <dgm:t>
        <a:bodyPr/>
        <a:lstStyle/>
        <a:p>
          <a:pPr algn="ctr"/>
          <a:r>
            <a:rPr lang="ru-RU" sz="2000" baseline="0" dirty="0" smtClean="0"/>
            <a:t>Предметное</a:t>
          </a:r>
          <a:endParaRPr lang="ru-RU" sz="2000" baseline="0" dirty="0"/>
        </a:p>
      </dgm:t>
    </dgm:pt>
    <dgm:pt modelId="{88241872-C904-4775-98A1-0C8FCC705309}" type="parTrans" cxnId="{5D79BB91-FED3-4FF1-868B-0330A6B21449}">
      <dgm:prSet/>
      <dgm:spPr/>
      <dgm:t>
        <a:bodyPr/>
        <a:lstStyle/>
        <a:p>
          <a:pPr algn="l"/>
          <a:endParaRPr lang="ru-RU"/>
        </a:p>
      </dgm:t>
    </dgm:pt>
    <dgm:pt modelId="{A8AD3ED3-B47D-43E3-840C-C8A92239B75F}" type="sibTrans" cxnId="{5D79BB91-FED3-4FF1-868B-0330A6B21449}">
      <dgm:prSet/>
      <dgm:spPr/>
      <dgm:t>
        <a:bodyPr/>
        <a:lstStyle/>
        <a:p>
          <a:pPr algn="l"/>
          <a:endParaRPr lang="ru-RU"/>
        </a:p>
      </dgm:t>
    </dgm:pt>
    <dgm:pt modelId="{05926FA0-2B24-487F-9026-66428AF7A646}">
      <dgm:prSet custT="1"/>
      <dgm:spPr/>
      <dgm:t>
        <a:bodyPr/>
        <a:lstStyle/>
        <a:p>
          <a:pPr algn="just"/>
          <a:r>
            <a:rPr lang="ru-RU" sz="1000" dirty="0" smtClean="0"/>
            <a:t>- понимать сущность и социальную значимость своей будущей профессии, проявлять к ней устойчивый интерес, </a:t>
          </a:r>
          <a:endParaRPr lang="ru-RU" sz="1000" dirty="0" smtClean="0">
            <a:solidFill>
              <a:schemeClr val="bg1"/>
            </a:solidFill>
          </a:endParaRPr>
        </a:p>
        <a:p>
          <a:pPr algn="just"/>
          <a:r>
            <a:rPr lang="ru-RU" sz="1000" dirty="0" smtClean="0">
              <a:solidFill>
                <a:schemeClr val="bg1"/>
              </a:solidFill>
            </a:rPr>
            <a:t>- определять методы и способы выполнения профессиональных задач, оценивать их эффективность и качество, </a:t>
          </a:r>
        </a:p>
        <a:p>
          <a:pPr algn="just"/>
          <a:r>
            <a:rPr lang="ru-RU" sz="1000" dirty="0" smtClean="0">
              <a:solidFill>
                <a:schemeClr val="bg1"/>
              </a:solidFill>
            </a:rPr>
            <a:t>- решать проблемы, оценивать риски и принимать решения в нестандартных ситуациях, </a:t>
          </a:r>
        </a:p>
        <a:p>
          <a:pPr algn="just"/>
          <a:r>
            <a:rPr lang="ru-RU" sz="1000" dirty="0" smtClean="0">
              <a:solidFill>
                <a:schemeClr val="bg1"/>
              </a:solidFill>
            </a:rPr>
            <a:t>- осуществлять поиск, анализ и оценку информации, необходимой для постановки и решения профессиональных задач, профессионального и личностного развития, </a:t>
          </a:r>
        </a:p>
        <a:p>
          <a:pPr algn="just">
            <a:buFontTx/>
            <a:buChar char="-"/>
          </a:pPr>
          <a:r>
            <a:rPr lang="ru-RU" sz="1000" dirty="0" smtClean="0">
              <a:solidFill>
                <a:schemeClr val="bg1"/>
              </a:solidFill>
            </a:rPr>
            <a:t>использовать информационно-коммуникационные технологи для совершенствования профессиональной деятельности</a:t>
          </a:r>
          <a:endParaRPr lang="ru-RU" sz="1000" dirty="0"/>
        </a:p>
      </dgm:t>
    </dgm:pt>
    <dgm:pt modelId="{A2A1E201-F1B0-498E-916F-508FAEAAFE45}" type="parTrans" cxnId="{C5159602-D1B3-482F-BD3F-2AFF319431EF}">
      <dgm:prSet/>
      <dgm:spPr/>
      <dgm:t>
        <a:bodyPr/>
        <a:lstStyle/>
        <a:p>
          <a:endParaRPr lang="ru-RU"/>
        </a:p>
      </dgm:t>
    </dgm:pt>
    <dgm:pt modelId="{CFEAAB2F-217C-42B8-9817-08F7A8953215}" type="sibTrans" cxnId="{C5159602-D1B3-482F-BD3F-2AFF319431EF}">
      <dgm:prSet/>
      <dgm:spPr/>
      <dgm:t>
        <a:bodyPr/>
        <a:lstStyle/>
        <a:p>
          <a:endParaRPr lang="ru-RU"/>
        </a:p>
      </dgm:t>
    </dgm:pt>
    <dgm:pt modelId="{4269BD8A-665A-4B7A-81FD-FC9EB376618E}" type="pres">
      <dgm:prSet presAssocID="{677D4704-3971-43B0-9B86-50A6AB9DCBD9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D1B94EF5-26A3-4A8E-97BF-98CB0238D992}" type="pres">
      <dgm:prSet presAssocID="{981EB950-99EA-440A-A156-4F28C3344FEB}" presName="root" presStyleCnt="0"/>
      <dgm:spPr/>
    </dgm:pt>
    <dgm:pt modelId="{B8F6A149-122F-492E-B9EE-B0F7B1948722}" type="pres">
      <dgm:prSet presAssocID="{981EB950-99EA-440A-A156-4F28C3344FEB}" presName="rootComposite" presStyleCnt="0"/>
      <dgm:spPr/>
    </dgm:pt>
    <dgm:pt modelId="{EAD3AF41-EFBB-4536-ABDA-BC13F0728864}" type="pres">
      <dgm:prSet presAssocID="{981EB950-99EA-440A-A156-4F28C3344FEB}" presName="rootText" presStyleLbl="node1" presStyleIdx="0" presStyleCnt="1" custScaleX="101715" custLinFactY="-100000" custLinFactNeighborX="-9792" custLinFactNeighborY="-141590"/>
      <dgm:spPr/>
      <dgm:t>
        <a:bodyPr/>
        <a:lstStyle/>
        <a:p>
          <a:endParaRPr lang="ru-RU"/>
        </a:p>
      </dgm:t>
    </dgm:pt>
    <dgm:pt modelId="{D37D4DCC-886D-45B9-99B9-FE562991BA46}" type="pres">
      <dgm:prSet presAssocID="{981EB950-99EA-440A-A156-4F28C3344FEB}" presName="rootConnector" presStyleLbl="node1" presStyleIdx="0" presStyleCnt="1"/>
      <dgm:spPr/>
      <dgm:t>
        <a:bodyPr/>
        <a:lstStyle/>
        <a:p>
          <a:endParaRPr lang="ru-RU"/>
        </a:p>
      </dgm:t>
    </dgm:pt>
    <dgm:pt modelId="{3A9DDB96-97C9-4EF9-8FFE-3A551D587FE9}" type="pres">
      <dgm:prSet presAssocID="{981EB950-99EA-440A-A156-4F28C3344FEB}" presName="childShape" presStyleCnt="0"/>
      <dgm:spPr/>
    </dgm:pt>
    <dgm:pt modelId="{2493D639-B835-4B88-8CC7-89654005BD3B}" type="pres">
      <dgm:prSet presAssocID="{A2A1E201-F1B0-498E-916F-508FAEAAFE45}" presName="Name13" presStyleLbl="parChTrans1D2" presStyleIdx="0" presStyleCnt="1"/>
      <dgm:spPr/>
      <dgm:t>
        <a:bodyPr/>
        <a:lstStyle/>
        <a:p>
          <a:endParaRPr lang="ru-RU"/>
        </a:p>
      </dgm:t>
    </dgm:pt>
    <dgm:pt modelId="{1EBEE1B8-476F-405C-987B-F5E58CDB3684}" type="pres">
      <dgm:prSet presAssocID="{05926FA0-2B24-487F-9026-66428AF7A646}" presName="childText" presStyleLbl="bgAcc1" presStyleIdx="0" presStyleCnt="1" custScaleX="459551" custScaleY="118816" custLinFactNeighborX="-2129" custLinFactNeighborY="-7084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4C4CDA3D-03FC-4601-865A-943C0DB61A5D}" type="presOf" srcId="{981EB950-99EA-440A-A156-4F28C3344FEB}" destId="{D37D4DCC-886D-45B9-99B9-FE562991BA46}" srcOrd="1" destOrd="0" presId="urn:microsoft.com/office/officeart/2005/8/layout/hierarchy3"/>
    <dgm:cxn modelId="{C5159602-D1B3-482F-BD3F-2AFF319431EF}" srcId="{981EB950-99EA-440A-A156-4F28C3344FEB}" destId="{05926FA0-2B24-487F-9026-66428AF7A646}" srcOrd="0" destOrd="0" parTransId="{A2A1E201-F1B0-498E-916F-508FAEAAFE45}" sibTransId="{CFEAAB2F-217C-42B8-9817-08F7A8953215}"/>
    <dgm:cxn modelId="{4A164344-B3A1-4395-8600-4B82AF621374}" type="presOf" srcId="{677D4704-3971-43B0-9B86-50A6AB9DCBD9}" destId="{4269BD8A-665A-4B7A-81FD-FC9EB376618E}" srcOrd="0" destOrd="0" presId="urn:microsoft.com/office/officeart/2005/8/layout/hierarchy3"/>
    <dgm:cxn modelId="{5D79BB91-FED3-4FF1-868B-0330A6B21449}" srcId="{677D4704-3971-43B0-9B86-50A6AB9DCBD9}" destId="{981EB950-99EA-440A-A156-4F28C3344FEB}" srcOrd="0" destOrd="0" parTransId="{88241872-C904-4775-98A1-0C8FCC705309}" sibTransId="{A8AD3ED3-B47D-43E3-840C-C8A92239B75F}"/>
    <dgm:cxn modelId="{E0FCAC96-33B0-496D-9407-827FE31FD2EF}" type="presOf" srcId="{981EB950-99EA-440A-A156-4F28C3344FEB}" destId="{EAD3AF41-EFBB-4536-ABDA-BC13F0728864}" srcOrd="0" destOrd="0" presId="urn:microsoft.com/office/officeart/2005/8/layout/hierarchy3"/>
    <dgm:cxn modelId="{FD970E2F-2210-421F-9302-08690A70CAEE}" type="presOf" srcId="{A2A1E201-F1B0-498E-916F-508FAEAAFE45}" destId="{2493D639-B835-4B88-8CC7-89654005BD3B}" srcOrd="0" destOrd="0" presId="urn:microsoft.com/office/officeart/2005/8/layout/hierarchy3"/>
    <dgm:cxn modelId="{CC36C1EA-5CB0-479D-A2A4-677A2228B7E1}" type="presOf" srcId="{05926FA0-2B24-487F-9026-66428AF7A646}" destId="{1EBEE1B8-476F-405C-987B-F5E58CDB3684}" srcOrd="0" destOrd="0" presId="urn:microsoft.com/office/officeart/2005/8/layout/hierarchy3"/>
    <dgm:cxn modelId="{CC672914-74EB-438E-801B-D0C93F5D8158}" type="presParOf" srcId="{4269BD8A-665A-4B7A-81FD-FC9EB376618E}" destId="{D1B94EF5-26A3-4A8E-97BF-98CB0238D992}" srcOrd="0" destOrd="0" presId="urn:microsoft.com/office/officeart/2005/8/layout/hierarchy3"/>
    <dgm:cxn modelId="{DAED0AE1-65DB-4575-8EE3-85C48A03FE23}" type="presParOf" srcId="{D1B94EF5-26A3-4A8E-97BF-98CB0238D992}" destId="{B8F6A149-122F-492E-B9EE-B0F7B1948722}" srcOrd="0" destOrd="0" presId="urn:microsoft.com/office/officeart/2005/8/layout/hierarchy3"/>
    <dgm:cxn modelId="{4D0D07CC-087E-472A-B161-B81BF1560254}" type="presParOf" srcId="{B8F6A149-122F-492E-B9EE-B0F7B1948722}" destId="{EAD3AF41-EFBB-4536-ABDA-BC13F0728864}" srcOrd="0" destOrd="0" presId="urn:microsoft.com/office/officeart/2005/8/layout/hierarchy3"/>
    <dgm:cxn modelId="{F0F908CC-42FC-4A74-9243-3E729B40D74E}" type="presParOf" srcId="{B8F6A149-122F-492E-B9EE-B0F7B1948722}" destId="{D37D4DCC-886D-45B9-99B9-FE562991BA46}" srcOrd="1" destOrd="0" presId="urn:microsoft.com/office/officeart/2005/8/layout/hierarchy3"/>
    <dgm:cxn modelId="{D756E294-082A-4663-AB87-7E2CE2CD5F64}" type="presParOf" srcId="{D1B94EF5-26A3-4A8E-97BF-98CB0238D992}" destId="{3A9DDB96-97C9-4EF9-8FFE-3A551D587FE9}" srcOrd="1" destOrd="0" presId="urn:microsoft.com/office/officeart/2005/8/layout/hierarchy3"/>
    <dgm:cxn modelId="{18F9D70F-AA66-4844-8849-71C9684CC958}" type="presParOf" srcId="{3A9DDB96-97C9-4EF9-8FFE-3A551D587FE9}" destId="{2493D639-B835-4B88-8CC7-89654005BD3B}" srcOrd="0" destOrd="0" presId="urn:microsoft.com/office/officeart/2005/8/layout/hierarchy3"/>
    <dgm:cxn modelId="{99B6692B-49FC-4B72-9C7E-FFC8F34E1653}" type="presParOf" srcId="{3A9DDB96-97C9-4EF9-8FFE-3A551D587FE9}" destId="{1EBEE1B8-476F-405C-987B-F5E58CDB3684}" srcOrd="1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677D4704-3971-43B0-9B86-50A6AB9DCBD9}" type="doc">
      <dgm:prSet loTypeId="urn:microsoft.com/office/officeart/2005/8/layout/hierarchy3" loCatId="hierarchy" qsTypeId="urn:microsoft.com/office/officeart/2005/8/quickstyle/simple1" qsCatId="simple" csTypeId="urn:microsoft.com/office/officeart/2005/8/colors/accent5_3" csCatId="accent5" phldr="1"/>
      <dgm:spPr/>
      <dgm:t>
        <a:bodyPr/>
        <a:lstStyle/>
        <a:p>
          <a:endParaRPr lang="ru-RU"/>
        </a:p>
      </dgm:t>
    </dgm:pt>
    <dgm:pt modelId="{981EB950-99EA-440A-A156-4F28C3344FEB}">
      <dgm:prSet phldrT="[Текст]" custT="1"/>
      <dgm:spPr/>
      <dgm:t>
        <a:bodyPr/>
        <a:lstStyle/>
        <a:p>
          <a:pPr algn="ctr"/>
          <a:r>
            <a:rPr lang="ru-RU" sz="2000" baseline="0" dirty="0" err="1" smtClean="0"/>
            <a:t>Метапредметное</a:t>
          </a:r>
          <a:endParaRPr lang="ru-RU" sz="2000" baseline="0" dirty="0"/>
        </a:p>
      </dgm:t>
    </dgm:pt>
    <dgm:pt modelId="{88241872-C904-4775-98A1-0C8FCC705309}" type="parTrans" cxnId="{5D79BB91-FED3-4FF1-868B-0330A6B21449}">
      <dgm:prSet/>
      <dgm:spPr/>
      <dgm:t>
        <a:bodyPr/>
        <a:lstStyle/>
        <a:p>
          <a:pPr algn="l"/>
          <a:endParaRPr lang="ru-RU"/>
        </a:p>
      </dgm:t>
    </dgm:pt>
    <dgm:pt modelId="{A8AD3ED3-B47D-43E3-840C-C8A92239B75F}" type="sibTrans" cxnId="{5D79BB91-FED3-4FF1-868B-0330A6B21449}">
      <dgm:prSet/>
      <dgm:spPr/>
      <dgm:t>
        <a:bodyPr/>
        <a:lstStyle/>
        <a:p>
          <a:pPr algn="l"/>
          <a:endParaRPr lang="ru-RU"/>
        </a:p>
      </dgm:t>
    </dgm:pt>
    <dgm:pt modelId="{05926FA0-2B24-487F-9026-66428AF7A646}">
      <dgm:prSet custT="1"/>
      <dgm:spPr/>
      <dgm:t>
        <a:bodyPr/>
        <a:lstStyle/>
        <a:p>
          <a:pPr marL="0" marR="0" indent="0" algn="just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000" dirty="0" smtClean="0"/>
            <a:t>- работать в коллективе, обеспечивать его сплочение, </a:t>
          </a:r>
        </a:p>
        <a:p>
          <a:pPr marL="0" marR="0" indent="0" algn="just" defTabSz="800100" eaLnBrk="1" fontAlgn="auto" latinLnBrk="0" hangingPunct="1">
            <a:lnSpc>
              <a:spcPct val="90000"/>
            </a:lnSpc>
            <a:spcBef>
              <a:spcPct val="0"/>
            </a:spcBef>
            <a:spcAft>
              <a:spcPct val="35000"/>
            </a:spcAft>
            <a:buClrTx/>
            <a:buSzTx/>
            <a:buFontTx/>
            <a:buNone/>
            <a:tabLst/>
            <a:defRPr/>
          </a:pPr>
          <a:r>
            <a:rPr lang="ru-RU" sz="1000" dirty="0" smtClean="0"/>
            <a:t>эффективно общаться с коллегами, руководством, потребителями, </a:t>
          </a:r>
        </a:p>
        <a:p>
          <a:pPr algn="just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dirty="0" smtClean="0"/>
            <a:t>- выполнять эскизы и проекты с использованием различных графических средств и </a:t>
          </a:r>
          <a:r>
            <a:rPr lang="ru-RU" sz="1000" dirty="0" err="1" smtClean="0"/>
            <a:t>приемовсамостоятельно</a:t>
          </a:r>
          <a:r>
            <a:rPr lang="ru-RU" sz="1000" dirty="0" smtClean="0"/>
            <a:t> разрабатывать колористические решения художественно-графических проектов изделий декоративно-прикладного и народного искусства</a:t>
          </a:r>
        </a:p>
        <a:p>
          <a:pPr algn="just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dirty="0" smtClean="0"/>
            <a:t>варьировать изделия декоративно-прикладного и народного искусства с новыми технологическими и колористическими </a:t>
          </a:r>
          <a:r>
            <a:rPr lang="ru-RU" sz="1000" dirty="0" err="1" smtClean="0"/>
            <a:t>решениями,варьировать</a:t>
          </a:r>
          <a:r>
            <a:rPr lang="ru-RU" sz="1000" dirty="0" smtClean="0"/>
            <a:t> изделия декоративно-прикладного и народного искусства с новыми технологическими и колористическими решениями,</a:t>
          </a:r>
        </a:p>
        <a:p>
          <a:pPr algn="just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dirty="0" smtClean="0"/>
            <a:t>контролировать изготовление изделий на предмет соответствия требованиям, предъявляемым к изделиям декоративно-прикладного и народного искусства, </a:t>
          </a:r>
        </a:p>
        <a:p>
          <a:pPr algn="just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dirty="0" smtClean="0"/>
            <a:t>- анализировать особенности отечественных и мировых художественных школ.</a:t>
          </a:r>
          <a:endParaRPr lang="ru-RU" sz="1000" dirty="0"/>
        </a:p>
      </dgm:t>
    </dgm:pt>
    <dgm:pt modelId="{A2A1E201-F1B0-498E-916F-508FAEAAFE45}" type="parTrans" cxnId="{C5159602-D1B3-482F-BD3F-2AFF319431EF}">
      <dgm:prSet/>
      <dgm:spPr/>
      <dgm:t>
        <a:bodyPr/>
        <a:lstStyle/>
        <a:p>
          <a:endParaRPr lang="ru-RU"/>
        </a:p>
      </dgm:t>
    </dgm:pt>
    <dgm:pt modelId="{CFEAAB2F-217C-42B8-9817-08F7A8953215}" type="sibTrans" cxnId="{C5159602-D1B3-482F-BD3F-2AFF319431EF}">
      <dgm:prSet/>
      <dgm:spPr/>
      <dgm:t>
        <a:bodyPr/>
        <a:lstStyle/>
        <a:p>
          <a:endParaRPr lang="ru-RU"/>
        </a:p>
      </dgm:t>
    </dgm:pt>
    <dgm:pt modelId="{4269BD8A-665A-4B7A-81FD-FC9EB376618E}" type="pres">
      <dgm:prSet presAssocID="{677D4704-3971-43B0-9B86-50A6AB9DCBD9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D1B94EF5-26A3-4A8E-97BF-98CB0238D992}" type="pres">
      <dgm:prSet presAssocID="{981EB950-99EA-440A-A156-4F28C3344FEB}" presName="root" presStyleCnt="0"/>
      <dgm:spPr/>
    </dgm:pt>
    <dgm:pt modelId="{B8F6A149-122F-492E-B9EE-B0F7B1948722}" type="pres">
      <dgm:prSet presAssocID="{981EB950-99EA-440A-A156-4F28C3344FEB}" presName="rootComposite" presStyleCnt="0"/>
      <dgm:spPr/>
    </dgm:pt>
    <dgm:pt modelId="{EAD3AF41-EFBB-4536-ABDA-BC13F0728864}" type="pres">
      <dgm:prSet presAssocID="{981EB950-99EA-440A-A156-4F28C3344FEB}" presName="rootText" presStyleLbl="node1" presStyleIdx="0" presStyleCnt="1" custScaleX="101715" custLinFactNeighborX="-316" custLinFactNeighborY="-447"/>
      <dgm:spPr/>
      <dgm:t>
        <a:bodyPr/>
        <a:lstStyle/>
        <a:p>
          <a:endParaRPr lang="ru-RU"/>
        </a:p>
      </dgm:t>
    </dgm:pt>
    <dgm:pt modelId="{D37D4DCC-886D-45B9-99B9-FE562991BA46}" type="pres">
      <dgm:prSet presAssocID="{981EB950-99EA-440A-A156-4F28C3344FEB}" presName="rootConnector" presStyleLbl="node1" presStyleIdx="0" presStyleCnt="1"/>
      <dgm:spPr/>
      <dgm:t>
        <a:bodyPr/>
        <a:lstStyle/>
        <a:p>
          <a:endParaRPr lang="ru-RU"/>
        </a:p>
      </dgm:t>
    </dgm:pt>
    <dgm:pt modelId="{3A9DDB96-97C9-4EF9-8FFE-3A551D587FE9}" type="pres">
      <dgm:prSet presAssocID="{981EB950-99EA-440A-A156-4F28C3344FEB}" presName="childShape" presStyleCnt="0"/>
      <dgm:spPr/>
    </dgm:pt>
    <dgm:pt modelId="{2493D639-B835-4B88-8CC7-89654005BD3B}" type="pres">
      <dgm:prSet presAssocID="{A2A1E201-F1B0-498E-916F-508FAEAAFE45}" presName="Name13" presStyleLbl="parChTrans1D2" presStyleIdx="0" presStyleCnt="1"/>
      <dgm:spPr/>
      <dgm:t>
        <a:bodyPr/>
        <a:lstStyle/>
        <a:p>
          <a:endParaRPr lang="ru-RU"/>
        </a:p>
      </dgm:t>
    </dgm:pt>
    <dgm:pt modelId="{1EBEE1B8-476F-405C-987B-F5E58CDB3684}" type="pres">
      <dgm:prSet presAssocID="{05926FA0-2B24-487F-9026-66428AF7A646}" presName="childText" presStyleLbl="bgAcc1" presStyleIdx="0" presStyleCnt="1" custScaleX="459551" custScaleY="147350" custLinFactNeighborX="394" custLinFactNeighborY="206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6AAC41CA-0507-42D2-A6E5-7838F89AC28A}" type="presOf" srcId="{981EB950-99EA-440A-A156-4F28C3344FEB}" destId="{D37D4DCC-886D-45B9-99B9-FE562991BA46}" srcOrd="1" destOrd="0" presId="urn:microsoft.com/office/officeart/2005/8/layout/hierarchy3"/>
    <dgm:cxn modelId="{6387766A-FC93-4464-ACC1-903DDB16F947}" type="presOf" srcId="{A2A1E201-F1B0-498E-916F-508FAEAAFE45}" destId="{2493D639-B835-4B88-8CC7-89654005BD3B}" srcOrd="0" destOrd="0" presId="urn:microsoft.com/office/officeart/2005/8/layout/hierarchy3"/>
    <dgm:cxn modelId="{C5159602-D1B3-482F-BD3F-2AFF319431EF}" srcId="{981EB950-99EA-440A-A156-4F28C3344FEB}" destId="{05926FA0-2B24-487F-9026-66428AF7A646}" srcOrd="0" destOrd="0" parTransId="{A2A1E201-F1B0-498E-916F-508FAEAAFE45}" sibTransId="{CFEAAB2F-217C-42B8-9817-08F7A8953215}"/>
    <dgm:cxn modelId="{5D79BB91-FED3-4FF1-868B-0330A6B21449}" srcId="{677D4704-3971-43B0-9B86-50A6AB9DCBD9}" destId="{981EB950-99EA-440A-A156-4F28C3344FEB}" srcOrd="0" destOrd="0" parTransId="{88241872-C904-4775-98A1-0C8FCC705309}" sibTransId="{A8AD3ED3-B47D-43E3-840C-C8A92239B75F}"/>
    <dgm:cxn modelId="{AA554DD9-7BAB-4A52-A8C3-4D61E32AEEAE}" type="presOf" srcId="{981EB950-99EA-440A-A156-4F28C3344FEB}" destId="{EAD3AF41-EFBB-4536-ABDA-BC13F0728864}" srcOrd="0" destOrd="0" presId="urn:microsoft.com/office/officeart/2005/8/layout/hierarchy3"/>
    <dgm:cxn modelId="{D6B9B8B3-B424-4DD0-B20F-4F479B628926}" type="presOf" srcId="{05926FA0-2B24-487F-9026-66428AF7A646}" destId="{1EBEE1B8-476F-405C-987B-F5E58CDB3684}" srcOrd="0" destOrd="0" presId="urn:microsoft.com/office/officeart/2005/8/layout/hierarchy3"/>
    <dgm:cxn modelId="{C55BE932-C25F-4F78-883A-5386BFEF725C}" type="presOf" srcId="{677D4704-3971-43B0-9B86-50A6AB9DCBD9}" destId="{4269BD8A-665A-4B7A-81FD-FC9EB376618E}" srcOrd="0" destOrd="0" presId="urn:microsoft.com/office/officeart/2005/8/layout/hierarchy3"/>
    <dgm:cxn modelId="{E07729A4-E8F8-475F-8B90-470820066BD3}" type="presParOf" srcId="{4269BD8A-665A-4B7A-81FD-FC9EB376618E}" destId="{D1B94EF5-26A3-4A8E-97BF-98CB0238D992}" srcOrd="0" destOrd="0" presId="urn:microsoft.com/office/officeart/2005/8/layout/hierarchy3"/>
    <dgm:cxn modelId="{41AE9EF0-9721-4963-967D-0AC9BF5300BD}" type="presParOf" srcId="{D1B94EF5-26A3-4A8E-97BF-98CB0238D992}" destId="{B8F6A149-122F-492E-B9EE-B0F7B1948722}" srcOrd="0" destOrd="0" presId="urn:microsoft.com/office/officeart/2005/8/layout/hierarchy3"/>
    <dgm:cxn modelId="{83249923-C38D-44E9-ACA5-47775AF6FAD1}" type="presParOf" srcId="{B8F6A149-122F-492E-B9EE-B0F7B1948722}" destId="{EAD3AF41-EFBB-4536-ABDA-BC13F0728864}" srcOrd="0" destOrd="0" presId="urn:microsoft.com/office/officeart/2005/8/layout/hierarchy3"/>
    <dgm:cxn modelId="{9B3BF7BC-0DDE-4DBA-8ABD-5A3643A3F61A}" type="presParOf" srcId="{B8F6A149-122F-492E-B9EE-B0F7B1948722}" destId="{D37D4DCC-886D-45B9-99B9-FE562991BA46}" srcOrd="1" destOrd="0" presId="urn:microsoft.com/office/officeart/2005/8/layout/hierarchy3"/>
    <dgm:cxn modelId="{25BDE9B1-A19F-4DF9-9D1C-9BA01A409AEB}" type="presParOf" srcId="{D1B94EF5-26A3-4A8E-97BF-98CB0238D992}" destId="{3A9DDB96-97C9-4EF9-8FFE-3A551D587FE9}" srcOrd="1" destOrd="0" presId="urn:microsoft.com/office/officeart/2005/8/layout/hierarchy3"/>
    <dgm:cxn modelId="{0AFD282C-E356-42C7-BAB7-89C0F3329CCF}" type="presParOf" srcId="{3A9DDB96-97C9-4EF9-8FFE-3A551D587FE9}" destId="{2493D639-B835-4B88-8CC7-89654005BD3B}" srcOrd="0" destOrd="0" presId="urn:microsoft.com/office/officeart/2005/8/layout/hierarchy3"/>
    <dgm:cxn modelId="{40F95307-3E6B-4981-B784-A82D900D1587}" type="presParOf" srcId="{3A9DDB96-97C9-4EF9-8FFE-3A551D587FE9}" destId="{1EBEE1B8-476F-405C-987B-F5E58CDB3684}" srcOrd="1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xmlns="" relId="rId11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AD3AF41-EFBB-4536-ABDA-BC13F0728864}">
      <dsp:nvSpPr>
        <dsp:cNvPr id="0" name=""/>
        <dsp:cNvSpPr/>
      </dsp:nvSpPr>
      <dsp:spPr>
        <a:xfrm>
          <a:off x="0" y="0"/>
          <a:ext cx="1795805" cy="882763"/>
        </a:xfrm>
        <a:prstGeom prst="roundRect">
          <a:avLst>
            <a:gd name="adj" fmla="val 10000"/>
          </a:avLst>
        </a:prstGeom>
        <a:solidFill>
          <a:schemeClr val="accent5">
            <a:shade val="8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baseline="0" dirty="0" smtClean="0"/>
            <a:t>Задачи</a:t>
          </a:r>
          <a:endParaRPr lang="ru-RU" sz="2000" kern="1200" baseline="0" dirty="0"/>
        </a:p>
      </dsp:txBody>
      <dsp:txXfrm>
        <a:off x="25855" y="25855"/>
        <a:ext cx="1744095" cy="831053"/>
      </dsp:txXfrm>
    </dsp:sp>
    <dsp:sp modelId="{02A1FD16-5A25-4A01-A575-D711C22D5555}">
      <dsp:nvSpPr>
        <dsp:cNvPr id="0" name=""/>
        <dsp:cNvSpPr/>
      </dsp:nvSpPr>
      <dsp:spPr>
        <a:xfrm>
          <a:off x="179580" y="882763"/>
          <a:ext cx="336574" cy="58099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80998"/>
              </a:lnTo>
              <a:lnTo>
                <a:pt x="336574" y="580998"/>
              </a:lnTo>
            </a:path>
          </a:pathLst>
        </a:custGeom>
        <a:noFill/>
        <a:ln w="25400" cap="flat" cmpd="sng" algn="ctr">
          <a:solidFill>
            <a:schemeClr val="accent5">
              <a:tint val="99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BAA5F0F-3DFF-4368-86DA-AD94A41958BB}">
      <dsp:nvSpPr>
        <dsp:cNvPr id="0" name=""/>
        <dsp:cNvSpPr/>
      </dsp:nvSpPr>
      <dsp:spPr>
        <a:xfrm>
          <a:off x="516155" y="1247123"/>
          <a:ext cx="6541926" cy="43327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/>
            <a:t>Организация</a:t>
          </a:r>
          <a:r>
            <a:rPr lang="ru-RU" sz="1400" kern="1200" dirty="0" smtClean="0"/>
            <a:t> сетевого взаимодействия с организациями дополнительного образования г. Смоленска </a:t>
          </a:r>
          <a:endParaRPr lang="ru-RU" sz="1400" kern="1200" dirty="0"/>
        </a:p>
      </dsp:txBody>
      <dsp:txXfrm>
        <a:off x="528845" y="1259813"/>
        <a:ext cx="6516546" cy="407897"/>
      </dsp:txXfrm>
    </dsp:sp>
    <dsp:sp modelId="{61D4BB2C-ACB5-4B2A-A937-2F04690FD842}">
      <dsp:nvSpPr>
        <dsp:cNvPr id="0" name=""/>
        <dsp:cNvSpPr/>
      </dsp:nvSpPr>
      <dsp:spPr>
        <a:xfrm>
          <a:off x="179580" y="882763"/>
          <a:ext cx="336588" cy="121099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210991"/>
              </a:lnTo>
              <a:lnTo>
                <a:pt x="336588" y="1210991"/>
              </a:lnTo>
            </a:path>
          </a:pathLst>
        </a:custGeom>
        <a:noFill/>
        <a:ln w="25400" cap="flat" cmpd="sng" algn="ctr">
          <a:solidFill>
            <a:schemeClr val="accent5">
              <a:tint val="99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C5E18E5-016C-4790-9D4D-1E4C7F7EDF4B}">
      <dsp:nvSpPr>
        <dsp:cNvPr id="0" name=""/>
        <dsp:cNvSpPr/>
      </dsp:nvSpPr>
      <dsp:spPr>
        <a:xfrm>
          <a:off x="516169" y="1760282"/>
          <a:ext cx="6510923" cy="66694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shade val="80000"/>
              <a:hueOff val="-35144"/>
              <a:satOff val="885"/>
              <a:lumOff val="5445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/>
            <a:t>Формирование</a:t>
          </a:r>
          <a:r>
            <a:rPr lang="ru-RU" sz="1400" kern="1200" dirty="0" smtClean="0"/>
            <a:t> </a:t>
          </a:r>
          <a:r>
            <a:rPr lang="ru-RU" sz="1400" kern="1200" dirty="0" err="1" smtClean="0"/>
            <a:t>компетентностного</a:t>
          </a:r>
          <a:r>
            <a:rPr lang="ru-RU" sz="1400" kern="1200" dirty="0" smtClean="0"/>
            <a:t> поля для реализации в условиях площадок на базе организаций дополнительного образования.</a:t>
          </a:r>
          <a:endParaRPr lang="ru-RU" sz="1400" kern="1200" dirty="0"/>
        </a:p>
      </dsp:txBody>
      <dsp:txXfrm>
        <a:off x="535703" y="1779816"/>
        <a:ext cx="6471855" cy="627877"/>
      </dsp:txXfrm>
    </dsp:sp>
    <dsp:sp modelId="{DA646431-F63C-44EF-9F43-B2B090D9692D}">
      <dsp:nvSpPr>
        <dsp:cNvPr id="0" name=""/>
        <dsp:cNvSpPr/>
      </dsp:nvSpPr>
      <dsp:spPr>
        <a:xfrm>
          <a:off x="179580" y="882763"/>
          <a:ext cx="1006288" cy="217222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172223"/>
              </a:lnTo>
              <a:lnTo>
                <a:pt x="1006288" y="2172223"/>
              </a:lnTo>
            </a:path>
          </a:pathLst>
        </a:custGeom>
        <a:noFill/>
        <a:ln w="25400" cap="flat" cmpd="sng" algn="ctr">
          <a:solidFill>
            <a:schemeClr val="accent5">
              <a:tint val="99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68A36DD-6735-4A52-862B-668F7E5A2C28}">
      <dsp:nvSpPr>
        <dsp:cNvPr id="0" name=""/>
        <dsp:cNvSpPr/>
      </dsp:nvSpPr>
      <dsp:spPr>
        <a:xfrm>
          <a:off x="1185868" y="2643204"/>
          <a:ext cx="6550598" cy="82356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shade val="80000"/>
              <a:hueOff val="-70288"/>
              <a:satOff val="1770"/>
              <a:lumOff val="10891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/>
            <a:t>Подготовка и проведение </a:t>
          </a:r>
          <a:r>
            <a:rPr lang="ru-RU" sz="1400" kern="1200" dirty="0" smtClean="0"/>
            <a:t>серии практических занятий в рамках выбранного </a:t>
          </a:r>
          <a:r>
            <a:rPr lang="ru-RU" sz="1400" kern="1200" dirty="0" err="1" smtClean="0"/>
            <a:t>компетентностного</a:t>
          </a:r>
          <a:r>
            <a:rPr lang="ru-RU" sz="1400" kern="1200" dirty="0" smtClean="0"/>
            <a:t> поля  на базе практико-ориентированных учебных площадок.</a:t>
          </a:r>
          <a:endParaRPr lang="ru-RU" sz="1400" kern="1200" dirty="0"/>
        </a:p>
      </dsp:txBody>
      <dsp:txXfrm>
        <a:off x="1209989" y="2667325"/>
        <a:ext cx="6502356" cy="775323"/>
      </dsp:txXfrm>
    </dsp:sp>
    <dsp:sp modelId="{78476795-0D1E-4FBC-B255-D6C2FB0311F4}">
      <dsp:nvSpPr>
        <dsp:cNvPr id="0" name=""/>
        <dsp:cNvSpPr/>
      </dsp:nvSpPr>
      <dsp:spPr>
        <a:xfrm>
          <a:off x="179580" y="882763"/>
          <a:ext cx="1649236" cy="320195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201958"/>
              </a:lnTo>
              <a:lnTo>
                <a:pt x="1649236" y="3201958"/>
              </a:lnTo>
            </a:path>
          </a:pathLst>
        </a:custGeom>
        <a:noFill/>
        <a:ln w="25400" cap="flat" cmpd="sng" algn="ctr">
          <a:solidFill>
            <a:schemeClr val="accent5">
              <a:tint val="99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79C5063-9038-4CCB-A4C4-EA519A4BAA03}">
      <dsp:nvSpPr>
        <dsp:cNvPr id="0" name=""/>
        <dsp:cNvSpPr/>
      </dsp:nvSpPr>
      <dsp:spPr>
        <a:xfrm>
          <a:off x="1828817" y="3643340"/>
          <a:ext cx="6506982" cy="88276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shade val="80000"/>
              <a:hueOff val="-105432"/>
              <a:satOff val="2654"/>
              <a:lumOff val="16336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/>
            <a:t>Анализ результатов </a:t>
          </a:r>
          <a:r>
            <a:rPr lang="ru-RU" sz="1400" kern="1200" dirty="0" smtClean="0"/>
            <a:t>деятельности обучающихся в условиях практико-ориентированных учебных площадок на базе организации дополнительного образования</a:t>
          </a:r>
          <a:endParaRPr lang="ru-RU" sz="1400" kern="1200" dirty="0"/>
        </a:p>
      </dsp:txBody>
      <dsp:txXfrm>
        <a:off x="1854672" y="3669195"/>
        <a:ext cx="6455272" cy="831053"/>
      </dsp:txXfrm>
    </dsp:sp>
    <dsp:sp modelId="{2493D639-B835-4B88-8CC7-89654005BD3B}">
      <dsp:nvSpPr>
        <dsp:cNvPr id="0" name=""/>
        <dsp:cNvSpPr/>
      </dsp:nvSpPr>
      <dsp:spPr>
        <a:xfrm>
          <a:off x="179580" y="882763"/>
          <a:ext cx="1720676" cy="412877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128776"/>
              </a:lnTo>
              <a:lnTo>
                <a:pt x="1720676" y="4128776"/>
              </a:lnTo>
            </a:path>
          </a:pathLst>
        </a:custGeom>
        <a:noFill/>
        <a:ln w="25400" cap="flat" cmpd="sng" algn="ctr">
          <a:solidFill>
            <a:schemeClr val="accent5">
              <a:tint val="99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EBEE1B8-476F-405C-987B-F5E58CDB3684}">
      <dsp:nvSpPr>
        <dsp:cNvPr id="0" name=""/>
        <dsp:cNvSpPr/>
      </dsp:nvSpPr>
      <dsp:spPr>
        <a:xfrm>
          <a:off x="1900257" y="4643466"/>
          <a:ext cx="6490796" cy="73614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shade val="80000"/>
              <a:hueOff val="-140576"/>
              <a:satOff val="3539"/>
              <a:lumOff val="21781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/>
            <a:t>Разработка проекта расширения </a:t>
          </a:r>
          <a:r>
            <a:rPr lang="ru-RU" sz="1400" kern="1200" dirty="0" smtClean="0"/>
            <a:t>сети взаимодействия ОГБПОУ "Смоленский педагогический колледж" с организациями дополнительного образования г. Смоленска </a:t>
          </a:r>
          <a:endParaRPr lang="ru-RU" sz="1400" kern="1200" dirty="0"/>
        </a:p>
      </dsp:txBody>
      <dsp:txXfrm>
        <a:off x="1921818" y="4665027"/>
        <a:ext cx="6447674" cy="69302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AD3AF41-EFBB-4536-ABDA-BC13F0728864}">
      <dsp:nvSpPr>
        <dsp:cNvPr id="0" name=""/>
        <dsp:cNvSpPr/>
      </dsp:nvSpPr>
      <dsp:spPr>
        <a:xfrm>
          <a:off x="0" y="0"/>
          <a:ext cx="2337240" cy="1148916"/>
        </a:xfrm>
        <a:prstGeom prst="roundRect">
          <a:avLst>
            <a:gd name="adj" fmla="val 10000"/>
          </a:avLst>
        </a:prstGeom>
        <a:solidFill>
          <a:schemeClr val="accent5">
            <a:shade val="8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baseline="0" dirty="0" smtClean="0"/>
            <a:t>Предметное</a:t>
          </a:r>
          <a:endParaRPr lang="ru-RU" sz="2000" kern="1200" baseline="0" dirty="0"/>
        </a:p>
      </dsp:txBody>
      <dsp:txXfrm>
        <a:off x="33651" y="33651"/>
        <a:ext cx="2269938" cy="1081614"/>
      </dsp:txXfrm>
    </dsp:sp>
    <dsp:sp modelId="{2493D639-B835-4B88-8CC7-89654005BD3B}">
      <dsp:nvSpPr>
        <dsp:cNvPr id="0" name=""/>
        <dsp:cNvSpPr/>
      </dsp:nvSpPr>
      <dsp:spPr>
        <a:xfrm>
          <a:off x="233724" y="1148916"/>
          <a:ext cx="201837" cy="86263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862639"/>
              </a:lnTo>
              <a:lnTo>
                <a:pt x="201837" y="862639"/>
              </a:lnTo>
            </a:path>
          </a:pathLst>
        </a:custGeom>
        <a:noFill/>
        <a:ln w="25400" cap="flat" cmpd="sng" algn="ctr">
          <a:solidFill>
            <a:schemeClr val="accent5">
              <a:tint val="99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EBEE1B8-476F-405C-987B-F5E58CDB3684}">
      <dsp:nvSpPr>
        <dsp:cNvPr id="0" name=""/>
        <dsp:cNvSpPr/>
      </dsp:nvSpPr>
      <dsp:spPr>
        <a:xfrm>
          <a:off x="435561" y="1329007"/>
          <a:ext cx="8447770" cy="136509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050" tIns="12700" rIns="19050" bIns="12700" numCol="1" spcCol="1270" anchor="ctr" anchorCtr="0">
          <a:noAutofit/>
        </a:bodyPr>
        <a:lstStyle/>
        <a:p>
          <a:pPr lvl="0" algn="just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kern="1200" dirty="0" smtClean="0"/>
            <a:t>- понимать сущность и социальную значимость своей будущей профессии, проявлять к ней устойчивый интерес, </a:t>
          </a:r>
          <a:endParaRPr lang="ru-RU" sz="1000" kern="1200" dirty="0" smtClean="0">
            <a:solidFill>
              <a:schemeClr val="bg1"/>
            </a:solidFill>
          </a:endParaRPr>
        </a:p>
        <a:p>
          <a:pPr lvl="0" algn="just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kern="1200" dirty="0" smtClean="0">
              <a:solidFill>
                <a:schemeClr val="bg1"/>
              </a:solidFill>
            </a:rPr>
            <a:t>- определять методы и способы выполнения профессиональных задач, оценивать их эффективность и качество, </a:t>
          </a:r>
        </a:p>
        <a:p>
          <a:pPr lvl="0" algn="just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kern="1200" dirty="0" smtClean="0">
              <a:solidFill>
                <a:schemeClr val="bg1"/>
              </a:solidFill>
            </a:rPr>
            <a:t>- решать проблемы, оценивать риски и принимать решения в нестандартных ситуациях, </a:t>
          </a:r>
        </a:p>
        <a:p>
          <a:pPr lvl="0" algn="just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kern="1200" dirty="0" smtClean="0">
              <a:solidFill>
                <a:schemeClr val="bg1"/>
              </a:solidFill>
            </a:rPr>
            <a:t>- осуществлять поиск, анализ и оценку информации, необходимой для постановки и решения профессиональных задач, профессионального и личностного развития, </a:t>
          </a:r>
        </a:p>
        <a:p>
          <a:pPr lvl="0" algn="just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FontTx/>
            <a:buChar char="-"/>
          </a:pPr>
          <a:r>
            <a:rPr lang="ru-RU" sz="1000" kern="1200" dirty="0" smtClean="0">
              <a:solidFill>
                <a:schemeClr val="bg1"/>
              </a:solidFill>
            </a:rPr>
            <a:t>использовать информационно-коммуникационные технологи для совершенствования профессиональной деятельности</a:t>
          </a:r>
          <a:endParaRPr lang="ru-RU" sz="1000" kern="1200" dirty="0"/>
        </a:p>
      </dsp:txBody>
      <dsp:txXfrm>
        <a:off x="475543" y="1368989"/>
        <a:ext cx="8367806" cy="1285132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AD3AF41-EFBB-4536-ABDA-BC13F0728864}">
      <dsp:nvSpPr>
        <dsp:cNvPr id="0" name=""/>
        <dsp:cNvSpPr/>
      </dsp:nvSpPr>
      <dsp:spPr>
        <a:xfrm>
          <a:off x="0" y="251984"/>
          <a:ext cx="2337240" cy="1148916"/>
        </a:xfrm>
        <a:prstGeom prst="roundRect">
          <a:avLst>
            <a:gd name="adj" fmla="val 10000"/>
          </a:avLst>
        </a:prstGeom>
        <a:solidFill>
          <a:schemeClr val="accent5">
            <a:shade val="8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baseline="0" dirty="0" err="1" smtClean="0"/>
            <a:t>Метапредметное</a:t>
          </a:r>
          <a:endParaRPr lang="ru-RU" sz="2000" kern="1200" baseline="0" dirty="0"/>
        </a:p>
      </dsp:txBody>
      <dsp:txXfrm>
        <a:off x="33651" y="285635"/>
        <a:ext cx="2269938" cy="1081614"/>
      </dsp:txXfrm>
    </dsp:sp>
    <dsp:sp modelId="{2493D639-B835-4B88-8CC7-89654005BD3B}">
      <dsp:nvSpPr>
        <dsp:cNvPr id="0" name=""/>
        <dsp:cNvSpPr/>
      </dsp:nvSpPr>
      <dsp:spPr>
        <a:xfrm>
          <a:off x="233724" y="1400900"/>
          <a:ext cx="248216" cy="116258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162588"/>
              </a:lnTo>
              <a:lnTo>
                <a:pt x="248216" y="1162588"/>
              </a:lnTo>
            </a:path>
          </a:pathLst>
        </a:custGeom>
        <a:noFill/>
        <a:ln w="25400" cap="flat" cmpd="sng" algn="ctr">
          <a:solidFill>
            <a:schemeClr val="accent5">
              <a:tint val="99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EBEE1B8-476F-405C-987B-F5E58CDB3684}">
      <dsp:nvSpPr>
        <dsp:cNvPr id="0" name=""/>
        <dsp:cNvSpPr/>
      </dsp:nvSpPr>
      <dsp:spPr>
        <a:xfrm>
          <a:off x="481940" y="1717025"/>
          <a:ext cx="8447770" cy="169292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050" tIns="12700" rIns="19050" bIns="12700" numCol="1" spcCol="1270" anchor="ctr" anchorCtr="0">
          <a:noAutofit/>
        </a:bodyPr>
        <a:lstStyle/>
        <a:p>
          <a:pPr marL="0" marR="0" lvl="0" indent="0" algn="just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000" kern="1200" dirty="0" smtClean="0"/>
            <a:t>- работать в коллективе, обеспечивать его сплочение, </a:t>
          </a:r>
        </a:p>
        <a:p>
          <a:pPr marL="0" marR="0" lvl="0" indent="0" algn="just" defTabSz="800100" eaLnBrk="1" fontAlgn="auto" latinLnBrk="0" hangingPunct="1">
            <a:lnSpc>
              <a:spcPct val="90000"/>
            </a:lnSpc>
            <a:spcBef>
              <a:spcPct val="0"/>
            </a:spcBef>
            <a:spcAft>
              <a:spcPct val="35000"/>
            </a:spcAft>
            <a:buClrTx/>
            <a:buSzTx/>
            <a:buFontTx/>
            <a:buNone/>
            <a:tabLst/>
            <a:defRPr/>
          </a:pPr>
          <a:r>
            <a:rPr lang="ru-RU" sz="1000" kern="1200" dirty="0" smtClean="0"/>
            <a:t>эффективно общаться с коллегами, руководством, потребителями, </a:t>
          </a:r>
        </a:p>
        <a:p>
          <a:pPr lvl="0" algn="just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kern="1200" dirty="0" smtClean="0"/>
            <a:t>- выполнять эскизы и проекты с использованием различных графических средств и </a:t>
          </a:r>
          <a:r>
            <a:rPr lang="ru-RU" sz="1000" kern="1200" dirty="0" err="1" smtClean="0"/>
            <a:t>приемовсамостоятельно</a:t>
          </a:r>
          <a:r>
            <a:rPr lang="ru-RU" sz="1000" kern="1200" dirty="0" smtClean="0"/>
            <a:t> разрабатывать колористические решения художественно-графических проектов изделий декоративно-прикладного и народного искусства</a:t>
          </a:r>
        </a:p>
        <a:p>
          <a:pPr lvl="0" algn="just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kern="1200" dirty="0" smtClean="0"/>
            <a:t>варьировать изделия декоративно-прикладного и народного искусства с новыми технологическими и колористическими </a:t>
          </a:r>
          <a:r>
            <a:rPr lang="ru-RU" sz="1000" kern="1200" dirty="0" err="1" smtClean="0"/>
            <a:t>решениями,варьировать</a:t>
          </a:r>
          <a:r>
            <a:rPr lang="ru-RU" sz="1000" kern="1200" dirty="0" smtClean="0"/>
            <a:t> изделия декоративно-прикладного и народного искусства с новыми технологическими и колористическими решениями,</a:t>
          </a:r>
        </a:p>
        <a:p>
          <a:pPr lvl="0" algn="just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kern="1200" dirty="0" smtClean="0"/>
            <a:t>контролировать изготовление изделий на предмет соответствия требованиям, предъявляемым к изделиям декоративно-прикладного и народного искусства, </a:t>
          </a:r>
        </a:p>
        <a:p>
          <a:pPr lvl="0" algn="just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kern="1200" dirty="0" smtClean="0"/>
            <a:t>- анализировать особенности отечественных и мировых художественных школ.</a:t>
          </a:r>
          <a:endParaRPr lang="ru-RU" sz="1000" kern="1200" dirty="0"/>
        </a:p>
      </dsp:txBody>
      <dsp:txXfrm>
        <a:off x="531524" y="1766609"/>
        <a:ext cx="8348602" cy="159376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28.04.2017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28.04.2017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28.04.2017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28.04.2017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28.04.2017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28.04.2017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28.04.2017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DDEBCF"/>
            </a:gs>
            <a:gs pos="50000">
              <a:srgbClr val="9CB86E"/>
            </a:gs>
            <a:gs pos="100000">
              <a:srgbClr val="156B13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28.04.2017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3.xml"/><Relationship Id="rId3" Type="http://schemas.openxmlformats.org/officeDocument/2006/relationships/diagramLayout" Target="../diagrams/layout2.xml"/><Relationship Id="rId7" Type="http://schemas.openxmlformats.org/officeDocument/2006/relationships/diagramLayout" Target="../diagrams/layout3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.xml"/><Relationship Id="rId6" Type="http://schemas.openxmlformats.org/officeDocument/2006/relationships/diagramData" Target="../diagrams/data3.xml"/><Relationship Id="rId11" Type="http://schemas.microsoft.com/office/2007/relationships/diagramDrawing" Target="../diagrams/drawing3.xml"/><Relationship Id="rId5" Type="http://schemas.openxmlformats.org/officeDocument/2006/relationships/diagramColors" Target="../diagrams/colors2.xml"/><Relationship Id="rId10" Type="http://schemas.microsoft.com/office/2007/relationships/diagramDrawing" Target="../diagrams/drawing2.xml"/><Relationship Id="rId4" Type="http://schemas.openxmlformats.org/officeDocument/2006/relationships/diagramQuickStyle" Target="../diagrams/quickStyle2.xml"/><Relationship Id="rId9" Type="http://schemas.openxmlformats.org/officeDocument/2006/relationships/diagramColors" Target="../diagrams/colors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4"/>
          <p:cNvSpPr>
            <a:spLocks noGrp="1" noRot="1" noChangeArrowheads="1"/>
          </p:cNvSpPr>
          <p:nvPr>
            <p:ph type="title"/>
          </p:nvPr>
        </p:nvSpPr>
        <p:spPr>
          <a:xfrm>
            <a:off x="152400" y="152400"/>
            <a:ext cx="8991600" cy="3657600"/>
          </a:xfrm>
        </p:spPr>
        <p:txBody>
          <a:bodyPr/>
          <a:lstStyle/>
          <a:p>
            <a:pPr algn="ctr" eaLnBrk="1" hangingPunct="1"/>
            <a:r>
              <a:rPr lang="ru-RU" sz="2400" b="0" dirty="0" smtClean="0">
                <a:solidFill>
                  <a:srgbClr val="000000"/>
                </a:solidFill>
                <a:effectLst/>
                <a:latin typeface="Arial" charset="0"/>
              </a:rPr>
              <a:t>Областное государственное  бюджетное</a:t>
            </a:r>
            <a:br>
              <a:rPr lang="ru-RU" sz="2400" b="0" dirty="0" smtClean="0">
                <a:solidFill>
                  <a:srgbClr val="000000"/>
                </a:solidFill>
                <a:effectLst/>
                <a:latin typeface="Arial" charset="0"/>
              </a:rPr>
            </a:br>
            <a:r>
              <a:rPr lang="ru-RU" sz="2400" b="0" dirty="0" smtClean="0">
                <a:solidFill>
                  <a:srgbClr val="000000"/>
                </a:solidFill>
                <a:effectLst/>
                <a:latin typeface="Arial" charset="0"/>
              </a:rPr>
              <a:t>профессиональное образовательное учреждение «Смоленский педагогический колледж»</a:t>
            </a:r>
            <a:r>
              <a:rPr lang="ru-RU" sz="2400" dirty="0" smtClean="0">
                <a:solidFill>
                  <a:srgbClr val="000000"/>
                </a:solidFill>
                <a:effectLst/>
                <a:latin typeface="Arial" charset="0"/>
              </a:rPr>
              <a:t/>
            </a:r>
            <a:br>
              <a:rPr lang="ru-RU" sz="2400" dirty="0" smtClean="0">
                <a:solidFill>
                  <a:srgbClr val="000000"/>
                </a:solidFill>
                <a:effectLst/>
                <a:latin typeface="Arial" charset="0"/>
              </a:rPr>
            </a:br>
            <a:r>
              <a:rPr lang="ru-RU" sz="2400" dirty="0" smtClean="0">
                <a:solidFill>
                  <a:srgbClr val="000000"/>
                </a:solidFill>
                <a:effectLst/>
                <a:latin typeface="Arial" charset="0"/>
              </a:rPr>
              <a:t/>
            </a:r>
            <a:br>
              <a:rPr lang="ru-RU" sz="2400" dirty="0" smtClean="0">
                <a:solidFill>
                  <a:srgbClr val="000000"/>
                </a:solidFill>
                <a:effectLst/>
                <a:latin typeface="Arial" charset="0"/>
              </a:rPr>
            </a:br>
            <a:r>
              <a:rPr lang="ru-RU" sz="2400" dirty="0" smtClean="0">
                <a:solidFill>
                  <a:srgbClr val="000000"/>
                </a:solidFill>
                <a:effectLst/>
                <a:latin typeface="Arial" charset="0"/>
              </a:rPr>
              <a:t/>
            </a:r>
            <a:br>
              <a:rPr lang="ru-RU" sz="2400" dirty="0" smtClean="0">
                <a:solidFill>
                  <a:srgbClr val="000000"/>
                </a:solidFill>
                <a:effectLst/>
                <a:latin typeface="Arial" charset="0"/>
              </a:rPr>
            </a:br>
            <a:endParaRPr lang="ru-RU" sz="2400" dirty="0" smtClean="0">
              <a:solidFill>
                <a:srgbClr val="000000"/>
              </a:solidFill>
              <a:effectLst/>
              <a:latin typeface="Arial" charset="0"/>
            </a:endParaRPr>
          </a:p>
        </p:txBody>
      </p:sp>
      <p:sp>
        <p:nvSpPr>
          <p:cNvPr id="3075" name="Text Box 11"/>
          <p:cNvSpPr txBox="1">
            <a:spLocks noChangeArrowheads="1"/>
          </p:cNvSpPr>
          <p:nvPr/>
        </p:nvSpPr>
        <p:spPr bwMode="auto">
          <a:xfrm>
            <a:off x="898525" y="1712913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ru-RU"/>
          </a:p>
        </p:txBody>
      </p:sp>
      <p:sp>
        <p:nvSpPr>
          <p:cNvPr id="25601" name="Rectangle 1"/>
          <p:cNvSpPr>
            <a:spLocks noChangeArrowheads="1"/>
          </p:cNvSpPr>
          <p:nvPr/>
        </p:nvSpPr>
        <p:spPr bwMode="auto">
          <a:xfrm>
            <a:off x="0" y="2571744"/>
            <a:ext cx="9144000" cy="24468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indent="457200" algn="ctr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solidFill>
                  <a:schemeClr val="bg1"/>
                </a:solidFill>
                <a:latin typeface="+mj-lt"/>
              </a:rPr>
              <a:t>Формирование профессиональных и </a:t>
            </a:r>
            <a:r>
              <a:rPr lang="ru-RU" b="1" dirty="0" err="1" smtClean="0">
                <a:solidFill>
                  <a:schemeClr val="bg1"/>
                </a:solidFill>
                <a:latin typeface="+mj-lt"/>
              </a:rPr>
              <a:t>социо-культурных</a:t>
            </a:r>
            <a:r>
              <a:rPr lang="ru-RU" b="1" dirty="0" smtClean="0">
                <a:solidFill>
                  <a:schemeClr val="bg1"/>
                </a:solidFill>
                <a:latin typeface="+mj-lt"/>
              </a:rPr>
              <a:t> компетенций </a:t>
            </a:r>
          </a:p>
          <a:p>
            <a:pPr indent="457200" algn="ctr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solidFill>
                  <a:schemeClr val="bg1"/>
                </a:solidFill>
                <a:latin typeface="+mj-lt"/>
              </a:rPr>
              <a:t>лиц с ОВЗ, обучающихся на специальности</a:t>
            </a:r>
          </a:p>
          <a:p>
            <a:pPr indent="457200" algn="ctr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solidFill>
                  <a:schemeClr val="bg1"/>
                </a:solidFill>
                <a:latin typeface="+mj-lt"/>
              </a:rPr>
              <a:t>«Декоративно-прикладное искусство и народные  промыслы», </a:t>
            </a:r>
          </a:p>
          <a:p>
            <a:pPr indent="457200" algn="ctr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solidFill>
                  <a:schemeClr val="bg1"/>
                </a:solidFill>
                <a:latin typeface="+mj-lt"/>
              </a:rPr>
              <a:t>в условиях практико-ориентированной производственной площадки </a:t>
            </a:r>
          </a:p>
          <a:p>
            <a:pPr marL="0" marR="0" lvl="0" indent="457200" algn="ctr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3000" b="1" i="0" strike="noStrike" cap="none" normalizeH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Объект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547664" y="548680"/>
            <a:ext cx="6048672" cy="453650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370087" y="5445222"/>
            <a:ext cx="625247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solidFill>
                  <a:schemeClr val="bg1"/>
                </a:solidFill>
                <a:latin typeface="+mj-lt"/>
              </a:rPr>
              <a:t>Освоение под руководством </a:t>
            </a:r>
            <a:r>
              <a:rPr lang="ru-RU" sz="2800" dirty="0" smtClean="0">
                <a:solidFill>
                  <a:schemeClr val="bg1"/>
                </a:solidFill>
                <a:latin typeface="+mj-lt"/>
              </a:rPr>
              <a:t>мастера </a:t>
            </a:r>
            <a:r>
              <a:rPr lang="ru-RU" sz="2800" dirty="0" smtClean="0">
                <a:solidFill>
                  <a:schemeClr val="bg1"/>
                </a:solidFill>
                <a:latin typeface="+mj-lt"/>
              </a:rPr>
              <a:t>работы на гончарном круге</a:t>
            </a:r>
            <a:endParaRPr lang="ru-RU" sz="2800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852066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Объект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547664" y="692696"/>
            <a:ext cx="6169426" cy="462707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899592" y="5704802"/>
            <a:ext cx="782618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>
                <a:solidFill>
                  <a:schemeClr val="bg1"/>
                </a:solidFill>
                <a:latin typeface="+mj-lt"/>
              </a:rPr>
              <a:t>Освоение приемов работы на ткацком станке</a:t>
            </a:r>
            <a:endParaRPr lang="ru-RU" sz="2800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861251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Объект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3702" y="3473624"/>
            <a:ext cx="4512501" cy="3384376"/>
          </a:xfrm>
          <a:prstGeom prst="rect">
            <a:avLst/>
          </a:prstGeom>
        </p:spPr>
      </p:pic>
      <p:pic>
        <p:nvPicPr>
          <p:cNvPr id="3" name="Объект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556203" y="13112"/>
            <a:ext cx="4552448" cy="341433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917287" y="4195439"/>
            <a:ext cx="3830279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400" dirty="0" smtClean="0">
                <a:solidFill>
                  <a:schemeClr val="bg1"/>
                </a:solidFill>
                <a:latin typeface="+mj-lt"/>
              </a:rPr>
              <a:t> </a:t>
            </a:r>
          </a:p>
          <a:p>
            <a:pPr algn="ctr"/>
            <a:r>
              <a:rPr lang="ru-RU" sz="2400" dirty="0" smtClean="0">
                <a:solidFill>
                  <a:schemeClr val="bg1"/>
                </a:solidFill>
                <a:latin typeface="+mj-lt"/>
              </a:rPr>
              <a:t>Плетение декоративного </a:t>
            </a:r>
          </a:p>
          <a:p>
            <a:pPr algn="ctr"/>
            <a:r>
              <a:rPr lang="ru-RU" sz="2400" dirty="0" smtClean="0">
                <a:solidFill>
                  <a:schemeClr val="bg1"/>
                </a:solidFill>
                <a:latin typeface="+mj-lt"/>
              </a:rPr>
              <a:t>шнура</a:t>
            </a:r>
            <a:endParaRPr lang="ru-RU" sz="24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-4224" y="943273"/>
            <a:ext cx="455620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chemeClr val="bg1"/>
                </a:solidFill>
                <a:latin typeface="+mj-lt"/>
              </a:rPr>
              <a:t>Работа на станках </a:t>
            </a:r>
          </a:p>
          <a:p>
            <a:pPr algn="ctr"/>
            <a:endParaRPr lang="ru-RU" sz="3200" b="1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468293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Объект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79512" y="620688"/>
            <a:ext cx="4640908" cy="3480681"/>
          </a:xfrm>
          <a:prstGeom prst="rect">
            <a:avLst/>
          </a:prstGeom>
        </p:spPr>
      </p:pic>
      <p:pic>
        <p:nvPicPr>
          <p:cNvPr id="3" name="Объект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258242" y="2780928"/>
            <a:ext cx="4602640" cy="345198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5076056" y="1700807"/>
            <a:ext cx="352737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solidFill>
                  <a:schemeClr val="bg1"/>
                </a:solidFill>
                <a:latin typeface="+mj-lt"/>
              </a:rPr>
              <a:t>Работа</a:t>
            </a:r>
            <a:r>
              <a:rPr lang="ru-RU" sz="2800" b="1" dirty="0" smtClean="0">
                <a:solidFill>
                  <a:schemeClr val="bg1"/>
                </a:solidFill>
                <a:latin typeface="+mj-lt"/>
              </a:rPr>
              <a:t> </a:t>
            </a:r>
            <a:r>
              <a:rPr lang="ru-RU" sz="3200" b="1" dirty="0" smtClean="0">
                <a:solidFill>
                  <a:schemeClr val="bg1"/>
                </a:solidFill>
                <a:latin typeface="+mj-lt"/>
              </a:rPr>
              <a:t>с тканью</a:t>
            </a:r>
            <a:endParaRPr lang="ru-RU" sz="3200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95536" y="4597717"/>
            <a:ext cx="3646383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>
                <a:solidFill>
                  <a:schemeClr val="bg1"/>
                </a:solidFill>
                <a:latin typeface="+mj-lt"/>
              </a:rPr>
              <a:t>Изготовление куклы </a:t>
            </a:r>
          </a:p>
          <a:p>
            <a:pPr algn="ctr"/>
            <a:r>
              <a:rPr lang="ru-RU" sz="2800" dirty="0" smtClean="0">
                <a:solidFill>
                  <a:schemeClr val="bg1"/>
                </a:solidFill>
                <a:latin typeface="+mj-lt"/>
              </a:rPr>
              <a:t>«Девка»</a:t>
            </a:r>
            <a:endParaRPr lang="ru-RU" sz="2800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550331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85720" y="500042"/>
            <a:ext cx="8501122" cy="50321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47675" algn="just">
              <a:lnSpc>
                <a:spcPct val="150000"/>
              </a:lnSpc>
            </a:pPr>
            <a:r>
              <a:rPr lang="ru-RU" b="1" dirty="0" smtClean="0">
                <a:solidFill>
                  <a:schemeClr val="bg1"/>
                </a:solidFill>
                <a:latin typeface="Arial" pitchFamily="34" charset="0"/>
              </a:rPr>
              <a:t>Результатам </a:t>
            </a:r>
            <a:r>
              <a:rPr lang="ru-RU" b="1" dirty="0" smtClean="0">
                <a:solidFill>
                  <a:schemeClr val="bg1"/>
                </a:solidFill>
                <a:latin typeface="Arial" pitchFamily="34" charset="0"/>
              </a:rPr>
              <a:t>сетевого взаимодействия ОГБПОУ«Смоленский педагогический колледж» с МБУК «Дом культуры микрорайона Гнёздово» на протяжении 2015-2017 гг. </a:t>
            </a:r>
            <a:r>
              <a:rPr lang="ru-RU" b="1" dirty="0" smtClean="0">
                <a:solidFill>
                  <a:schemeClr val="bg1"/>
                </a:solidFill>
                <a:latin typeface="Arial" pitchFamily="34" charset="0"/>
              </a:rPr>
              <a:t>стало</a:t>
            </a:r>
          </a:p>
          <a:p>
            <a:pPr marL="0" lvl="1" indent="457200">
              <a:lnSpc>
                <a:spcPct val="150000"/>
              </a:lnSpc>
            </a:pPr>
            <a:r>
              <a:rPr lang="ru-RU" dirty="0" smtClean="0">
                <a:solidFill>
                  <a:schemeClr val="bg1"/>
                </a:solidFill>
                <a:latin typeface="Arial" pitchFamily="34" charset="0"/>
              </a:rPr>
              <a:t>- повышение </a:t>
            </a:r>
            <a:r>
              <a:rPr lang="ru-RU" dirty="0" err="1" smtClean="0">
                <a:solidFill>
                  <a:schemeClr val="bg1"/>
                </a:solidFill>
                <a:latin typeface="Arial" pitchFamily="34" charset="0"/>
              </a:rPr>
              <a:t>сформированности</a:t>
            </a:r>
            <a:r>
              <a:rPr lang="ru-RU" dirty="0" smtClean="0">
                <a:solidFill>
                  <a:schemeClr val="bg1"/>
                </a:solidFill>
                <a:latin typeface="Arial" pitchFamily="34" charset="0"/>
              </a:rPr>
              <a:t> профессиональных </a:t>
            </a:r>
            <a:r>
              <a:rPr lang="ru-RU" dirty="0" smtClean="0">
                <a:solidFill>
                  <a:schemeClr val="bg1"/>
                </a:solidFill>
                <a:latin typeface="Arial" pitchFamily="34" charset="0"/>
              </a:rPr>
              <a:t>и </a:t>
            </a:r>
            <a:r>
              <a:rPr lang="ru-RU" dirty="0" err="1" smtClean="0">
                <a:solidFill>
                  <a:schemeClr val="bg1"/>
                </a:solidFill>
                <a:latin typeface="Arial" pitchFamily="34" charset="0"/>
              </a:rPr>
              <a:t>метапредметных</a:t>
            </a:r>
            <a:r>
              <a:rPr lang="ru-RU" dirty="0" smtClean="0">
                <a:solidFill>
                  <a:schemeClr val="bg1"/>
                </a:solidFill>
                <a:latin typeface="Arial" pitchFamily="34" charset="0"/>
              </a:rPr>
              <a:t> </a:t>
            </a:r>
            <a:r>
              <a:rPr lang="ru-RU" dirty="0" smtClean="0">
                <a:solidFill>
                  <a:schemeClr val="bg1"/>
                </a:solidFill>
                <a:latin typeface="Arial" pitchFamily="34" charset="0"/>
              </a:rPr>
              <a:t>компетенций </a:t>
            </a:r>
            <a:r>
              <a:rPr lang="ru-RU" dirty="0" smtClean="0">
                <a:solidFill>
                  <a:schemeClr val="bg1"/>
                </a:solidFill>
                <a:latin typeface="Arial" pitchFamily="34" charset="0"/>
              </a:rPr>
              <a:t>обучающихся</a:t>
            </a:r>
          </a:p>
          <a:p>
            <a:pPr indent="447675">
              <a:lnSpc>
                <a:spcPct val="150000"/>
              </a:lnSpc>
            </a:pPr>
            <a:r>
              <a:rPr lang="ru-RU" dirty="0" smtClean="0">
                <a:solidFill>
                  <a:schemeClr val="bg1"/>
                </a:solidFill>
                <a:latin typeface="Arial" pitchFamily="34" charset="0"/>
              </a:rPr>
              <a:t>- расширение </a:t>
            </a:r>
            <a:r>
              <a:rPr lang="ru-RU" dirty="0" smtClean="0">
                <a:solidFill>
                  <a:schemeClr val="bg1"/>
                </a:solidFill>
                <a:latin typeface="Arial" pitchFamily="34" charset="0"/>
              </a:rPr>
              <a:t>сети социальных контактов молодых людей с </a:t>
            </a:r>
            <a:r>
              <a:rPr lang="ru-RU" dirty="0" smtClean="0">
                <a:solidFill>
                  <a:schemeClr val="bg1"/>
                </a:solidFill>
                <a:latin typeface="Arial" pitchFamily="34" charset="0"/>
              </a:rPr>
              <a:t>ОВЗ</a:t>
            </a:r>
          </a:p>
          <a:p>
            <a:pPr indent="447675">
              <a:lnSpc>
                <a:spcPct val="150000"/>
              </a:lnSpc>
            </a:pPr>
            <a:r>
              <a:rPr lang="ru-RU" dirty="0" smtClean="0">
                <a:solidFill>
                  <a:schemeClr val="bg1"/>
                </a:solidFill>
                <a:latin typeface="Arial" pitchFamily="34" charset="0"/>
              </a:rPr>
              <a:t>- повышение профессиональной </a:t>
            </a:r>
            <a:r>
              <a:rPr lang="ru-RU" dirty="0" smtClean="0">
                <a:solidFill>
                  <a:schemeClr val="bg1"/>
                </a:solidFill>
                <a:latin typeface="Arial" pitchFamily="34" charset="0"/>
              </a:rPr>
              <a:t>самооценки </a:t>
            </a:r>
            <a:endParaRPr lang="ru-RU" dirty="0" smtClean="0">
              <a:solidFill>
                <a:schemeClr val="bg1"/>
              </a:solidFill>
              <a:latin typeface="Arial" pitchFamily="34" charset="0"/>
            </a:endParaRPr>
          </a:p>
          <a:p>
            <a:pPr indent="447675">
              <a:lnSpc>
                <a:spcPct val="150000"/>
              </a:lnSpc>
            </a:pPr>
            <a:r>
              <a:rPr lang="ru-RU" dirty="0" smtClean="0">
                <a:solidFill>
                  <a:schemeClr val="bg1"/>
                </a:solidFill>
                <a:latin typeface="Arial" pitchFamily="34" charset="0"/>
              </a:rPr>
              <a:t>- развитие </a:t>
            </a:r>
            <a:r>
              <a:rPr lang="ru-RU" dirty="0" smtClean="0">
                <a:solidFill>
                  <a:schemeClr val="bg1"/>
                </a:solidFill>
                <a:latin typeface="Arial" pitchFamily="34" charset="0"/>
              </a:rPr>
              <a:t>мотивации </a:t>
            </a:r>
            <a:r>
              <a:rPr lang="ru-RU" dirty="0" smtClean="0">
                <a:solidFill>
                  <a:schemeClr val="bg1"/>
                </a:solidFill>
                <a:latin typeface="Arial" pitchFamily="34" charset="0"/>
              </a:rPr>
              <a:t>к </a:t>
            </a:r>
            <a:r>
              <a:rPr lang="ru-RU" dirty="0" smtClean="0">
                <a:solidFill>
                  <a:schemeClr val="bg1"/>
                </a:solidFill>
                <a:latin typeface="Arial" pitchFamily="34" charset="0"/>
              </a:rPr>
              <a:t>продолжению </a:t>
            </a:r>
            <a:r>
              <a:rPr lang="ru-RU" dirty="0" smtClean="0">
                <a:solidFill>
                  <a:schemeClr val="bg1"/>
                </a:solidFill>
                <a:latin typeface="Arial" pitchFamily="34" charset="0"/>
              </a:rPr>
              <a:t>обучения</a:t>
            </a:r>
          </a:p>
          <a:p>
            <a:pPr indent="447675">
              <a:lnSpc>
                <a:spcPct val="150000"/>
              </a:lnSpc>
            </a:pPr>
            <a:r>
              <a:rPr lang="ru-RU" dirty="0" smtClean="0">
                <a:solidFill>
                  <a:schemeClr val="bg1"/>
                </a:solidFill>
                <a:latin typeface="Arial" pitchFamily="34" charset="0"/>
              </a:rPr>
              <a:t>- развитие </a:t>
            </a:r>
            <a:r>
              <a:rPr lang="ru-RU" dirty="0" smtClean="0">
                <a:solidFill>
                  <a:schemeClr val="bg1"/>
                </a:solidFill>
                <a:latin typeface="Arial" pitchFamily="34" charset="0"/>
              </a:rPr>
              <a:t>мотивации </a:t>
            </a:r>
            <a:r>
              <a:rPr lang="ru-RU" dirty="0" smtClean="0">
                <a:solidFill>
                  <a:schemeClr val="bg1"/>
                </a:solidFill>
                <a:latin typeface="Arial" pitchFamily="34" charset="0"/>
              </a:rPr>
              <a:t> </a:t>
            </a:r>
            <a:r>
              <a:rPr lang="ru-RU" dirty="0" smtClean="0">
                <a:solidFill>
                  <a:schemeClr val="bg1"/>
                </a:solidFill>
                <a:latin typeface="Arial" pitchFamily="34" charset="0"/>
              </a:rPr>
              <a:t>к сохранению социальной </a:t>
            </a:r>
            <a:r>
              <a:rPr lang="ru-RU" dirty="0" smtClean="0">
                <a:solidFill>
                  <a:schemeClr val="bg1"/>
                </a:solidFill>
                <a:latin typeface="Arial" pitchFamily="34" charset="0"/>
              </a:rPr>
              <a:t>активности</a:t>
            </a:r>
          </a:p>
          <a:p>
            <a:pPr indent="447675">
              <a:lnSpc>
                <a:spcPct val="150000"/>
              </a:lnSpc>
            </a:pPr>
            <a:r>
              <a:rPr lang="ru-RU" dirty="0" smtClean="0">
                <a:solidFill>
                  <a:schemeClr val="bg1"/>
                </a:solidFill>
                <a:latin typeface="Arial" pitchFamily="34" charset="0"/>
              </a:rPr>
              <a:t>-трудоустройство </a:t>
            </a:r>
            <a:r>
              <a:rPr lang="ru-RU" dirty="0" smtClean="0">
                <a:solidFill>
                  <a:schemeClr val="bg1"/>
                </a:solidFill>
                <a:latin typeface="Arial" pitchFamily="34" charset="0"/>
              </a:rPr>
              <a:t>двоих выпускников, имеющих инвалидность, в МБУК «Дом культуры микрорайона Гнёздово</a:t>
            </a:r>
            <a:r>
              <a:rPr lang="ru-RU" dirty="0" smtClean="0">
                <a:solidFill>
                  <a:schemeClr val="bg1"/>
                </a:solidFill>
                <a:latin typeface="Arial" pitchFamily="34" charset="0"/>
              </a:rPr>
              <a:t>»</a:t>
            </a:r>
            <a:endParaRPr lang="ru-RU" dirty="0" smtClean="0">
              <a:solidFill>
                <a:schemeClr val="bg1"/>
              </a:solidFill>
              <a:latin typeface="Arial" pitchFamily="34" charset="0"/>
            </a:endParaRPr>
          </a:p>
          <a:p>
            <a:endParaRPr lang="ru-RU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0" y="0"/>
            <a:ext cx="9144000" cy="59708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720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30238" algn="l"/>
              </a:tabLst>
            </a:pPr>
            <a:r>
              <a:rPr kumimoji="0" lang="ru-RU" sz="2200" b="1" u="none" strike="noStrike" cap="none" normalizeH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В 2017-2020 гг. </a:t>
            </a:r>
            <a:r>
              <a:rPr kumimoji="0" lang="ru-RU" sz="2200" b="1" u="none" strike="noStrike" cap="none" normalizeH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ожидается:</a:t>
            </a:r>
            <a:endParaRPr kumimoji="0" lang="ru-RU" sz="2200" b="1" u="none" strike="noStrike" cap="none" normalizeH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45720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30238" algn="l"/>
              </a:tabLst>
            </a:pPr>
            <a:endParaRPr lang="ru-RU" dirty="0" smtClean="0">
              <a:solidFill>
                <a:schemeClr val="bg1"/>
              </a:solidFill>
              <a:latin typeface="Arial" pitchFamily="34" charset="0"/>
              <a:cs typeface="Times New Roman" pitchFamily="18" charset="0"/>
            </a:endParaRPr>
          </a:p>
          <a:p>
            <a:pPr marL="0" marR="0" lvl="0" indent="45720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30238" algn="l"/>
              </a:tabLst>
            </a:pPr>
            <a:endParaRPr kumimoji="0" lang="ru-RU" b="0" i="0" u="none" strike="noStrike" cap="none" normalizeH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30238" algn="l"/>
              </a:tabLst>
            </a:pPr>
            <a:r>
              <a:rPr kumimoji="0" lang="ru-RU" b="0" i="0" u="none" strike="noStrike" cap="none" normalizeH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- </a:t>
            </a:r>
            <a:r>
              <a:rPr kumimoji="0" lang="ru-RU" b="1" i="0" u="none" strike="noStrike" cap="none" normalizeH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расширение</a:t>
            </a:r>
            <a:r>
              <a:rPr kumimoji="0" lang="ru-RU" b="0" i="0" u="none" strike="noStrike" cap="none" normalizeH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b="1" i="0" u="none" strike="noStrike" cap="none" normalizeH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сетевого взаимодействия </a:t>
            </a:r>
            <a:r>
              <a:rPr kumimoji="0" lang="ru-RU" b="0" i="0" u="none" strike="noStrike" cap="none" normalizeH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колледжа с организациями дополнительного образования</a:t>
            </a:r>
            <a:endParaRPr kumimoji="0" lang="ru-RU" b="0" i="0" u="none" strike="noStrike" cap="none" normalizeH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30238" algn="l"/>
              </a:tabLst>
            </a:pPr>
            <a:r>
              <a:rPr kumimoji="0" lang="ru-RU" b="0" i="0" u="none" strike="noStrike" cap="none" normalizeH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- </a:t>
            </a:r>
            <a:r>
              <a:rPr kumimoji="0" lang="ru-RU" b="1" i="0" u="none" strike="noStrike" cap="none" normalizeH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продолжение и активизация участия обучающихся </a:t>
            </a:r>
            <a:r>
              <a:rPr kumimoji="0" lang="ru-RU" b="0" i="0" u="none" strike="noStrike" cap="none" normalizeH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специальности 54.02.02 Декоративно-прикладное искусство и народные промыслы ОГБПОУ «Смоленский педагогический колледж» в выставках городского и регионального уровней</a:t>
            </a:r>
            <a:endParaRPr kumimoji="0" lang="ru-RU" b="0" i="0" u="none" strike="noStrike" cap="none" normalizeH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30238" algn="l"/>
              </a:tabLst>
            </a:pPr>
            <a:r>
              <a:rPr kumimoji="0" lang="ru-RU" b="0" i="0" u="none" strike="noStrike" cap="none" normalizeH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- </a:t>
            </a:r>
            <a:r>
              <a:rPr kumimoji="0" lang="ru-RU" b="1" i="0" u="none" strike="noStrike" cap="none" normalizeH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реализация</a:t>
            </a:r>
            <a:r>
              <a:rPr kumimoji="0" lang="ru-RU" b="0" i="0" u="none" strike="noStrike" cap="none" normalizeH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b="1" i="0" u="none" strike="noStrike" cap="none" normalizeH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изделий</a:t>
            </a:r>
            <a:r>
              <a:rPr kumimoji="0" lang="ru-RU" b="0" i="0" u="none" strike="noStrike" cap="none" normalizeH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b="1" i="0" u="none" strike="noStrike" cap="none" normalizeH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обучающихся</a:t>
            </a:r>
            <a:r>
              <a:rPr kumimoji="0" lang="ru-RU" b="0" i="0" u="none" strike="noStrike" cap="none" normalizeH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специальности на различных ярмарках</a:t>
            </a:r>
            <a:endParaRPr kumimoji="0" lang="ru-RU" b="0" i="0" u="none" strike="noStrike" cap="none" normalizeH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30238" algn="l"/>
              </a:tabLst>
            </a:pPr>
            <a:r>
              <a:rPr kumimoji="0" lang="ru-RU" b="0" i="0" u="none" strike="noStrike" cap="none" normalizeH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- </a:t>
            </a:r>
            <a:r>
              <a:rPr kumimoji="0" lang="ru-RU" b="1" i="0" u="none" strike="noStrike" cap="none" normalizeH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привлечение</a:t>
            </a:r>
            <a:r>
              <a:rPr kumimoji="0" lang="ru-RU" b="0" i="0" u="none" strike="noStrike" cap="none" normalizeH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b="1" i="0" u="none" strike="noStrike" cap="none" normalizeH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обучающихся в качестве волонтеров </a:t>
            </a:r>
            <a:r>
              <a:rPr kumimoji="0" lang="ru-RU" b="0" i="0" u="none" strike="noStrike" cap="none" normalizeH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к организации мероприятий, проводимых на площадках города;</a:t>
            </a:r>
            <a:endParaRPr kumimoji="0" lang="ru-RU" b="0" i="0" u="none" strike="noStrike" cap="none" normalizeH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30238" algn="l"/>
              </a:tabLst>
            </a:pPr>
            <a:r>
              <a:rPr kumimoji="0" lang="ru-RU" b="0" i="0" u="none" strike="noStrike" cap="none" normalizeH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- </a:t>
            </a:r>
            <a:r>
              <a:rPr kumimoji="0" lang="ru-RU" b="1" i="0" u="none" strike="noStrike" cap="none" normalizeH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повышение количества трудоустроенных выпускников</a:t>
            </a:r>
            <a:r>
              <a:rPr kumimoji="0" lang="ru-RU" b="0" i="0" u="none" strike="noStrike" cap="none" normalizeH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по результатам </a:t>
            </a:r>
            <a:r>
              <a:rPr kumimoji="0" lang="ru-RU" b="0" i="0" u="none" strike="noStrike" cap="none" normalizeH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самопрезентации</a:t>
            </a:r>
            <a:r>
              <a:rPr kumimoji="0" lang="ru-RU" b="0" i="0" u="none" strike="noStrike" cap="none" normalizeH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на городских мероприятиях и выставках и формирования активной личностно-профессиональной позиции на региональном рынке труда</a:t>
            </a:r>
            <a:endParaRPr kumimoji="0" lang="ru-RU" b="0" i="0" u="none" strike="noStrike" cap="none" normalizeH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1785926"/>
            <a:ext cx="8715436" cy="3143272"/>
          </a:xfrm>
        </p:spPr>
        <p:txBody>
          <a:bodyPr>
            <a:normAutofit/>
          </a:bodyPr>
          <a:lstStyle/>
          <a:p>
            <a:pPr algn="just"/>
            <a:r>
              <a:rPr lang="ru-RU" sz="2000" dirty="0" smtClean="0">
                <a:solidFill>
                  <a:schemeClr val="bg1"/>
                </a:solidFill>
                <a:effectLst/>
              </a:rPr>
              <a:t/>
            </a:r>
            <a:br>
              <a:rPr lang="ru-RU" sz="2000" dirty="0" smtClean="0">
                <a:solidFill>
                  <a:schemeClr val="bg1"/>
                </a:solidFill>
                <a:effectLst/>
              </a:rPr>
            </a:br>
            <a:r>
              <a:rPr lang="ru-RU" sz="2000" dirty="0" smtClean="0">
                <a:solidFill>
                  <a:schemeClr val="bg1"/>
                </a:solidFill>
                <a:effectLst/>
              </a:rPr>
              <a:t/>
            </a:r>
            <a:br>
              <a:rPr lang="ru-RU" sz="2000" dirty="0" smtClean="0">
                <a:solidFill>
                  <a:schemeClr val="bg1"/>
                </a:solidFill>
                <a:effectLst/>
              </a:rPr>
            </a:br>
            <a:r>
              <a:rPr lang="ru-RU" sz="2000" b="0" dirty="0" smtClean="0">
                <a:solidFill>
                  <a:schemeClr val="bg1"/>
                </a:solidFill>
                <a:effectLst/>
              </a:rPr>
              <a:t/>
            </a:r>
            <a:br>
              <a:rPr lang="ru-RU" sz="2000" b="0" dirty="0" smtClean="0">
                <a:solidFill>
                  <a:schemeClr val="bg1"/>
                </a:solidFill>
                <a:effectLst/>
              </a:rPr>
            </a:br>
            <a:endParaRPr lang="ru-RU" sz="2000" b="0" dirty="0">
              <a:solidFill>
                <a:schemeClr val="bg1"/>
              </a:solidFill>
              <a:effectLst/>
            </a:endParaRPr>
          </a:p>
        </p:txBody>
      </p:sp>
      <p:sp>
        <p:nvSpPr>
          <p:cNvPr id="4097" name="Rectangle 1"/>
          <p:cNvSpPr>
            <a:spLocks noChangeArrowheads="1"/>
          </p:cNvSpPr>
          <p:nvPr/>
        </p:nvSpPr>
        <p:spPr bwMode="auto">
          <a:xfrm>
            <a:off x="0" y="1142984"/>
            <a:ext cx="9144000" cy="3785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indent="450850" algn="just" fontAlgn="base">
              <a:spcBef>
                <a:spcPct val="0"/>
              </a:spcBef>
              <a:spcAft>
                <a:spcPct val="0"/>
              </a:spcAft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На сегодняшний день одним из  приоритетных направлений государственной политики, отражающим мировые тенденции интеграции в общество лиц с ОВЗ и инвалидов на условиях полноценного включения в социальное функционирование, является формирование комплексного подхода к социальной реабилитации.</a:t>
            </a:r>
            <a:r>
              <a:rPr lang="ru-RU" sz="2000" dirty="0" smtClean="0">
                <a:solidFill>
                  <a:schemeClr val="bg1"/>
                </a:solidFill>
              </a:rPr>
              <a:t> </a:t>
            </a:r>
          </a:p>
          <a:p>
            <a:pPr lvl="0" indent="450850" algn="just" fontAlgn="base">
              <a:spcBef>
                <a:spcPct val="0"/>
              </a:spcBef>
              <a:spcAft>
                <a:spcPct val="0"/>
              </a:spcAft>
            </a:pPr>
            <a:endParaRPr lang="ru-RU" sz="2000" dirty="0" smtClean="0">
              <a:solidFill>
                <a:schemeClr val="bg1"/>
              </a:solidFill>
            </a:endParaRPr>
          </a:p>
          <a:p>
            <a:pPr lvl="0" indent="450850" algn="just" fontAlgn="base">
              <a:spcBef>
                <a:spcPct val="0"/>
              </a:spcBef>
              <a:spcAft>
                <a:spcPct val="0"/>
              </a:spcAft>
            </a:pPr>
            <a:endParaRPr lang="ru-RU" sz="2000" dirty="0" smtClean="0">
              <a:solidFill>
                <a:schemeClr val="bg1"/>
              </a:solidFill>
            </a:endParaRPr>
          </a:p>
          <a:p>
            <a:pPr lvl="0" indent="450850" algn="just" fontAlgn="base">
              <a:spcBef>
                <a:spcPct val="0"/>
              </a:spcBef>
              <a:spcAft>
                <a:spcPct val="0"/>
              </a:spcAft>
            </a:pPr>
            <a:r>
              <a:rPr lang="ru-RU" sz="2000" dirty="0" smtClean="0">
                <a:solidFill>
                  <a:schemeClr val="bg1"/>
                </a:solidFill>
                <a:latin typeface="+mj-lt"/>
              </a:rPr>
              <a:t>В соответствии с положениями Федерального закона «О социальной защите инвалидов в Российской Федерации» от 24.11.1995 N 181-ФЗ (ред. от 29.12.2015), одним из наиболее эффективных механизмов повышения социального статуса и защищённости инвалидов и лиц с ОВЗ является получение ими профессионального образования.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+mj-lt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1785926"/>
            <a:ext cx="8715436" cy="3143272"/>
          </a:xfrm>
        </p:spPr>
        <p:txBody>
          <a:bodyPr>
            <a:normAutofit/>
          </a:bodyPr>
          <a:lstStyle/>
          <a:p>
            <a:pPr algn="just"/>
            <a:r>
              <a:rPr lang="ru-RU" sz="2000" dirty="0" smtClean="0">
                <a:solidFill>
                  <a:schemeClr val="bg1"/>
                </a:solidFill>
                <a:effectLst/>
              </a:rPr>
              <a:t/>
            </a:r>
            <a:br>
              <a:rPr lang="ru-RU" sz="2000" dirty="0" smtClean="0">
                <a:solidFill>
                  <a:schemeClr val="bg1"/>
                </a:solidFill>
                <a:effectLst/>
              </a:rPr>
            </a:br>
            <a:r>
              <a:rPr lang="ru-RU" sz="2000" dirty="0" smtClean="0">
                <a:solidFill>
                  <a:schemeClr val="bg1"/>
                </a:solidFill>
                <a:effectLst/>
              </a:rPr>
              <a:t/>
            </a:r>
            <a:br>
              <a:rPr lang="ru-RU" sz="2000" dirty="0" smtClean="0">
                <a:solidFill>
                  <a:schemeClr val="bg1"/>
                </a:solidFill>
                <a:effectLst/>
              </a:rPr>
            </a:br>
            <a:r>
              <a:rPr lang="ru-RU" sz="2000" b="0" dirty="0" smtClean="0">
                <a:solidFill>
                  <a:schemeClr val="bg1"/>
                </a:solidFill>
                <a:effectLst/>
              </a:rPr>
              <a:t/>
            </a:r>
            <a:br>
              <a:rPr lang="ru-RU" sz="2000" b="0" dirty="0" smtClean="0">
                <a:solidFill>
                  <a:schemeClr val="bg1"/>
                </a:solidFill>
                <a:effectLst/>
              </a:rPr>
            </a:br>
            <a:endParaRPr lang="ru-RU" sz="2000" b="0" dirty="0">
              <a:solidFill>
                <a:schemeClr val="bg1"/>
              </a:solidFill>
              <a:effectLst/>
            </a:endParaRPr>
          </a:p>
        </p:txBody>
      </p:sp>
      <p:sp>
        <p:nvSpPr>
          <p:cNvPr id="4097" name="Rectangle 1"/>
          <p:cNvSpPr>
            <a:spLocks noChangeArrowheads="1"/>
          </p:cNvSpPr>
          <p:nvPr/>
        </p:nvSpPr>
        <p:spPr bwMode="auto">
          <a:xfrm>
            <a:off x="0" y="571480"/>
            <a:ext cx="9144000" cy="50167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indent="450850" algn="just" fontAlgn="base">
              <a:spcBef>
                <a:spcPct val="0"/>
              </a:spcBef>
              <a:spcAft>
                <a:spcPct val="0"/>
              </a:spcAft>
            </a:pPr>
            <a:r>
              <a:rPr lang="ru-RU" sz="2000" b="1" dirty="0" smtClean="0">
                <a:solidFill>
                  <a:schemeClr val="bg1"/>
                </a:solidFill>
                <a:latin typeface="+mj-lt"/>
              </a:rPr>
              <a:t>В ОГБПОУ «Смоленский педагогический колледж» </a:t>
            </a:r>
            <a:r>
              <a:rPr lang="ru-RU" sz="2000" dirty="0" smtClean="0">
                <a:solidFill>
                  <a:schemeClr val="bg1"/>
                </a:solidFill>
                <a:latin typeface="+mj-lt"/>
              </a:rPr>
              <a:t>имеется лицензия на осуществление профессионального образования по специальности </a:t>
            </a:r>
            <a:r>
              <a:rPr lang="ru-RU" sz="2000" b="1" dirty="0" smtClean="0">
                <a:solidFill>
                  <a:schemeClr val="bg1"/>
                </a:solidFill>
                <a:latin typeface="+mj-lt"/>
              </a:rPr>
              <a:t>«Декоративно-прикладное искусство и народные промыслы»</a:t>
            </a:r>
            <a:r>
              <a:rPr lang="ru-RU" sz="2000" dirty="0" smtClean="0">
                <a:solidFill>
                  <a:schemeClr val="bg1"/>
                </a:solidFill>
                <a:latin typeface="+mj-lt"/>
              </a:rPr>
              <a:t> (№ 4159 от 24.06.2015 г.).</a:t>
            </a:r>
          </a:p>
          <a:p>
            <a:pPr indent="450850" algn="just" fontAlgn="base">
              <a:spcBef>
                <a:spcPct val="0"/>
              </a:spcBef>
              <a:spcAft>
                <a:spcPct val="0"/>
              </a:spcAft>
            </a:pPr>
            <a:r>
              <a:rPr lang="ru-RU" sz="2000" dirty="0" smtClean="0">
                <a:solidFill>
                  <a:schemeClr val="bg1"/>
                </a:solidFill>
                <a:latin typeface="+mj-lt"/>
              </a:rPr>
              <a:t>По этой специальности с 2012 г. осуществляется обучение инвалидов и лиц с ОВЗ в формате отдельной </a:t>
            </a:r>
            <a:r>
              <a:rPr lang="ru-RU" sz="2000" dirty="0" err="1" smtClean="0">
                <a:solidFill>
                  <a:schemeClr val="bg1"/>
                </a:solidFill>
                <a:latin typeface="+mj-lt"/>
              </a:rPr>
              <a:t>разнонозологической</a:t>
            </a:r>
            <a:r>
              <a:rPr lang="ru-RU" sz="2000" dirty="0" smtClean="0">
                <a:solidFill>
                  <a:schemeClr val="bg1"/>
                </a:solidFill>
                <a:latin typeface="+mj-lt"/>
              </a:rPr>
              <a:t> группы. </a:t>
            </a:r>
          </a:p>
          <a:p>
            <a:pPr indent="450850" algn="just" fontAlgn="base">
              <a:spcBef>
                <a:spcPct val="0"/>
              </a:spcBef>
              <a:spcAft>
                <a:spcPct val="0"/>
              </a:spcAft>
            </a:pPr>
            <a:endParaRPr lang="ru-RU" sz="2000" dirty="0" smtClean="0">
              <a:solidFill>
                <a:schemeClr val="bg1"/>
              </a:solidFill>
              <a:latin typeface="+mj-lt"/>
            </a:endParaRPr>
          </a:p>
          <a:p>
            <a:pPr indent="450850" algn="just" fontAlgn="base">
              <a:spcBef>
                <a:spcPct val="0"/>
              </a:spcBef>
              <a:spcAft>
                <a:spcPct val="0"/>
              </a:spcAft>
            </a:pPr>
            <a:r>
              <a:rPr lang="ru-RU" sz="2000" b="1" dirty="0" smtClean="0">
                <a:solidFill>
                  <a:schemeClr val="bg1"/>
                </a:solidFill>
                <a:latin typeface="+mj-lt"/>
              </a:rPr>
              <a:t>Обучаются</a:t>
            </a:r>
            <a:r>
              <a:rPr lang="ru-RU" sz="2000" dirty="0" smtClean="0">
                <a:solidFill>
                  <a:schemeClr val="bg1"/>
                </a:solidFill>
                <a:latin typeface="+mj-lt"/>
              </a:rPr>
              <a:t> инвалиды и лица с ОВЗ </a:t>
            </a:r>
          </a:p>
          <a:p>
            <a:pPr lvl="1" indent="450850" algn="just" fontAlgn="base">
              <a:spcBef>
                <a:spcPct val="0"/>
              </a:spcBef>
              <a:spcAft>
                <a:spcPct val="0"/>
              </a:spcAft>
              <a:buFontTx/>
              <a:buChar char="-"/>
            </a:pPr>
            <a:r>
              <a:rPr lang="ru-RU" sz="2000" dirty="0" smtClean="0">
                <a:solidFill>
                  <a:schemeClr val="bg1"/>
                </a:solidFill>
                <a:latin typeface="+mj-lt"/>
              </a:rPr>
              <a:t>слабовидящие</a:t>
            </a:r>
          </a:p>
          <a:p>
            <a:pPr lvl="1" indent="450850" algn="just" fontAlgn="base">
              <a:spcBef>
                <a:spcPct val="0"/>
              </a:spcBef>
              <a:spcAft>
                <a:spcPct val="0"/>
              </a:spcAft>
              <a:buFontTx/>
              <a:buChar char="-"/>
            </a:pPr>
            <a:r>
              <a:rPr lang="ru-RU" sz="2000" dirty="0" smtClean="0">
                <a:solidFill>
                  <a:schemeClr val="bg1"/>
                </a:solidFill>
                <a:latin typeface="+mj-lt"/>
              </a:rPr>
              <a:t>слабослышащие</a:t>
            </a:r>
          </a:p>
          <a:p>
            <a:pPr lvl="1" indent="450850" algn="just" fontAlgn="base">
              <a:spcBef>
                <a:spcPct val="0"/>
              </a:spcBef>
              <a:spcAft>
                <a:spcPct val="0"/>
              </a:spcAft>
              <a:buFontTx/>
              <a:buChar char="-"/>
            </a:pPr>
            <a:r>
              <a:rPr lang="ru-RU" sz="2000" dirty="0" smtClean="0">
                <a:solidFill>
                  <a:schemeClr val="bg1"/>
                </a:solidFill>
                <a:latin typeface="+mj-lt"/>
              </a:rPr>
              <a:t>имеющие церебральные нарушения</a:t>
            </a:r>
          </a:p>
          <a:p>
            <a:pPr lvl="1" indent="450850" algn="just" fontAlgn="base">
              <a:spcBef>
                <a:spcPct val="0"/>
              </a:spcBef>
              <a:spcAft>
                <a:spcPct val="0"/>
              </a:spcAft>
              <a:buFontTx/>
              <a:buChar char="-"/>
            </a:pPr>
            <a:r>
              <a:rPr lang="ru-RU" sz="2000" dirty="0" smtClean="0">
                <a:solidFill>
                  <a:schemeClr val="bg1"/>
                </a:solidFill>
                <a:latin typeface="+mj-lt"/>
              </a:rPr>
              <a:t>расстройства ОДА допустимой степени</a:t>
            </a:r>
          </a:p>
          <a:p>
            <a:pPr lvl="1" indent="450850" algn="just" fontAlgn="base">
              <a:spcBef>
                <a:spcPct val="0"/>
              </a:spcBef>
              <a:spcAft>
                <a:spcPct val="0"/>
              </a:spcAft>
              <a:buFontTx/>
              <a:buChar char="-"/>
            </a:pPr>
            <a:r>
              <a:rPr lang="ru-RU" sz="2000" dirty="0" smtClean="0">
                <a:solidFill>
                  <a:schemeClr val="bg1"/>
                </a:solidFill>
                <a:latin typeface="+mj-lt"/>
              </a:rPr>
              <a:t>РАС допустимой степени </a:t>
            </a:r>
          </a:p>
          <a:p>
            <a:pPr indent="450850" algn="just" fontAlgn="base">
              <a:spcBef>
                <a:spcPct val="0"/>
              </a:spcBef>
              <a:spcAft>
                <a:spcPct val="0"/>
              </a:spcAft>
            </a:pPr>
            <a:endParaRPr lang="ru-RU" sz="2000" dirty="0" smtClean="0">
              <a:solidFill>
                <a:schemeClr val="bg1"/>
              </a:solidFill>
              <a:latin typeface="+mj-lt"/>
            </a:endParaRPr>
          </a:p>
          <a:p>
            <a:pPr indent="450850" algn="just" fontAlgn="base">
              <a:spcBef>
                <a:spcPct val="0"/>
              </a:spcBef>
              <a:spcAft>
                <a:spcPct val="0"/>
              </a:spcAft>
            </a:pPr>
            <a:endParaRPr lang="ru-RU" sz="2000" dirty="0" smtClean="0">
              <a:solidFill>
                <a:schemeClr val="bg1"/>
              </a:solidFill>
              <a:latin typeface="+mj-lt"/>
            </a:endParaRPr>
          </a:p>
          <a:p>
            <a:pPr indent="450850" algn="just" fontAlgn="base">
              <a:spcBef>
                <a:spcPct val="0"/>
              </a:spcBef>
              <a:spcAft>
                <a:spcPct val="0"/>
              </a:spcAft>
            </a:pPr>
            <a:r>
              <a:rPr lang="ru-RU" sz="2000" dirty="0" smtClean="0">
                <a:solidFill>
                  <a:schemeClr val="bg1"/>
                </a:solidFill>
                <a:latin typeface="+mj-lt"/>
              </a:rPr>
              <a:t>Обучение ведется по </a:t>
            </a:r>
            <a:r>
              <a:rPr lang="ru-RU" sz="2000" b="1" dirty="0" smtClean="0">
                <a:solidFill>
                  <a:schemeClr val="bg1"/>
                </a:solidFill>
                <a:latin typeface="+mj-lt"/>
              </a:rPr>
              <a:t>адаптированной образовательной программе</a:t>
            </a:r>
            <a:r>
              <a:rPr lang="ru-RU" sz="2000" dirty="0" smtClean="0">
                <a:solidFill>
                  <a:schemeClr val="bg1"/>
                </a:solidFill>
                <a:latin typeface="+mj-lt"/>
              </a:rPr>
              <a:t>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+mj-lt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1785926"/>
            <a:ext cx="8715436" cy="3143272"/>
          </a:xfrm>
        </p:spPr>
        <p:txBody>
          <a:bodyPr>
            <a:normAutofit/>
          </a:bodyPr>
          <a:lstStyle/>
          <a:p>
            <a:pPr algn="just"/>
            <a:r>
              <a:rPr lang="ru-RU" sz="2000" dirty="0" smtClean="0">
                <a:solidFill>
                  <a:schemeClr val="bg1"/>
                </a:solidFill>
                <a:effectLst/>
              </a:rPr>
              <a:t/>
            </a:r>
            <a:br>
              <a:rPr lang="ru-RU" sz="2000" dirty="0" smtClean="0">
                <a:solidFill>
                  <a:schemeClr val="bg1"/>
                </a:solidFill>
                <a:effectLst/>
              </a:rPr>
            </a:br>
            <a:r>
              <a:rPr lang="ru-RU" sz="2000" dirty="0" smtClean="0">
                <a:solidFill>
                  <a:schemeClr val="bg1"/>
                </a:solidFill>
                <a:effectLst/>
              </a:rPr>
              <a:t/>
            </a:r>
            <a:br>
              <a:rPr lang="ru-RU" sz="2000" dirty="0" smtClean="0">
                <a:solidFill>
                  <a:schemeClr val="bg1"/>
                </a:solidFill>
                <a:effectLst/>
              </a:rPr>
            </a:br>
            <a:r>
              <a:rPr lang="ru-RU" sz="2000" b="0" dirty="0" smtClean="0">
                <a:solidFill>
                  <a:schemeClr val="bg1"/>
                </a:solidFill>
                <a:effectLst/>
              </a:rPr>
              <a:t/>
            </a:r>
            <a:br>
              <a:rPr lang="ru-RU" sz="2000" b="0" dirty="0" smtClean="0">
                <a:solidFill>
                  <a:schemeClr val="bg1"/>
                </a:solidFill>
                <a:effectLst/>
              </a:rPr>
            </a:br>
            <a:endParaRPr lang="ru-RU" sz="2000" b="0" dirty="0">
              <a:solidFill>
                <a:schemeClr val="bg1"/>
              </a:solidFill>
              <a:effectLst/>
            </a:endParaRPr>
          </a:p>
        </p:txBody>
      </p:sp>
      <p:sp>
        <p:nvSpPr>
          <p:cNvPr id="4097" name="Rectangle 1"/>
          <p:cNvSpPr>
            <a:spLocks noChangeArrowheads="1"/>
          </p:cNvSpPr>
          <p:nvPr/>
        </p:nvSpPr>
        <p:spPr bwMode="auto">
          <a:xfrm>
            <a:off x="0" y="571480"/>
            <a:ext cx="9144000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indent="450850" algn="just" fontAlgn="base">
              <a:spcBef>
                <a:spcPct val="0"/>
              </a:spcBef>
              <a:spcAft>
                <a:spcPct val="0"/>
              </a:spcAft>
            </a:pPr>
            <a:endParaRPr lang="ru-RU" sz="2000" dirty="0" smtClean="0">
              <a:solidFill>
                <a:schemeClr val="bg1"/>
              </a:solidFill>
              <a:latin typeface="+mj-lt"/>
            </a:endParaRPr>
          </a:p>
          <a:p>
            <a:pPr indent="450850" algn="just" fontAlgn="base">
              <a:spcBef>
                <a:spcPct val="0"/>
              </a:spcBef>
              <a:spcAft>
                <a:spcPct val="0"/>
              </a:spcAft>
            </a:pPr>
            <a:endParaRPr lang="ru-RU" sz="2000" dirty="0" smtClean="0">
              <a:solidFill>
                <a:schemeClr val="bg1"/>
              </a:solidFill>
              <a:latin typeface="+mj-lt"/>
            </a:endParaRPr>
          </a:p>
          <a:p>
            <a:pPr indent="450850" algn="just" fontAlgn="base">
              <a:spcBef>
                <a:spcPct val="0"/>
              </a:spcBef>
              <a:spcAft>
                <a:spcPct val="0"/>
              </a:spcAft>
            </a:pP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+mj-lt"/>
              <a:cs typeface="Arial" pitchFamily="34" charset="0"/>
            </a:endParaRPr>
          </a:p>
        </p:txBody>
      </p:sp>
      <p:sp>
        <p:nvSpPr>
          <p:cNvPr id="18433" name="Rectangle 1"/>
          <p:cNvSpPr>
            <a:spLocks noChangeArrowheads="1"/>
          </p:cNvSpPr>
          <p:nvPr/>
        </p:nvSpPr>
        <p:spPr bwMode="auto">
          <a:xfrm>
            <a:off x="0" y="285728"/>
            <a:ext cx="9144000" cy="53245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indent="450850" algn="just" fontAlgn="base">
              <a:spcBef>
                <a:spcPct val="0"/>
              </a:spcBef>
              <a:spcAft>
                <a:spcPct val="0"/>
              </a:spcAft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Инструментом эффективного освоения предметных и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метапредметных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 компетенций, а</a:t>
            </a:r>
            <a:r>
              <a:rPr kumimoji="0" lang="ru-RU" sz="2000" b="0" i="0" u="none" strike="noStrike" cap="none" normalizeH="0" dirty="0" smtClean="0">
                <a:ln>
                  <a:noFill/>
                </a:ln>
                <a:solidFill>
                  <a:schemeClr val="bg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 так же социальной адаптации обучающихся с ОВЗ 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является практическая ориентация обучения, с привлечением практико-ориентированных площадок в организациях и на предприятиях города. </a:t>
            </a:r>
          </a:p>
          <a:p>
            <a:pPr lvl="0" indent="450850" algn="just" fontAlgn="base">
              <a:spcBef>
                <a:spcPct val="0"/>
              </a:spcBef>
              <a:spcAft>
                <a:spcPct val="0"/>
              </a:spcAft>
            </a:pPr>
            <a:endParaRPr lang="ru-RU" sz="2000" dirty="0" smtClean="0">
              <a:solidFill>
                <a:schemeClr val="bg1"/>
              </a:solidFill>
              <a:latin typeface="+mj-lt"/>
              <a:cs typeface="Times New Roman" pitchFamily="18" charset="0"/>
            </a:endParaRPr>
          </a:p>
          <a:p>
            <a:pPr algn="just"/>
            <a:r>
              <a:rPr lang="ru-RU" sz="2000" dirty="0" smtClean="0">
                <a:solidFill>
                  <a:schemeClr val="bg1"/>
                </a:solidFill>
                <a:latin typeface="+mj-lt"/>
              </a:rPr>
              <a:t>	Одним из направлений организации партнерства, позволяющих предоставлять обучающимся широкие возможности по развитию профессиональных навыков, освоению </a:t>
            </a:r>
            <a:r>
              <a:rPr lang="ru-RU" sz="2000" dirty="0" err="1" smtClean="0">
                <a:solidFill>
                  <a:schemeClr val="bg1"/>
                </a:solidFill>
                <a:latin typeface="+mj-lt"/>
              </a:rPr>
              <a:t>метапредметных</a:t>
            </a:r>
            <a:r>
              <a:rPr lang="ru-RU" sz="2000" dirty="0" smtClean="0">
                <a:solidFill>
                  <a:schemeClr val="bg1"/>
                </a:solidFill>
                <a:latin typeface="+mj-lt"/>
              </a:rPr>
              <a:t> компетенций в условиях практико-ориентированных площадок является, построение взаимодействия с организациями дополнительного образования. </a:t>
            </a:r>
          </a:p>
          <a:p>
            <a:endParaRPr lang="ru-RU" sz="2000" dirty="0" smtClean="0">
              <a:solidFill>
                <a:schemeClr val="bg1"/>
              </a:solidFill>
              <a:latin typeface="+mj-lt"/>
            </a:endParaRPr>
          </a:p>
          <a:p>
            <a:endParaRPr lang="ru-RU" sz="2000" dirty="0" smtClean="0">
              <a:solidFill>
                <a:schemeClr val="bg1"/>
              </a:solidFill>
              <a:latin typeface="+mj-lt"/>
            </a:endParaRPr>
          </a:p>
          <a:p>
            <a:r>
              <a:rPr lang="ru-RU" sz="2000" dirty="0" smtClean="0">
                <a:solidFill>
                  <a:schemeClr val="bg1"/>
                </a:solidFill>
                <a:latin typeface="+mj-lt"/>
              </a:rPr>
              <a:t>	С этой целью был заключен договор о сетевом взаимодействии ОГБПОУ «Смоленский педагогический колледж» с МБУК Дом культуры микрорайона Гнёздово (г. Смоленск).</a:t>
            </a:r>
            <a:r>
              <a:rPr lang="ru-RU" sz="2000" dirty="0" smtClean="0"/>
              <a:t> </a:t>
            </a:r>
            <a:endParaRPr lang="ru-RU" sz="2000" dirty="0" smtClean="0">
              <a:solidFill>
                <a:schemeClr val="bg1"/>
              </a:solidFill>
              <a:latin typeface="+mj-lt"/>
            </a:endParaRPr>
          </a:p>
          <a:p>
            <a:pPr lvl="0" indent="450850" algn="just" fontAlgn="base">
              <a:spcBef>
                <a:spcPct val="0"/>
              </a:spcBef>
              <a:spcAft>
                <a:spcPct val="0"/>
              </a:spcAft>
            </a:pP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+mj-lt"/>
              <a:cs typeface="Arial" pitchFamily="34" charset="0"/>
            </a:endParaRPr>
          </a:p>
          <a:p>
            <a:pPr lvl="0" indent="450850" algn="just" fontAlgn="base">
              <a:spcBef>
                <a:spcPct val="0"/>
              </a:spcBef>
              <a:spcAft>
                <a:spcPct val="0"/>
              </a:spcAft>
            </a:pP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+mj-lt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Схема 2"/>
          <p:cNvGraphicFramePr/>
          <p:nvPr/>
        </p:nvGraphicFramePr>
        <p:xfrm>
          <a:off x="214282" y="1071546"/>
          <a:ext cx="8786874" cy="55324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pSp>
        <p:nvGrpSpPr>
          <p:cNvPr id="4" name="Группа 3"/>
          <p:cNvGrpSpPr/>
          <p:nvPr/>
        </p:nvGrpSpPr>
        <p:grpSpPr>
          <a:xfrm>
            <a:off x="214282" y="214290"/>
            <a:ext cx="1757814" cy="745468"/>
            <a:chOff x="23307" y="1713"/>
            <a:chExt cx="1757814" cy="745468"/>
          </a:xfrm>
        </p:grpSpPr>
        <p:sp>
          <p:nvSpPr>
            <p:cNvPr id="5" name="Скругленный прямоугольник 4"/>
            <p:cNvSpPr/>
            <p:nvPr/>
          </p:nvSpPr>
          <p:spPr>
            <a:xfrm>
              <a:off x="23307" y="1713"/>
              <a:ext cx="1757814" cy="745468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5">
                <a:shade val="8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5">
                <a:shade val="8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6" name="Скругленный прямоугольник 4"/>
            <p:cNvSpPr/>
            <p:nvPr/>
          </p:nvSpPr>
          <p:spPr>
            <a:xfrm>
              <a:off x="45141" y="23547"/>
              <a:ext cx="1714146" cy="70180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38100" tIns="25400" rIns="38100" bIns="25400" numCol="1" spcCol="1270" anchor="ctr" anchorCtr="0">
              <a:noAutofit/>
            </a:bodyPr>
            <a:lstStyle/>
            <a:p>
              <a:pPr lvl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2000" kern="1200" baseline="0" dirty="0" smtClean="0"/>
                <a:t>Цель</a:t>
              </a:r>
              <a:endParaRPr lang="ru-RU" sz="2000" kern="1200" baseline="0" dirty="0"/>
            </a:p>
          </p:txBody>
        </p:sp>
      </p:grpSp>
      <p:sp>
        <p:nvSpPr>
          <p:cNvPr id="7" name="Прямоугольник 6"/>
          <p:cNvSpPr/>
          <p:nvPr/>
        </p:nvSpPr>
        <p:spPr>
          <a:xfrm>
            <a:off x="2000232" y="214290"/>
            <a:ext cx="7000924" cy="738664"/>
          </a:xfrm>
          <a:prstGeom prst="rect">
            <a:avLst/>
          </a:prstGeom>
          <a:solidFill>
            <a:schemeClr val="tx1"/>
          </a:solidFill>
          <a:ln w="6350" cmpd="sng">
            <a:solidFill>
              <a:schemeClr val="accent5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ru-RU" sz="1400" dirty="0" smtClean="0">
                <a:solidFill>
                  <a:schemeClr val="bg1"/>
                </a:solidFill>
              </a:rPr>
              <a:t>Формирование</a:t>
            </a:r>
            <a:r>
              <a:rPr lang="ru-RU" sz="1400" b="1" dirty="0" smtClean="0">
                <a:solidFill>
                  <a:schemeClr val="bg1"/>
                </a:solidFill>
              </a:rPr>
              <a:t> </a:t>
            </a:r>
            <a:r>
              <a:rPr lang="ru-RU" sz="1400" dirty="0" smtClean="0">
                <a:solidFill>
                  <a:schemeClr val="bg1"/>
                </a:solidFill>
              </a:rPr>
              <a:t>профессиональных и </a:t>
            </a:r>
            <a:r>
              <a:rPr lang="ru-RU" sz="1400" dirty="0" err="1" smtClean="0">
                <a:solidFill>
                  <a:schemeClr val="bg1"/>
                </a:solidFill>
              </a:rPr>
              <a:t>социо-культурных</a:t>
            </a:r>
            <a:r>
              <a:rPr lang="ru-RU" sz="1400" dirty="0" smtClean="0">
                <a:solidFill>
                  <a:schemeClr val="bg1"/>
                </a:solidFill>
              </a:rPr>
              <a:t> компетенций лиц с ОВЗ, обучающихся на специальности "Декоративно-прикладное искусство и народные промыслы"</a:t>
            </a:r>
            <a:endParaRPr lang="ru-RU" sz="1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Rectangle 1"/>
          <p:cNvSpPr>
            <a:spLocks noChangeArrowheads="1"/>
          </p:cNvSpPr>
          <p:nvPr/>
        </p:nvSpPr>
        <p:spPr bwMode="auto">
          <a:xfrm>
            <a:off x="285720" y="0"/>
            <a:ext cx="8501122" cy="68326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720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30238" algn="l"/>
              </a:tabLst>
            </a:pPr>
            <a: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2015-2016 год </a:t>
            </a:r>
          </a:p>
          <a:p>
            <a:pPr marL="0" marR="0" lvl="0" indent="45720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30238" algn="l"/>
              </a:tabLst>
            </a:pPr>
            <a:endParaRPr kumimoji="0" lang="ru-RU" sz="10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+mj-lt"/>
              <a:ea typeface="Calibri" pitchFamily="34" charset="0"/>
              <a:cs typeface="Times New Roman" pitchFamily="18" charset="0"/>
            </a:endParaRPr>
          </a:p>
          <a:p>
            <a:pPr marL="0" marR="0" lvl="0" indent="4572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630238" algn="l"/>
              </a:tabLst>
            </a:pPr>
            <a:endParaRPr lang="ru-RU" sz="2000" dirty="0" smtClean="0">
              <a:solidFill>
                <a:schemeClr val="bg1"/>
              </a:solidFill>
              <a:latin typeface="+mj-lt"/>
              <a:cs typeface="Times New Roman" pitchFamily="18" charset="0"/>
            </a:endParaRPr>
          </a:p>
          <a:p>
            <a:pPr marL="0" marR="0" lvl="0" indent="4572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630238" algn="l"/>
              </a:tabLst>
            </a:pPr>
            <a:r>
              <a:rPr lang="ru-RU" sz="2000" dirty="0" smtClean="0">
                <a:solidFill>
                  <a:schemeClr val="bg1"/>
                </a:solidFill>
                <a:latin typeface="+mj-lt"/>
                <a:cs typeface="Times New Roman" pitchFamily="18" charset="0"/>
              </a:rPr>
              <a:t>На базе мастерских МБУК </a:t>
            </a:r>
            <a:r>
              <a:rPr lang="ru-RU" sz="2000" dirty="0" smtClean="0">
                <a:solidFill>
                  <a:schemeClr val="bg1"/>
                </a:solidFill>
                <a:latin typeface="+mj-lt"/>
                <a:cs typeface="Times New Roman" pitchFamily="18" charset="0"/>
              </a:rPr>
              <a:t>«культуры </a:t>
            </a:r>
            <a:r>
              <a:rPr lang="ru-RU" sz="2000" dirty="0" smtClean="0">
                <a:solidFill>
                  <a:schemeClr val="bg1"/>
                </a:solidFill>
                <a:latin typeface="+mj-lt"/>
                <a:cs typeface="Times New Roman" pitchFamily="18" charset="0"/>
              </a:rPr>
              <a:t>микрорайона </a:t>
            </a:r>
            <a:r>
              <a:rPr lang="ru-RU" sz="2000" dirty="0" smtClean="0">
                <a:solidFill>
                  <a:schemeClr val="bg1"/>
                </a:solidFill>
                <a:latin typeface="+mj-lt"/>
                <a:cs typeface="Times New Roman" pitchFamily="18" charset="0"/>
              </a:rPr>
              <a:t>Гнёздово» </a:t>
            </a:r>
            <a:r>
              <a:rPr lang="ru-RU" sz="2000" dirty="0" smtClean="0">
                <a:solidFill>
                  <a:schemeClr val="bg1"/>
                </a:solidFill>
                <a:latin typeface="+mj-lt"/>
                <a:cs typeface="Times New Roman" pitchFamily="18" charset="0"/>
              </a:rPr>
              <a:t>были организованы еженедельные  занятия для обучающихся специальности «Декоративно-прикладное искусство и народные промыслы» ОГБПОУ «Смоленский педагогический колледж»</a:t>
            </a:r>
          </a:p>
          <a:p>
            <a:pPr marL="0" marR="0" lvl="0" indent="4572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630238" algn="l"/>
              </a:tabLst>
            </a:pPr>
            <a:endParaRPr lang="ru-RU" sz="2000" dirty="0" smtClean="0">
              <a:solidFill>
                <a:schemeClr val="bg1"/>
              </a:solidFill>
              <a:latin typeface="+mj-lt"/>
              <a:cs typeface="Times New Roman" pitchFamily="18" charset="0"/>
            </a:endParaRPr>
          </a:p>
          <a:p>
            <a:pPr algn="just"/>
            <a:r>
              <a:rPr lang="ru-RU" sz="2000" dirty="0" smtClean="0">
                <a:solidFill>
                  <a:schemeClr val="bg1"/>
                </a:solidFill>
                <a:latin typeface="+mj-lt"/>
                <a:cs typeface="Times New Roman" pitchFamily="18" charset="0"/>
              </a:rPr>
              <a:t>	</a:t>
            </a:r>
          </a:p>
          <a:p>
            <a:pPr algn="just"/>
            <a:r>
              <a:rPr lang="ru-RU" sz="2000" dirty="0" smtClean="0">
                <a:solidFill>
                  <a:schemeClr val="bg1"/>
                </a:solidFill>
                <a:latin typeface="+mj-lt"/>
                <a:cs typeface="Times New Roman" pitchFamily="18" charset="0"/>
              </a:rPr>
              <a:t>	Занятия проводились в формате </a:t>
            </a:r>
            <a:r>
              <a:rPr lang="ru-RU" sz="2000" b="1" dirty="0" smtClean="0">
                <a:solidFill>
                  <a:schemeClr val="bg1"/>
                </a:solidFill>
                <a:latin typeface="+mj-lt"/>
                <a:cs typeface="Times New Roman" pitchFamily="18" charset="0"/>
              </a:rPr>
              <a:t>учебной мини-фирмы. Состав участников </a:t>
            </a:r>
            <a:r>
              <a:rPr lang="ru-RU" sz="2000" dirty="0" smtClean="0">
                <a:solidFill>
                  <a:schemeClr val="bg1"/>
                </a:solidFill>
                <a:latin typeface="+mj-lt"/>
                <a:cs typeface="Times New Roman" pitchFamily="18" charset="0"/>
              </a:rPr>
              <a:t>мини-фирмы</a:t>
            </a:r>
            <a:r>
              <a:rPr lang="ru-RU" sz="2000" b="1" dirty="0" smtClean="0">
                <a:solidFill>
                  <a:schemeClr val="bg1"/>
                </a:solidFill>
                <a:latin typeface="+mj-lt"/>
                <a:cs typeface="Times New Roman" pitchFamily="18" charset="0"/>
              </a:rPr>
              <a:t>:</a:t>
            </a:r>
          </a:p>
          <a:p>
            <a:pPr algn="just"/>
            <a:r>
              <a:rPr lang="ru-RU" sz="2000" dirty="0" smtClean="0">
                <a:solidFill>
                  <a:schemeClr val="bg1"/>
                </a:solidFill>
                <a:latin typeface="+mj-lt"/>
                <a:cs typeface="Times New Roman" pitchFamily="18" charset="0"/>
              </a:rPr>
              <a:t>	- </a:t>
            </a:r>
            <a:r>
              <a:rPr lang="ru-RU" sz="2000" b="1" dirty="0" smtClean="0">
                <a:solidFill>
                  <a:schemeClr val="bg1"/>
                </a:solidFill>
                <a:latin typeface="+mj-lt"/>
                <a:cs typeface="Times New Roman" pitchFamily="18" charset="0"/>
              </a:rPr>
              <a:t>руководитель</a:t>
            </a:r>
            <a:r>
              <a:rPr lang="ru-RU" sz="2000" dirty="0" smtClean="0">
                <a:solidFill>
                  <a:schemeClr val="bg1"/>
                </a:solidFill>
                <a:latin typeface="+mj-lt"/>
              </a:rPr>
              <a:t> </a:t>
            </a:r>
            <a:r>
              <a:rPr lang="ru-RU" sz="2000" dirty="0" smtClean="0">
                <a:solidFill>
                  <a:schemeClr val="bg1"/>
                </a:solidFill>
              </a:rPr>
              <a:t>–</a:t>
            </a:r>
            <a:r>
              <a:rPr lang="ru-RU" sz="2000" dirty="0" smtClean="0">
                <a:solidFill>
                  <a:schemeClr val="bg1"/>
                </a:solidFill>
                <a:latin typeface="+mj-lt"/>
              </a:rPr>
              <a:t> сотрудник центра социально педагогического сопровождения профессионального образования лиц с ОВЗ ОГБПОУ "Смоленский педагогический колледж" «Оберег», </a:t>
            </a:r>
            <a:endParaRPr lang="ru-RU" sz="2000" dirty="0" smtClean="0">
              <a:solidFill>
                <a:schemeClr val="bg1"/>
              </a:solidFill>
              <a:latin typeface="+mj-lt"/>
              <a:cs typeface="Times New Roman" pitchFamily="18" charset="0"/>
            </a:endParaRPr>
          </a:p>
          <a:p>
            <a:pPr algn="just"/>
            <a:r>
              <a:rPr lang="ru-RU" sz="2000" dirty="0" smtClean="0">
                <a:solidFill>
                  <a:schemeClr val="bg1"/>
                </a:solidFill>
                <a:latin typeface="+mj-lt"/>
                <a:cs typeface="Times New Roman" pitchFamily="18" charset="0"/>
              </a:rPr>
              <a:t>	</a:t>
            </a:r>
            <a:r>
              <a:rPr lang="ru-RU" sz="2000" dirty="0" smtClean="0">
                <a:solidFill>
                  <a:schemeClr val="bg1"/>
                </a:solidFill>
                <a:latin typeface="+mj-lt"/>
              </a:rPr>
              <a:t>- </a:t>
            </a:r>
            <a:r>
              <a:rPr lang="ru-RU" sz="2000" b="1" dirty="0" smtClean="0">
                <a:solidFill>
                  <a:schemeClr val="bg1"/>
                </a:solidFill>
                <a:latin typeface="+mj-lt"/>
              </a:rPr>
              <a:t>ведущий-мастер</a:t>
            </a:r>
            <a:r>
              <a:rPr lang="ru-RU" sz="2000" dirty="0" smtClean="0">
                <a:solidFill>
                  <a:schemeClr val="bg1"/>
                </a:solidFill>
                <a:latin typeface="+mj-lt"/>
              </a:rPr>
              <a:t> – сотрудник </a:t>
            </a:r>
            <a:r>
              <a:rPr lang="ru-RU" sz="2000" dirty="0" smtClean="0">
                <a:solidFill>
                  <a:schemeClr val="bg1"/>
                </a:solidFill>
                <a:latin typeface="+mj-lt"/>
                <a:cs typeface="Times New Roman" pitchFamily="18" charset="0"/>
              </a:rPr>
              <a:t>МБУК </a:t>
            </a:r>
            <a:r>
              <a:rPr lang="ru-RU" sz="2000" dirty="0" smtClean="0">
                <a:solidFill>
                  <a:schemeClr val="bg1"/>
                </a:solidFill>
                <a:latin typeface="+mj-lt"/>
                <a:cs typeface="Times New Roman" pitchFamily="18" charset="0"/>
              </a:rPr>
              <a:t>«Дом </a:t>
            </a:r>
            <a:r>
              <a:rPr lang="ru-RU" sz="2000" dirty="0" smtClean="0">
                <a:solidFill>
                  <a:schemeClr val="bg1"/>
                </a:solidFill>
                <a:latin typeface="+mj-lt"/>
                <a:cs typeface="Times New Roman" pitchFamily="18" charset="0"/>
              </a:rPr>
              <a:t>культуры микрорайона </a:t>
            </a:r>
            <a:r>
              <a:rPr lang="ru-RU" sz="2000" dirty="0" smtClean="0">
                <a:solidFill>
                  <a:schemeClr val="bg1"/>
                </a:solidFill>
                <a:latin typeface="+mj-lt"/>
                <a:cs typeface="Times New Roman" pitchFamily="18" charset="0"/>
              </a:rPr>
              <a:t>Гнёздово»</a:t>
            </a:r>
            <a:r>
              <a:rPr lang="ru-RU" sz="2000" dirty="0" smtClean="0">
                <a:solidFill>
                  <a:schemeClr val="bg1"/>
                </a:solidFill>
                <a:latin typeface="+mj-lt"/>
              </a:rPr>
              <a:t>, </a:t>
            </a:r>
            <a:endParaRPr lang="ru-RU" sz="2000" dirty="0" smtClean="0">
              <a:solidFill>
                <a:schemeClr val="bg1"/>
              </a:solidFill>
              <a:latin typeface="+mj-lt"/>
            </a:endParaRPr>
          </a:p>
          <a:p>
            <a:pPr algn="just"/>
            <a:r>
              <a:rPr lang="ru-RU" sz="2000" dirty="0" smtClean="0">
                <a:solidFill>
                  <a:schemeClr val="bg1"/>
                </a:solidFill>
                <a:latin typeface="+mj-lt"/>
              </a:rPr>
              <a:t>	- </a:t>
            </a:r>
            <a:r>
              <a:rPr lang="ru-RU" sz="2000" b="1" dirty="0" smtClean="0">
                <a:solidFill>
                  <a:schemeClr val="bg1"/>
                </a:solidFill>
                <a:latin typeface="+mj-lt"/>
              </a:rPr>
              <a:t>волонтеры-работники</a:t>
            </a:r>
            <a:r>
              <a:rPr lang="ru-RU" sz="2000" dirty="0" smtClean="0">
                <a:solidFill>
                  <a:schemeClr val="bg1"/>
                </a:solidFill>
                <a:latin typeface="+mj-lt"/>
              </a:rPr>
              <a:t> – обучающиеся специальности "Декоративно-прикладное искусство и народные промыслы"  </a:t>
            </a:r>
          </a:p>
          <a:p>
            <a:pPr marL="0" marR="0" lvl="0" indent="4572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630238" algn="l"/>
              </a:tabLst>
            </a:pPr>
            <a:endParaRPr lang="ru-RU" sz="2400" dirty="0" smtClean="0">
              <a:solidFill>
                <a:schemeClr val="bg1"/>
              </a:solidFill>
              <a:latin typeface="+mj-lt"/>
              <a:cs typeface="Times New Roman" pitchFamily="18" charset="0"/>
            </a:endParaRPr>
          </a:p>
          <a:p>
            <a:pPr marL="0" marR="0" lvl="0" indent="4572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630238" algn="l"/>
              </a:tabLst>
            </a:pPr>
            <a:r>
              <a:rPr lang="ru-RU" sz="2400" dirty="0" smtClean="0">
                <a:solidFill>
                  <a:schemeClr val="bg1"/>
                </a:solidFill>
                <a:latin typeface="+mj-lt"/>
                <a:cs typeface="Times New Roman" pitchFamily="18" charset="0"/>
              </a:rPr>
              <a:t> </a:t>
            </a:r>
          </a:p>
          <a:p>
            <a:pPr marL="0" marR="0" lvl="0" indent="4572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>
                <a:tab pos="630238" algn="l"/>
              </a:tabLst>
            </a:pP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+mj-lt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Схема 2"/>
          <p:cNvGraphicFramePr/>
          <p:nvPr/>
        </p:nvGraphicFramePr>
        <p:xfrm>
          <a:off x="0" y="428604"/>
          <a:ext cx="8929718" cy="421484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8" name="Прямоугольник 7"/>
          <p:cNvSpPr/>
          <p:nvPr/>
        </p:nvSpPr>
        <p:spPr>
          <a:xfrm>
            <a:off x="3143240" y="0"/>
            <a:ext cx="323922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000" b="1" dirty="0" err="1" smtClean="0">
                <a:solidFill>
                  <a:schemeClr val="bg1"/>
                </a:solidFill>
                <a:latin typeface="+mj-lt"/>
              </a:rPr>
              <a:t>Компетентностное</a:t>
            </a:r>
            <a:r>
              <a:rPr lang="ru-RU" sz="2000" b="1" dirty="0" smtClean="0">
                <a:solidFill>
                  <a:schemeClr val="bg1"/>
                </a:solidFill>
                <a:latin typeface="+mj-lt"/>
              </a:rPr>
              <a:t> поле</a:t>
            </a:r>
          </a:p>
        </p:txBody>
      </p:sp>
      <p:graphicFrame>
        <p:nvGraphicFramePr>
          <p:cNvPr id="9" name="Схема 8"/>
          <p:cNvGraphicFramePr/>
          <p:nvPr/>
        </p:nvGraphicFramePr>
        <p:xfrm>
          <a:off x="0" y="3214686"/>
          <a:ext cx="8929718" cy="364331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259632" y="578622"/>
            <a:ext cx="6192688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chemeClr val="bg1"/>
                </a:solidFill>
                <a:latin typeface="+mj-lt"/>
              </a:rPr>
              <a:t>Основные направления работы мини-фирмы:</a:t>
            </a:r>
          </a:p>
          <a:p>
            <a:endParaRPr lang="ru-RU" sz="2400" b="1" dirty="0" smtClean="0">
              <a:solidFill>
                <a:schemeClr val="bg1"/>
              </a:solidFill>
              <a:latin typeface="+mj-lt"/>
            </a:endParaRPr>
          </a:p>
          <a:p>
            <a:r>
              <a:rPr lang="ru-RU" sz="2400" dirty="0" smtClean="0">
                <a:solidFill>
                  <a:schemeClr val="bg1"/>
                </a:solidFill>
                <a:latin typeface="+mj-lt"/>
              </a:rPr>
              <a:t>	- изучение техники </a:t>
            </a:r>
            <a:r>
              <a:rPr lang="ru-RU" sz="2400" dirty="0">
                <a:solidFill>
                  <a:schemeClr val="bg1"/>
                </a:solidFill>
                <a:latin typeface="+mj-lt"/>
              </a:rPr>
              <a:t>безопасности при работе с различными материалами;</a:t>
            </a:r>
          </a:p>
          <a:p>
            <a:r>
              <a:rPr lang="ru-RU" sz="2400" dirty="0" smtClean="0">
                <a:solidFill>
                  <a:schemeClr val="bg1"/>
                </a:solidFill>
                <a:latin typeface="+mj-lt"/>
              </a:rPr>
              <a:t>	- </a:t>
            </a:r>
            <a:r>
              <a:rPr lang="ru-RU" sz="2400" dirty="0">
                <a:solidFill>
                  <a:schemeClr val="bg1"/>
                </a:solidFill>
                <a:latin typeface="+mj-lt"/>
              </a:rPr>
              <a:t>приемы работы с глиной;</a:t>
            </a:r>
          </a:p>
          <a:p>
            <a:r>
              <a:rPr lang="ru-RU" sz="2400" dirty="0" smtClean="0">
                <a:solidFill>
                  <a:schemeClr val="bg1"/>
                </a:solidFill>
                <a:latin typeface="+mj-lt"/>
              </a:rPr>
              <a:t>	- </a:t>
            </a:r>
            <a:r>
              <a:rPr lang="ru-RU" sz="2400" dirty="0">
                <a:solidFill>
                  <a:schemeClr val="bg1"/>
                </a:solidFill>
                <a:latin typeface="+mj-lt"/>
              </a:rPr>
              <a:t>основы лепки на гончарном круге;</a:t>
            </a:r>
          </a:p>
          <a:p>
            <a:r>
              <a:rPr lang="ru-RU" sz="2400" dirty="0" smtClean="0">
                <a:solidFill>
                  <a:schemeClr val="bg1"/>
                </a:solidFill>
                <a:latin typeface="+mj-lt"/>
              </a:rPr>
              <a:t>	- </a:t>
            </a:r>
            <a:r>
              <a:rPr lang="ru-RU" sz="2400" dirty="0">
                <a:solidFill>
                  <a:schemeClr val="bg1"/>
                </a:solidFill>
                <a:latin typeface="+mj-lt"/>
              </a:rPr>
              <a:t>процесс обжига готовых глиняных изделий;</a:t>
            </a:r>
          </a:p>
          <a:p>
            <a:r>
              <a:rPr lang="ru-RU" sz="2400" dirty="0" smtClean="0">
                <a:solidFill>
                  <a:schemeClr val="bg1"/>
                </a:solidFill>
                <a:latin typeface="+mj-lt"/>
              </a:rPr>
              <a:t>	- </a:t>
            </a:r>
            <a:r>
              <a:rPr lang="ru-RU" sz="2400" dirty="0">
                <a:solidFill>
                  <a:schemeClr val="bg1"/>
                </a:solidFill>
                <a:latin typeface="+mj-lt"/>
              </a:rPr>
              <a:t>роспись по глине и дереву;</a:t>
            </a:r>
          </a:p>
          <a:p>
            <a:r>
              <a:rPr lang="ru-RU" sz="2400" dirty="0" smtClean="0">
                <a:solidFill>
                  <a:schemeClr val="bg1"/>
                </a:solidFill>
                <a:latin typeface="+mj-lt"/>
              </a:rPr>
              <a:t>	- </a:t>
            </a:r>
            <a:r>
              <a:rPr lang="ru-RU" sz="2400" dirty="0">
                <a:solidFill>
                  <a:schemeClr val="bg1"/>
                </a:solidFill>
                <a:latin typeface="+mj-lt"/>
              </a:rPr>
              <a:t>приемы работы с тканью;</a:t>
            </a:r>
          </a:p>
          <a:p>
            <a:r>
              <a:rPr lang="ru-RU" sz="2400" dirty="0" smtClean="0">
                <a:solidFill>
                  <a:schemeClr val="bg1"/>
                </a:solidFill>
                <a:latin typeface="+mj-lt"/>
              </a:rPr>
              <a:t>	- </a:t>
            </a:r>
            <a:r>
              <a:rPr lang="ru-RU" sz="2400" dirty="0">
                <a:solidFill>
                  <a:schemeClr val="bg1"/>
                </a:solidFill>
                <a:latin typeface="+mj-lt"/>
              </a:rPr>
              <a:t>приемы работы с соломой;</a:t>
            </a:r>
          </a:p>
          <a:p>
            <a:r>
              <a:rPr lang="ru-RU" sz="2400" dirty="0" smtClean="0">
                <a:solidFill>
                  <a:schemeClr val="bg1"/>
                </a:solidFill>
                <a:latin typeface="+mj-lt"/>
              </a:rPr>
              <a:t>	- </a:t>
            </a:r>
            <a:r>
              <a:rPr lang="ru-RU" sz="2400" dirty="0">
                <a:solidFill>
                  <a:schemeClr val="bg1"/>
                </a:solidFill>
                <a:latin typeface="+mj-lt"/>
              </a:rPr>
              <a:t>технологии изготовления изделий из соломы.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79512" y="1661279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smtClean="0"/>
              <a:t>-</a:t>
            </a:r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45714" t="16078" r="6218" b="14224"/>
          <a:stretch/>
        </p:blipFill>
        <p:spPr bwMode="auto">
          <a:xfrm>
            <a:off x="165092" y="1044589"/>
            <a:ext cx="4308771" cy="35142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79512" y="4735288"/>
            <a:ext cx="352839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solidFill>
                  <a:schemeClr val="bg1"/>
                </a:solidFill>
                <a:latin typeface="+mj-lt"/>
              </a:rPr>
              <a:t>Создание фигуры человека</a:t>
            </a:r>
            <a:endParaRPr lang="ru-RU" sz="28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465512" y="114942"/>
            <a:ext cx="3595728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chemeClr val="bg1"/>
                </a:solidFill>
                <a:latin typeface="+mj-lt"/>
              </a:rPr>
              <a:t>Работа с глиной </a:t>
            </a:r>
          </a:p>
          <a:p>
            <a:pPr algn="ctr"/>
            <a:endParaRPr lang="ru-RU" sz="2400" dirty="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2954" t="38029" r="33523" b="13007"/>
          <a:stretch/>
        </p:blipFill>
        <p:spPr bwMode="auto">
          <a:xfrm>
            <a:off x="4751512" y="2736338"/>
            <a:ext cx="3733582" cy="36449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4754813" y="1375404"/>
            <a:ext cx="4030206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>
                <a:solidFill>
                  <a:schemeClr val="bg1"/>
                </a:solidFill>
                <a:latin typeface="+mj-lt"/>
              </a:rPr>
              <a:t>Изготовление  игрушки</a:t>
            </a:r>
          </a:p>
          <a:p>
            <a:pPr algn="ctr"/>
            <a:r>
              <a:rPr lang="ru-RU" sz="2800" dirty="0" smtClean="0">
                <a:solidFill>
                  <a:schemeClr val="bg1"/>
                </a:solidFill>
                <a:latin typeface="+mj-lt"/>
              </a:rPr>
              <a:t> «Коза»</a:t>
            </a:r>
            <a:endParaRPr lang="ru-RU" sz="2800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094322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280</TotalTime>
  <Words>710</Words>
  <Application>Microsoft Office PowerPoint</Application>
  <PresentationFormat>Экран (4:3)</PresentationFormat>
  <Paragraphs>104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Апекс</vt:lpstr>
      <vt:lpstr>Областное государственное  бюджетное профессиональное образовательное учреждение «Смоленский педагогический колледж»   </vt:lpstr>
      <vt:lpstr>   </vt:lpstr>
      <vt:lpstr>   </vt:lpstr>
      <vt:lpstr>   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Областное государственное  бюджетное профессиональное образовательное учреждение «Смоленский педагогический колледж»   </dc:title>
  <dc:creator>n08</dc:creator>
  <cp:lastModifiedBy>n08</cp:lastModifiedBy>
  <cp:revision>40</cp:revision>
  <dcterms:created xsi:type="dcterms:W3CDTF">2017-04-18T06:08:46Z</dcterms:created>
  <dcterms:modified xsi:type="dcterms:W3CDTF">2017-04-28T08:01:50Z</dcterms:modified>
</cp:coreProperties>
</file>