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6C25F-3450-4DA9-B973-AE9C9A3DF014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6494236B-0BAF-4028-B067-89E7136CE6F8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Georgia" pitchFamily="18" charset="0"/>
            </a:rPr>
            <a:t>Создание единого образовательно-профессионального пространства интеграции молодых педагогов в профессию;</a:t>
          </a:r>
          <a:endParaRPr lang="ru-RU" sz="2000" b="1" dirty="0">
            <a:solidFill>
              <a:schemeClr val="tx1"/>
            </a:solidFill>
            <a:latin typeface="Georgia" pitchFamily="18" charset="0"/>
          </a:endParaRPr>
        </a:p>
      </dgm:t>
    </dgm:pt>
    <dgm:pt modelId="{D5E53A14-8DE6-427D-B8F5-571CA1CAE8A2}" type="parTrans" cxnId="{71F11EB9-89C9-4586-831E-767894421C24}">
      <dgm:prSet/>
      <dgm:spPr/>
      <dgm:t>
        <a:bodyPr/>
        <a:lstStyle/>
        <a:p>
          <a:endParaRPr lang="ru-RU"/>
        </a:p>
      </dgm:t>
    </dgm:pt>
    <dgm:pt modelId="{F97A8F64-3F2B-4B60-8026-48017BD90632}" type="sibTrans" cxnId="{71F11EB9-89C9-4586-831E-767894421C24}">
      <dgm:prSet/>
      <dgm:spPr/>
      <dgm:t>
        <a:bodyPr/>
        <a:lstStyle/>
        <a:p>
          <a:endParaRPr lang="ru-RU"/>
        </a:p>
      </dgm:t>
    </dgm:pt>
    <dgm:pt modelId="{984BB1C8-9585-47DB-B38D-FFDE414CBEEC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Georgia" pitchFamily="18" charset="0"/>
            </a:rPr>
            <a:t>Создание полноценных условий гибкого и результативного наращивания профессиональной компетентности педагога</a:t>
          </a:r>
          <a:endParaRPr lang="ru-RU" sz="2000" b="1" dirty="0">
            <a:solidFill>
              <a:schemeClr val="tx1"/>
            </a:solidFill>
            <a:latin typeface="Georgia" pitchFamily="18" charset="0"/>
          </a:endParaRPr>
        </a:p>
      </dgm:t>
    </dgm:pt>
    <dgm:pt modelId="{C6A0340C-83DD-4C47-9B19-C7F312FD2F3F}" type="parTrans" cxnId="{3D48375B-7AC6-4414-857A-2AC4B95C5ECB}">
      <dgm:prSet/>
      <dgm:spPr/>
      <dgm:t>
        <a:bodyPr/>
        <a:lstStyle/>
        <a:p>
          <a:endParaRPr lang="ru-RU"/>
        </a:p>
      </dgm:t>
    </dgm:pt>
    <dgm:pt modelId="{7D882D84-1635-4CC3-9C6D-340FC5B3DBC0}" type="sibTrans" cxnId="{3D48375B-7AC6-4414-857A-2AC4B95C5ECB}">
      <dgm:prSet/>
      <dgm:spPr/>
      <dgm:t>
        <a:bodyPr/>
        <a:lstStyle/>
        <a:p>
          <a:endParaRPr lang="ru-RU"/>
        </a:p>
      </dgm:t>
    </dgm:pt>
    <dgm:pt modelId="{EE2A045D-35EC-4618-BD2A-16309CDE6BD8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Georgia" pitchFamily="18" charset="0"/>
            </a:rPr>
            <a:t>Развитие форм сетевого сотрудничества ОО Санкт-Петербурга в вопросах поддержки, методической помощи молодым педагогам города</a:t>
          </a:r>
          <a:endParaRPr lang="ru-RU" sz="2000" b="1" dirty="0">
            <a:solidFill>
              <a:schemeClr val="tx1"/>
            </a:solidFill>
            <a:latin typeface="Georgia" pitchFamily="18" charset="0"/>
          </a:endParaRPr>
        </a:p>
      </dgm:t>
    </dgm:pt>
    <dgm:pt modelId="{4E50ED4D-3858-44A4-96CE-706779DD5BC3}" type="parTrans" cxnId="{530113D1-D001-446A-B73B-43D4A2476676}">
      <dgm:prSet/>
      <dgm:spPr/>
      <dgm:t>
        <a:bodyPr/>
        <a:lstStyle/>
        <a:p>
          <a:endParaRPr lang="ru-RU"/>
        </a:p>
      </dgm:t>
    </dgm:pt>
    <dgm:pt modelId="{5B2D4C1D-7B61-40D1-A499-0E14AA05BDD0}" type="sibTrans" cxnId="{530113D1-D001-446A-B73B-43D4A2476676}">
      <dgm:prSet/>
      <dgm:spPr/>
      <dgm:t>
        <a:bodyPr/>
        <a:lstStyle/>
        <a:p>
          <a:endParaRPr lang="ru-RU"/>
        </a:p>
      </dgm:t>
    </dgm:pt>
    <dgm:pt modelId="{7C3F4A73-AEF9-48FF-AABA-9CB020B238BE}" type="pres">
      <dgm:prSet presAssocID="{B6F6C25F-3450-4DA9-B973-AE9C9A3DF014}" presName="Name0" presStyleCnt="0">
        <dgm:presLayoutVars>
          <dgm:dir/>
          <dgm:resizeHandles val="exact"/>
        </dgm:presLayoutVars>
      </dgm:prSet>
      <dgm:spPr/>
    </dgm:pt>
    <dgm:pt modelId="{76DCFE18-5AC3-4A5F-8EB5-8C45C02DA380}" type="pres">
      <dgm:prSet presAssocID="{B6F6C25F-3450-4DA9-B973-AE9C9A3DF014}" presName="fgShape" presStyleLbl="fgShp" presStyleIdx="0" presStyleCnt="1"/>
      <dgm:spPr/>
    </dgm:pt>
    <dgm:pt modelId="{CB932A81-BD59-4404-A15B-E80E52EEB408}" type="pres">
      <dgm:prSet presAssocID="{B6F6C25F-3450-4DA9-B973-AE9C9A3DF014}" presName="linComp" presStyleCnt="0"/>
      <dgm:spPr/>
    </dgm:pt>
    <dgm:pt modelId="{62320737-26EF-441B-904D-6B8F56DB715D}" type="pres">
      <dgm:prSet presAssocID="{6494236B-0BAF-4028-B067-89E7136CE6F8}" presName="compNode" presStyleCnt="0"/>
      <dgm:spPr/>
    </dgm:pt>
    <dgm:pt modelId="{899E8F4A-5FE7-4557-A886-05AA6E6736A8}" type="pres">
      <dgm:prSet presAssocID="{6494236B-0BAF-4028-B067-89E7136CE6F8}" presName="bkgdShape" presStyleLbl="node1" presStyleIdx="0" presStyleCnt="3"/>
      <dgm:spPr/>
      <dgm:t>
        <a:bodyPr/>
        <a:lstStyle/>
        <a:p>
          <a:endParaRPr lang="ru-RU"/>
        </a:p>
      </dgm:t>
    </dgm:pt>
    <dgm:pt modelId="{7E8A5C06-07FC-4D61-A37B-1A06C48912B7}" type="pres">
      <dgm:prSet presAssocID="{6494236B-0BAF-4028-B067-89E7136CE6F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AAD99-ECDC-4702-8F39-A87614582D02}" type="pres">
      <dgm:prSet presAssocID="{6494236B-0BAF-4028-B067-89E7136CE6F8}" presName="invisiNode" presStyleLbl="node1" presStyleIdx="0" presStyleCnt="3"/>
      <dgm:spPr/>
    </dgm:pt>
    <dgm:pt modelId="{664BD04E-FEBD-4A41-BF74-185BB687A0F4}" type="pres">
      <dgm:prSet presAssocID="{6494236B-0BAF-4028-B067-89E7136CE6F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8E4B14-BE5B-4DE9-9364-78A4170C3248}" type="pres">
      <dgm:prSet presAssocID="{F97A8F64-3F2B-4B60-8026-48017BD9063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7345A03-CB2E-45AD-B7EA-50A55D62EA08}" type="pres">
      <dgm:prSet presAssocID="{984BB1C8-9585-47DB-B38D-FFDE414CBEEC}" presName="compNode" presStyleCnt="0"/>
      <dgm:spPr/>
    </dgm:pt>
    <dgm:pt modelId="{D478A717-6D16-4767-A955-F515A535125A}" type="pres">
      <dgm:prSet presAssocID="{984BB1C8-9585-47DB-B38D-FFDE414CBEEC}" presName="bkgdShape" presStyleLbl="node1" presStyleIdx="1" presStyleCnt="3"/>
      <dgm:spPr/>
      <dgm:t>
        <a:bodyPr/>
        <a:lstStyle/>
        <a:p>
          <a:endParaRPr lang="ru-RU"/>
        </a:p>
      </dgm:t>
    </dgm:pt>
    <dgm:pt modelId="{8AB01516-916D-47A0-A6F3-193C30B636D3}" type="pres">
      <dgm:prSet presAssocID="{984BB1C8-9585-47DB-B38D-FFDE414CBEE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5EEFF-951A-458B-991E-42FB5D3B1537}" type="pres">
      <dgm:prSet presAssocID="{984BB1C8-9585-47DB-B38D-FFDE414CBEEC}" presName="invisiNode" presStyleLbl="node1" presStyleIdx="1" presStyleCnt="3"/>
      <dgm:spPr/>
    </dgm:pt>
    <dgm:pt modelId="{461BAFE4-B2C0-48B7-B990-255B39FDB5E3}" type="pres">
      <dgm:prSet presAssocID="{984BB1C8-9585-47DB-B38D-FFDE414CBEE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F99C13C-B21F-42C0-8669-4CF059AFC576}" type="pres">
      <dgm:prSet presAssocID="{7D882D84-1635-4CC3-9C6D-340FC5B3DB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F73BB7-17F5-46DA-BD89-D881D7EE2A2F}" type="pres">
      <dgm:prSet presAssocID="{EE2A045D-35EC-4618-BD2A-16309CDE6BD8}" presName="compNode" presStyleCnt="0"/>
      <dgm:spPr/>
    </dgm:pt>
    <dgm:pt modelId="{237E2AF7-1B13-4CA8-B639-B0EB6F760AE7}" type="pres">
      <dgm:prSet presAssocID="{EE2A045D-35EC-4618-BD2A-16309CDE6BD8}" presName="bkgdShape" presStyleLbl="node1" presStyleIdx="2" presStyleCnt="3"/>
      <dgm:spPr/>
      <dgm:t>
        <a:bodyPr/>
        <a:lstStyle/>
        <a:p>
          <a:endParaRPr lang="ru-RU"/>
        </a:p>
      </dgm:t>
    </dgm:pt>
    <dgm:pt modelId="{714F22E1-DDCF-482D-AB0A-EA2E1FEA0F97}" type="pres">
      <dgm:prSet presAssocID="{EE2A045D-35EC-4618-BD2A-16309CDE6BD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219ED-D92E-4595-A0CB-9E6C08F80670}" type="pres">
      <dgm:prSet presAssocID="{EE2A045D-35EC-4618-BD2A-16309CDE6BD8}" presName="invisiNode" presStyleLbl="node1" presStyleIdx="2" presStyleCnt="3"/>
      <dgm:spPr/>
    </dgm:pt>
    <dgm:pt modelId="{90F8B9DD-0FCB-42E8-9780-1FB38448B41B}" type="pres">
      <dgm:prSet presAssocID="{EE2A045D-35EC-4618-BD2A-16309CDE6BD8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62BFE4F-7155-42EA-92D0-FE4B9676EF91}" type="presOf" srcId="{F97A8F64-3F2B-4B60-8026-48017BD90632}" destId="{608E4B14-BE5B-4DE9-9364-78A4170C3248}" srcOrd="0" destOrd="0" presId="urn:microsoft.com/office/officeart/2005/8/layout/hList7"/>
    <dgm:cxn modelId="{02A801A9-2D30-46E5-BB62-CE8D5F58E602}" type="presOf" srcId="{984BB1C8-9585-47DB-B38D-FFDE414CBEEC}" destId="{D478A717-6D16-4767-A955-F515A535125A}" srcOrd="0" destOrd="0" presId="urn:microsoft.com/office/officeart/2005/8/layout/hList7"/>
    <dgm:cxn modelId="{BB9F0C76-13CF-426D-9042-A8C87F545E1B}" type="presOf" srcId="{B6F6C25F-3450-4DA9-B973-AE9C9A3DF014}" destId="{7C3F4A73-AEF9-48FF-AABA-9CB020B238BE}" srcOrd="0" destOrd="0" presId="urn:microsoft.com/office/officeart/2005/8/layout/hList7"/>
    <dgm:cxn modelId="{168AD438-C3EC-4207-ACE0-A726F6007308}" type="presOf" srcId="{6494236B-0BAF-4028-B067-89E7136CE6F8}" destId="{7E8A5C06-07FC-4D61-A37B-1A06C48912B7}" srcOrd="1" destOrd="0" presId="urn:microsoft.com/office/officeart/2005/8/layout/hList7"/>
    <dgm:cxn modelId="{71F11EB9-89C9-4586-831E-767894421C24}" srcId="{B6F6C25F-3450-4DA9-B973-AE9C9A3DF014}" destId="{6494236B-0BAF-4028-B067-89E7136CE6F8}" srcOrd="0" destOrd="0" parTransId="{D5E53A14-8DE6-427D-B8F5-571CA1CAE8A2}" sibTransId="{F97A8F64-3F2B-4B60-8026-48017BD90632}"/>
    <dgm:cxn modelId="{CEB03678-EE70-44D0-82C1-A91F123095D9}" type="presOf" srcId="{EE2A045D-35EC-4618-BD2A-16309CDE6BD8}" destId="{237E2AF7-1B13-4CA8-B639-B0EB6F760AE7}" srcOrd="0" destOrd="0" presId="urn:microsoft.com/office/officeart/2005/8/layout/hList7"/>
    <dgm:cxn modelId="{F17D79BE-22DD-49EB-82C8-29D396CE924A}" type="presOf" srcId="{6494236B-0BAF-4028-B067-89E7136CE6F8}" destId="{899E8F4A-5FE7-4557-A886-05AA6E6736A8}" srcOrd="0" destOrd="0" presId="urn:microsoft.com/office/officeart/2005/8/layout/hList7"/>
    <dgm:cxn modelId="{530113D1-D001-446A-B73B-43D4A2476676}" srcId="{B6F6C25F-3450-4DA9-B973-AE9C9A3DF014}" destId="{EE2A045D-35EC-4618-BD2A-16309CDE6BD8}" srcOrd="2" destOrd="0" parTransId="{4E50ED4D-3858-44A4-96CE-706779DD5BC3}" sibTransId="{5B2D4C1D-7B61-40D1-A499-0E14AA05BDD0}"/>
    <dgm:cxn modelId="{2D2590E7-5EF3-4671-A042-C93C558FAAD4}" type="presOf" srcId="{EE2A045D-35EC-4618-BD2A-16309CDE6BD8}" destId="{714F22E1-DDCF-482D-AB0A-EA2E1FEA0F97}" srcOrd="1" destOrd="0" presId="urn:microsoft.com/office/officeart/2005/8/layout/hList7"/>
    <dgm:cxn modelId="{3BA833C2-C7AA-4344-99A8-E6FA16F1E0E9}" type="presOf" srcId="{7D882D84-1635-4CC3-9C6D-340FC5B3DBC0}" destId="{8F99C13C-B21F-42C0-8669-4CF059AFC576}" srcOrd="0" destOrd="0" presId="urn:microsoft.com/office/officeart/2005/8/layout/hList7"/>
    <dgm:cxn modelId="{DD6961A0-91AC-4844-AC90-668E2B5DC95E}" type="presOf" srcId="{984BB1C8-9585-47DB-B38D-FFDE414CBEEC}" destId="{8AB01516-916D-47A0-A6F3-193C30B636D3}" srcOrd="1" destOrd="0" presId="urn:microsoft.com/office/officeart/2005/8/layout/hList7"/>
    <dgm:cxn modelId="{3D48375B-7AC6-4414-857A-2AC4B95C5ECB}" srcId="{B6F6C25F-3450-4DA9-B973-AE9C9A3DF014}" destId="{984BB1C8-9585-47DB-B38D-FFDE414CBEEC}" srcOrd="1" destOrd="0" parTransId="{C6A0340C-83DD-4C47-9B19-C7F312FD2F3F}" sibTransId="{7D882D84-1635-4CC3-9C6D-340FC5B3DBC0}"/>
    <dgm:cxn modelId="{BB22E051-99BD-4B60-BE92-64D251B6F393}" type="presParOf" srcId="{7C3F4A73-AEF9-48FF-AABA-9CB020B238BE}" destId="{76DCFE18-5AC3-4A5F-8EB5-8C45C02DA380}" srcOrd="0" destOrd="0" presId="urn:microsoft.com/office/officeart/2005/8/layout/hList7"/>
    <dgm:cxn modelId="{852F5AE2-F52F-467E-AA52-678E125D17F8}" type="presParOf" srcId="{7C3F4A73-AEF9-48FF-AABA-9CB020B238BE}" destId="{CB932A81-BD59-4404-A15B-E80E52EEB408}" srcOrd="1" destOrd="0" presId="urn:microsoft.com/office/officeart/2005/8/layout/hList7"/>
    <dgm:cxn modelId="{797B7557-0878-4802-9FB4-35EAA56B7D3A}" type="presParOf" srcId="{CB932A81-BD59-4404-A15B-E80E52EEB408}" destId="{62320737-26EF-441B-904D-6B8F56DB715D}" srcOrd="0" destOrd="0" presId="urn:microsoft.com/office/officeart/2005/8/layout/hList7"/>
    <dgm:cxn modelId="{7E9F1C01-F7D5-42D4-AD51-4B1E4C69FD07}" type="presParOf" srcId="{62320737-26EF-441B-904D-6B8F56DB715D}" destId="{899E8F4A-5FE7-4557-A886-05AA6E6736A8}" srcOrd="0" destOrd="0" presId="urn:microsoft.com/office/officeart/2005/8/layout/hList7"/>
    <dgm:cxn modelId="{136798EA-652A-46F7-91AC-05A878E889BA}" type="presParOf" srcId="{62320737-26EF-441B-904D-6B8F56DB715D}" destId="{7E8A5C06-07FC-4D61-A37B-1A06C48912B7}" srcOrd="1" destOrd="0" presId="urn:microsoft.com/office/officeart/2005/8/layout/hList7"/>
    <dgm:cxn modelId="{5BDD18EF-574A-4B3B-A2CB-47C575491B66}" type="presParOf" srcId="{62320737-26EF-441B-904D-6B8F56DB715D}" destId="{5C9AAD99-ECDC-4702-8F39-A87614582D02}" srcOrd="2" destOrd="0" presId="urn:microsoft.com/office/officeart/2005/8/layout/hList7"/>
    <dgm:cxn modelId="{438B475B-EA0F-47FD-A3A1-935A59D49C37}" type="presParOf" srcId="{62320737-26EF-441B-904D-6B8F56DB715D}" destId="{664BD04E-FEBD-4A41-BF74-185BB687A0F4}" srcOrd="3" destOrd="0" presId="urn:microsoft.com/office/officeart/2005/8/layout/hList7"/>
    <dgm:cxn modelId="{4A4D1615-E125-409A-A5A3-A6693347B6C3}" type="presParOf" srcId="{CB932A81-BD59-4404-A15B-E80E52EEB408}" destId="{608E4B14-BE5B-4DE9-9364-78A4170C3248}" srcOrd="1" destOrd="0" presId="urn:microsoft.com/office/officeart/2005/8/layout/hList7"/>
    <dgm:cxn modelId="{0395A313-78E9-4185-9C74-F0419A9F2298}" type="presParOf" srcId="{CB932A81-BD59-4404-A15B-E80E52EEB408}" destId="{E7345A03-CB2E-45AD-B7EA-50A55D62EA08}" srcOrd="2" destOrd="0" presId="urn:microsoft.com/office/officeart/2005/8/layout/hList7"/>
    <dgm:cxn modelId="{CD8E880A-D1F8-46C6-8F8D-E2FC49184C13}" type="presParOf" srcId="{E7345A03-CB2E-45AD-B7EA-50A55D62EA08}" destId="{D478A717-6D16-4767-A955-F515A535125A}" srcOrd="0" destOrd="0" presId="urn:microsoft.com/office/officeart/2005/8/layout/hList7"/>
    <dgm:cxn modelId="{69CC7FB7-0C59-4E66-8A28-9B67D9EA2240}" type="presParOf" srcId="{E7345A03-CB2E-45AD-B7EA-50A55D62EA08}" destId="{8AB01516-916D-47A0-A6F3-193C30B636D3}" srcOrd="1" destOrd="0" presId="urn:microsoft.com/office/officeart/2005/8/layout/hList7"/>
    <dgm:cxn modelId="{78913F85-B072-4A5A-A07E-1D0CFECF931C}" type="presParOf" srcId="{E7345A03-CB2E-45AD-B7EA-50A55D62EA08}" destId="{6375EEFF-951A-458B-991E-42FB5D3B1537}" srcOrd="2" destOrd="0" presId="urn:microsoft.com/office/officeart/2005/8/layout/hList7"/>
    <dgm:cxn modelId="{89755323-81BD-4397-8E0E-C57B4BE9181F}" type="presParOf" srcId="{E7345A03-CB2E-45AD-B7EA-50A55D62EA08}" destId="{461BAFE4-B2C0-48B7-B990-255B39FDB5E3}" srcOrd="3" destOrd="0" presId="urn:microsoft.com/office/officeart/2005/8/layout/hList7"/>
    <dgm:cxn modelId="{15C778FE-346A-4A3F-AE1C-194B03F55BDB}" type="presParOf" srcId="{CB932A81-BD59-4404-A15B-E80E52EEB408}" destId="{8F99C13C-B21F-42C0-8669-4CF059AFC576}" srcOrd="3" destOrd="0" presId="urn:microsoft.com/office/officeart/2005/8/layout/hList7"/>
    <dgm:cxn modelId="{B8BAF4CD-F107-4BD1-8A5D-D5731AD1E585}" type="presParOf" srcId="{CB932A81-BD59-4404-A15B-E80E52EEB408}" destId="{B8F73BB7-17F5-46DA-BD89-D881D7EE2A2F}" srcOrd="4" destOrd="0" presId="urn:microsoft.com/office/officeart/2005/8/layout/hList7"/>
    <dgm:cxn modelId="{1E554046-8567-4593-9B54-500241006BF3}" type="presParOf" srcId="{B8F73BB7-17F5-46DA-BD89-D881D7EE2A2F}" destId="{237E2AF7-1B13-4CA8-B639-B0EB6F760AE7}" srcOrd="0" destOrd="0" presId="urn:microsoft.com/office/officeart/2005/8/layout/hList7"/>
    <dgm:cxn modelId="{C5BFC497-040F-46A9-BF7B-FDB74C7B584C}" type="presParOf" srcId="{B8F73BB7-17F5-46DA-BD89-D881D7EE2A2F}" destId="{714F22E1-DDCF-482D-AB0A-EA2E1FEA0F97}" srcOrd="1" destOrd="0" presId="urn:microsoft.com/office/officeart/2005/8/layout/hList7"/>
    <dgm:cxn modelId="{80A0488D-18B6-4029-A969-8A7E5BA2B377}" type="presParOf" srcId="{B8F73BB7-17F5-46DA-BD89-D881D7EE2A2F}" destId="{E11219ED-D92E-4595-A0CB-9E6C08F80670}" srcOrd="2" destOrd="0" presId="urn:microsoft.com/office/officeart/2005/8/layout/hList7"/>
    <dgm:cxn modelId="{3C30E0D1-AE3E-4282-B65E-874BB3C76D5E}" type="presParOf" srcId="{B8F73BB7-17F5-46DA-BD89-D881D7EE2A2F}" destId="{90F8B9DD-0FCB-42E8-9780-1FB38448B41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6788E-EE5E-4C58-94D8-CB65BF230791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C81F56E-046D-4224-8DA8-D4EC2C6E5405}">
      <dgm:prSet phldrT="[Текст]"/>
      <dgm:spPr/>
      <dgm:t>
        <a:bodyPr/>
        <a:lstStyle/>
        <a:p>
          <a:r>
            <a:rPr lang="ru-RU" dirty="0" smtClean="0"/>
            <a:t>Осуществления мониторинга образовательного пространства города с целью поиска образовательных организаций, имеющих уникальную практику и потенциал сопровождения молодых педагогов</a:t>
          </a:r>
          <a:endParaRPr lang="ru-RU" dirty="0"/>
        </a:p>
      </dgm:t>
    </dgm:pt>
    <dgm:pt modelId="{0277E7D2-98A1-4DD0-997A-996D5C3861B1}" type="parTrans" cxnId="{9E5F69A1-A48C-4228-9E72-3A545BACA545}">
      <dgm:prSet/>
      <dgm:spPr/>
      <dgm:t>
        <a:bodyPr/>
        <a:lstStyle/>
        <a:p>
          <a:endParaRPr lang="ru-RU"/>
        </a:p>
      </dgm:t>
    </dgm:pt>
    <dgm:pt modelId="{7CC73A90-8F9D-42B4-8DBC-137EF86F76AF}" type="sibTrans" cxnId="{9E5F69A1-A48C-4228-9E72-3A545BACA545}">
      <dgm:prSet/>
      <dgm:spPr/>
      <dgm:t>
        <a:bodyPr/>
        <a:lstStyle/>
        <a:p>
          <a:endParaRPr lang="ru-RU"/>
        </a:p>
      </dgm:t>
    </dgm:pt>
    <dgm:pt modelId="{B39A74F6-7819-4117-A89A-D73652D04C97}">
      <dgm:prSet/>
      <dgm:spPr/>
      <dgm:t>
        <a:bodyPr/>
        <a:lstStyle/>
        <a:p>
          <a:r>
            <a:rPr lang="ru-RU" dirty="0" smtClean="0"/>
            <a:t>Создание пакета нормативно-правовых документов, обеспечивающих реализацию программы сетевого взаимодействия Колледжа с образовательными организациями города</a:t>
          </a:r>
          <a:endParaRPr lang="ru-RU" dirty="0"/>
        </a:p>
      </dgm:t>
    </dgm:pt>
    <dgm:pt modelId="{C7433309-82D7-4C2C-81F4-A7994E819995}" type="parTrans" cxnId="{B23EEABE-DE25-4177-9225-EDA9B3B838BD}">
      <dgm:prSet/>
      <dgm:spPr/>
      <dgm:t>
        <a:bodyPr/>
        <a:lstStyle/>
        <a:p>
          <a:endParaRPr lang="ru-RU"/>
        </a:p>
      </dgm:t>
    </dgm:pt>
    <dgm:pt modelId="{4C4C1914-7864-4A93-9CE1-A00B872A6F86}" type="sibTrans" cxnId="{B23EEABE-DE25-4177-9225-EDA9B3B838BD}">
      <dgm:prSet/>
      <dgm:spPr/>
      <dgm:t>
        <a:bodyPr/>
        <a:lstStyle/>
        <a:p>
          <a:endParaRPr lang="ru-RU"/>
        </a:p>
      </dgm:t>
    </dgm:pt>
    <dgm:pt modelId="{A97C7A21-2D66-4410-90D8-6901B9744D58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Развитие форм сетевого сотрудничества образовательных организаций Санкт-Петербурга в вопросах поддержки молодым педагогам 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5F9EAEB7-7CCD-48CF-9200-1A9E95143CA1}" type="parTrans" cxnId="{394A55D7-AA54-469B-8FBB-D97182EB389C}">
      <dgm:prSet/>
      <dgm:spPr/>
      <dgm:t>
        <a:bodyPr/>
        <a:lstStyle/>
        <a:p>
          <a:endParaRPr lang="ru-RU"/>
        </a:p>
      </dgm:t>
    </dgm:pt>
    <dgm:pt modelId="{4DCF6C14-D8A9-45D0-8066-58DC2FF99CD7}" type="sibTrans" cxnId="{394A55D7-AA54-469B-8FBB-D97182EB389C}">
      <dgm:prSet/>
      <dgm:spPr/>
      <dgm:t>
        <a:bodyPr/>
        <a:lstStyle/>
        <a:p>
          <a:endParaRPr lang="ru-RU"/>
        </a:p>
      </dgm:t>
    </dgm:pt>
    <dgm:pt modelId="{EB646A03-74E2-4C40-B79E-AD7170F13481}" type="pres">
      <dgm:prSet presAssocID="{47D6788E-EE5E-4C58-94D8-CB65BF23079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C330F8-3913-4F08-BCCB-1C6F1D50F82B}" type="pres">
      <dgm:prSet presAssocID="{0C81F56E-046D-4224-8DA8-D4EC2C6E5405}" presName="comp" presStyleCnt="0"/>
      <dgm:spPr/>
    </dgm:pt>
    <dgm:pt modelId="{71C10C56-9237-4D56-86A7-CA59061C562A}" type="pres">
      <dgm:prSet presAssocID="{0C81F56E-046D-4224-8DA8-D4EC2C6E5405}" presName="box" presStyleLbl="node1" presStyleIdx="0" presStyleCnt="3"/>
      <dgm:spPr/>
      <dgm:t>
        <a:bodyPr/>
        <a:lstStyle/>
        <a:p>
          <a:endParaRPr lang="ru-RU"/>
        </a:p>
      </dgm:t>
    </dgm:pt>
    <dgm:pt modelId="{7A61721A-EBEB-4907-B34B-261393B36E16}" type="pres">
      <dgm:prSet presAssocID="{0C81F56E-046D-4224-8DA8-D4EC2C6E540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B83846-7048-4DAD-AF37-3F243A15C2F8}" type="pres">
      <dgm:prSet presAssocID="{0C81F56E-046D-4224-8DA8-D4EC2C6E540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B091C-F500-44A0-8894-37F95BEDC0D3}" type="pres">
      <dgm:prSet presAssocID="{7CC73A90-8F9D-42B4-8DBC-137EF86F76AF}" presName="spacer" presStyleCnt="0"/>
      <dgm:spPr/>
    </dgm:pt>
    <dgm:pt modelId="{E8142C4C-B0B0-41FC-9F43-1CB526A98AA9}" type="pres">
      <dgm:prSet presAssocID="{B39A74F6-7819-4117-A89A-D73652D04C97}" presName="comp" presStyleCnt="0"/>
      <dgm:spPr/>
    </dgm:pt>
    <dgm:pt modelId="{F94F3576-9463-4D6F-AC9E-9FCD4DAC2238}" type="pres">
      <dgm:prSet presAssocID="{B39A74F6-7819-4117-A89A-D73652D04C97}" presName="box" presStyleLbl="node1" presStyleIdx="1" presStyleCnt="3"/>
      <dgm:spPr/>
      <dgm:t>
        <a:bodyPr/>
        <a:lstStyle/>
        <a:p>
          <a:endParaRPr lang="ru-RU"/>
        </a:p>
      </dgm:t>
    </dgm:pt>
    <dgm:pt modelId="{53CDB2E8-6B19-47F2-A18A-B347EBB1388C}" type="pres">
      <dgm:prSet presAssocID="{B39A74F6-7819-4117-A89A-D73652D04C9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9C41029-D8D2-4DF9-9B69-1F7DC0900583}" type="pres">
      <dgm:prSet presAssocID="{B39A74F6-7819-4117-A89A-D73652D04C9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EC766-9861-41FD-A2A6-C1AAA20FE8D6}" type="pres">
      <dgm:prSet presAssocID="{4C4C1914-7864-4A93-9CE1-A00B872A6F86}" presName="spacer" presStyleCnt="0"/>
      <dgm:spPr/>
    </dgm:pt>
    <dgm:pt modelId="{A49A90CA-90E2-4880-9D8F-A1635498F9ED}" type="pres">
      <dgm:prSet presAssocID="{A97C7A21-2D66-4410-90D8-6901B9744D58}" presName="comp" presStyleCnt="0"/>
      <dgm:spPr/>
    </dgm:pt>
    <dgm:pt modelId="{CCB9C2ED-91B2-4CAF-821F-4D9838909BB3}" type="pres">
      <dgm:prSet presAssocID="{A97C7A21-2D66-4410-90D8-6901B9744D58}" presName="box" presStyleLbl="node1" presStyleIdx="2" presStyleCnt="3"/>
      <dgm:spPr/>
      <dgm:t>
        <a:bodyPr/>
        <a:lstStyle/>
        <a:p>
          <a:endParaRPr lang="ru-RU"/>
        </a:p>
      </dgm:t>
    </dgm:pt>
    <dgm:pt modelId="{D1069899-981E-4C4E-BD79-A950495A404F}" type="pres">
      <dgm:prSet presAssocID="{A97C7A21-2D66-4410-90D8-6901B9744D58}" presName="img" presStyleLbl="fgImgPlace1" presStyleIdx="2" presStyleCnt="3" custLinFactNeighborX="-2410" custLinFactNeighborY="58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01620C8-5A96-49C8-AAB1-56F5BB2FEE95}" type="pres">
      <dgm:prSet presAssocID="{A97C7A21-2D66-4410-90D8-6901B9744D5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3ED8C7-6C6F-470D-8591-71E7C6A19ECB}" type="presOf" srcId="{B39A74F6-7819-4117-A89A-D73652D04C97}" destId="{B9C41029-D8D2-4DF9-9B69-1F7DC0900583}" srcOrd="1" destOrd="0" presId="urn:microsoft.com/office/officeart/2005/8/layout/vList4"/>
    <dgm:cxn modelId="{8D31F5DE-2AA7-440D-B001-7B29543C981F}" type="presOf" srcId="{0C81F56E-046D-4224-8DA8-D4EC2C6E5405}" destId="{65B83846-7048-4DAD-AF37-3F243A15C2F8}" srcOrd="1" destOrd="0" presId="urn:microsoft.com/office/officeart/2005/8/layout/vList4"/>
    <dgm:cxn modelId="{4B08033F-C796-4C5D-82D6-F125D2FF5EE4}" type="presOf" srcId="{B39A74F6-7819-4117-A89A-D73652D04C97}" destId="{F94F3576-9463-4D6F-AC9E-9FCD4DAC2238}" srcOrd="0" destOrd="0" presId="urn:microsoft.com/office/officeart/2005/8/layout/vList4"/>
    <dgm:cxn modelId="{E8104602-59FE-4ECD-8744-95D6BB1F2EA0}" type="presOf" srcId="{A97C7A21-2D66-4410-90D8-6901B9744D58}" destId="{CCB9C2ED-91B2-4CAF-821F-4D9838909BB3}" srcOrd="0" destOrd="0" presId="urn:microsoft.com/office/officeart/2005/8/layout/vList4"/>
    <dgm:cxn modelId="{F6E81AC4-9DF8-4D01-97F3-1A86DEF42537}" type="presOf" srcId="{A97C7A21-2D66-4410-90D8-6901B9744D58}" destId="{801620C8-5A96-49C8-AAB1-56F5BB2FEE95}" srcOrd="1" destOrd="0" presId="urn:microsoft.com/office/officeart/2005/8/layout/vList4"/>
    <dgm:cxn modelId="{B23EEABE-DE25-4177-9225-EDA9B3B838BD}" srcId="{47D6788E-EE5E-4C58-94D8-CB65BF230791}" destId="{B39A74F6-7819-4117-A89A-D73652D04C97}" srcOrd="1" destOrd="0" parTransId="{C7433309-82D7-4C2C-81F4-A7994E819995}" sibTransId="{4C4C1914-7864-4A93-9CE1-A00B872A6F86}"/>
    <dgm:cxn modelId="{9E5F69A1-A48C-4228-9E72-3A545BACA545}" srcId="{47D6788E-EE5E-4C58-94D8-CB65BF230791}" destId="{0C81F56E-046D-4224-8DA8-D4EC2C6E5405}" srcOrd="0" destOrd="0" parTransId="{0277E7D2-98A1-4DD0-997A-996D5C3861B1}" sibTransId="{7CC73A90-8F9D-42B4-8DBC-137EF86F76AF}"/>
    <dgm:cxn modelId="{394A55D7-AA54-469B-8FBB-D97182EB389C}" srcId="{47D6788E-EE5E-4C58-94D8-CB65BF230791}" destId="{A97C7A21-2D66-4410-90D8-6901B9744D58}" srcOrd="2" destOrd="0" parTransId="{5F9EAEB7-7CCD-48CF-9200-1A9E95143CA1}" sibTransId="{4DCF6C14-D8A9-45D0-8066-58DC2FF99CD7}"/>
    <dgm:cxn modelId="{AEC63F4E-5344-4D0A-8393-B71C5F4A9723}" type="presOf" srcId="{0C81F56E-046D-4224-8DA8-D4EC2C6E5405}" destId="{71C10C56-9237-4D56-86A7-CA59061C562A}" srcOrd="0" destOrd="0" presId="urn:microsoft.com/office/officeart/2005/8/layout/vList4"/>
    <dgm:cxn modelId="{C89EBC8A-497F-432B-A3E6-9FB3F372B57D}" type="presOf" srcId="{47D6788E-EE5E-4C58-94D8-CB65BF230791}" destId="{EB646A03-74E2-4C40-B79E-AD7170F13481}" srcOrd="0" destOrd="0" presId="urn:microsoft.com/office/officeart/2005/8/layout/vList4"/>
    <dgm:cxn modelId="{B8E3B344-8AB1-4B70-A2C3-AD6F42595964}" type="presParOf" srcId="{EB646A03-74E2-4C40-B79E-AD7170F13481}" destId="{9FC330F8-3913-4F08-BCCB-1C6F1D50F82B}" srcOrd="0" destOrd="0" presId="urn:microsoft.com/office/officeart/2005/8/layout/vList4"/>
    <dgm:cxn modelId="{D9A9F9C4-95CA-45FC-AA4A-0EE05FC2D9BB}" type="presParOf" srcId="{9FC330F8-3913-4F08-BCCB-1C6F1D50F82B}" destId="{71C10C56-9237-4D56-86A7-CA59061C562A}" srcOrd="0" destOrd="0" presId="urn:microsoft.com/office/officeart/2005/8/layout/vList4"/>
    <dgm:cxn modelId="{D7C6FE4C-9F68-4952-9B76-A83286A2E4F1}" type="presParOf" srcId="{9FC330F8-3913-4F08-BCCB-1C6F1D50F82B}" destId="{7A61721A-EBEB-4907-B34B-261393B36E16}" srcOrd="1" destOrd="0" presId="urn:microsoft.com/office/officeart/2005/8/layout/vList4"/>
    <dgm:cxn modelId="{D049E1BF-6D3E-4D18-8FE0-632383ABBBE9}" type="presParOf" srcId="{9FC330F8-3913-4F08-BCCB-1C6F1D50F82B}" destId="{65B83846-7048-4DAD-AF37-3F243A15C2F8}" srcOrd="2" destOrd="0" presId="urn:microsoft.com/office/officeart/2005/8/layout/vList4"/>
    <dgm:cxn modelId="{483C7777-FE1E-4003-B4D7-3DFCA47AD795}" type="presParOf" srcId="{EB646A03-74E2-4C40-B79E-AD7170F13481}" destId="{0C3B091C-F500-44A0-8894-37F95BEDC0D3}" srcOrd="1" destOrd="0" presId="urn:microsoft.com/office/officeart/2005/8/layout/vList4"/>
    <dgm:cxn modelId="{3EA0B96D-F4D0-4D8E-A78A-DC2394C708BE}" type="presParOf" srcId="{EB646A03-74E2-4C40-B79E-AD7170F13481}" destId="{E8142C4C-B0B0-41FC-9F43-1CB526A98AA9}" srcOrd="2" destOrd="0" presId="urn:microsoft.com/office/officeart/2005/8/layout/vList4"/>
    <dgm:cxn modelId="{65BAEC39-8B5D-4EB5-86B8-706874B3F877}" type="presParOf" srcId="{E8142C4C-B0B0-41FC-9F43-1CB526A98AA9}" destId="{F94F3576-9463-4D6F-AC9E-9FCD4DAC2238}" srcOrd="0" destOrd="0" presId="urn:microsoft.com/office/officeart/2005/8/layout/vList4"/>
    <dgm:cxn modelId="{A45BF3A1-2820-4AB0-9489-AD2E0FD10728}" type="presParOf" srcId="{E8142C4C-B0B0-41FC-9F43-1CB526A98AA9}" destId="{53CDB2E8-6B19-47F2-A18A-B347EBB1388C}" srcOrd="1" destOrd="0" presId="urn:microsoft.com/office/officeart/2005/8/layout/vList4"/>
    <dgm:cxn modelId="{FF878F16-1B6F-404C-BC64-ED382A4F059D}" type="presParOf" srcId="{E8142C4C-B0B0-41FC-9F43-1CB526A98AA9}" destId="{B9C41029-D8D2-4DF9-9B69-1F7DC0900583}" srcOrd="2" destOrd="0" presId="urn:microsoft.com/office/officeart/2005/8/layout/vList4"/>
    <dgm:cxn modelId="{5F0D36FE-B670-4332-A521-8CC970BF9E23}" type="presParOf" srcId="{EB646A03-74E2-4C40-B79E-AD7170F13481}" destId="{CE5EC766-9861-41FD-A2A6-C1AAA20FE8D6}" srcOrd="3" destOrd="0" presId="urn:microsoft.com/office/officeart/2005/8/layout/vList4"/>
    <dgm:cxn modelId="{BC758541-8DC5-4F2A-926A-84501A6A7A7F}" type="presParOf" srcId="{EB646A03-74E2-4C40-B79E-AD7170F13481}" destId="{A49A90CA-90E2-4880-9D8F-A1635498F9ED}" srcOrd="4" destOrd="0" presId="urn:microsoft.com/office/officeart/2005/8/layout/vList4"/>
    <dgm:cxn modelId="{17BB5962-82E5-4BD0-8023-10079CBC14FA}" type="presParOf" srcId="{A49A90CA-90E2-4880-9D8F-A1635498F9ED}" destId="{CCB9C2ED-91B2-4CAF-821F-4D9838909BB3}" srcOrd="0" destOrd="0" presId="urn:microsoft.com/office/officeart/2005/8/layout/vList4"/>
    <dgm:cxn modelId="{91E68FB2-D32F-451F-9D10-35150005C352}" type="presParOf" srcId="{A49A90CA-90E2-4880-9D8F-A1635498F9ED}" destId="{D1069899-981E-4C4E-BD79-A950495A404F}" srcOrd="1" destOrd="0" presId="urn:microsoft.com/office/officeart/2005/8/layout/vList4"/>
    <dgm:cxn modelId="{7773EC94-EE8C-4B07-AE0F-C72B59C6D572}" type="presParOf" srcId="{A49A90CA-90E2-4880-9D8F-A1635498F9ED}" destId="{801620C8-5A96-49C8-AAB1-56F5BB2FEE9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DC5A95-EE49-4988-90F7-A097E22E316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83ECF61-9D73-46EE-8ED9-E1C7EFCF2D2C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Georgia" pitchFamily="18" charset="0"/>
            </a:rPr>
            <a:t>Вариативность мотивации ОО города включаться в реализацию сетевого взаимодействия – необходимость удовлетворения вариативных запросов на сотрудничество</a:t>
          </a:r>
          <a:endParaRPr lang="ru-RU" dirty="0">
            <a:solidFill>
              <a:schemeClr val="bg1"/>
            </a:solidFill>
            <a:latin typeface="Georgia" pitchFamily="18" charset="0"/>
          </a:endParaRPr>
        </a:p>
      </dgm:t>
    </dgm:pt>
    <dgm:pt modelId="{0DF3A8F2-08BA-453D-81BD-865769025559}" type="parTrans" cxnId="{DC77C601-DA18-4921-ADD5-1AFE798B59CB}">
      <dgm:prSet/>
      <dgm:spPr/>
      <dgm:t>
        <a:bodyPr/>
        <a:lstStyle/>
        <a:p>
          <a:endParaRPr lang="ru-RU"/>
        </a:p>
      </dgm:t>
    </dgm:pt>
    <dgm:pt modelId="{77CAEF18-A651-4B03-BF9C-8F9940BD0983}" type="sibTrans" cxnId="{DC77C601-DA18-4921-ADD5-1AFE798B59CB}">
      <dgm:prSet/>
      <dgm:spPr/>
      <dgm:t>
        <a:bodyPr/>
        <a:lstStyle/>
        <a:p>
          <a:endParaRPr lang="ru-RU"/>
        </a:p>
      </dgm:t>
    </dgm:pt>
    <dgm:pt modelId="{45269551-DE8C-4916-9B6C-50EB0AF859CA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Georgia" pitchFamily="18" charset="0"/>
            </a:rPr>
            <a:t>Слабая разработанность нормативных аспектов, регулирующих вопросы сопровождения, наставничества молодых педагогов</a:t>
          </a:r>
          <a:endParaRPr lang="ru-RU" dirty="0">
            <a:solidFill>
              <a:schemeClr val="bg1"/>
            </a:solidFill>
            <a:latin typeface="Georgia" pitchFamily="18" charset="0"/>
          </a:endParaRPr>
        </a:p>
      </dgm:t>
    </dgm:pt>
    <dgm:pt modelId="{9660DE08-B500-429E-B855-F9487DD00FF1}" type="parTrans" cxnId="{16FDFABA-F369-4281-BE0F-FB1DAAC06EBE}">
      <dgm:prSet/>
      <dgm:spPr/>
      <dgm:t>
        <a:bodyPr/>
        <a:lstStyle/>
        <a:p>
          <a:endParaRPr lang="ru-RU"/>
        </a:p>
      </dgm:t>
    </dgm:pt>
    <dgm:pt modelId="{CE4AE1BE-3846-486B-BC9C-913FB2E1698C}" type="sibTrans" cxnId="{16FDFABA-F369-4281-BE0F-FB1DAAC06EBE}">
      <dgm:prSet/>
      <dgm:spPr/>
      <dgm:t>
        <a:bodyPr/>
        <a:lstStyle/>
        <a:p>
          <a:endParaRPr lang="ru-RU"/>
        </a:p>
      </dgm:t>
    </dgm:pt>
    <dgm:pt modelId="{1864E873-D3FD-44B8-8392-2C253C825B80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Georgia" pitchFamily="18" charset="0"/>
            </a:rPr>
            <a:t>Поиск партнеров в финансировании мероприятий (городские конкурсы, проекты)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chemeClr val="bg1"/>
            </a:solidFill>
            <a:latin typeface="Georgia" pitchFamily="18" charset="0"/>
          </a:endParaRPr>
        </a:p>
      </dgm:t>
    </dgm:pt>
    <dgm:pt modelId="{334238E8-454C-472D-B035-979AC91D0B7E}" type="parTrans" cxnId="{D45800B3-5922-4C3C-B748-E5FB45173455}">
      <dgm:prSet/>
      <dgm:spPr/>
      <dgm:t>
        <a:bodyPr/>
        <a:lstStyle/>
        <a:p>
          <a:endParaRPr lang="ru-RU"/>
        </a:p>
      </dgm:t>
    </dgm:pt>
    <dgm:pt modelId="{67234E53-6C64-4493-87B4-80AF17E9F03D}" type="sibTrans" cxnId="{D45800B3-5922-4C3C-B748-E5FB45173455}">
      <dgm:prSet/>
      <dgm:spPr/>
      <dgm:t>
        <a:bodyPr/>
        <a:lstStyle/>
        <a:p>
          <a:endParaRPr lang="ru-RU"/>
        </a:p>
      </dgm:t>
    </dgm:pt>
    <dgm:pt modelId="{146DD5E9-8D2E-4DEC-8E6F-1BAB24E05702}" type="pres">
      <dgm:prSet presAssocID="{3ADC5A95-EE49-4988-90F7-A097E22E316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D179E96-0AA0-4D69-950F-8A26E751167C}" type="pres">
      <dgm:prSet presAssocID="{3ADC5A95-EE49-4988-90F7-A097E22E316D}" presName="Name1" presStyleCnt="0"/>
      <dgm:spPr/>
    </dgm:pt>
    <dgm:pt modelId="{CCAD24A3-6D6B-4A9F-BBE2-CCEC11894128}" type="pres">
      <dgm:prSet presAssocID="{3ADC5A95-EE49-4988-90F7-A097E22E316D}" presName="cycle" presStyleCnt="0"/>
      <dgm:spPr/>
    </dgm:pt>
    <dgm:pt modelId="{D89D9F87-C4B3-4FDD-9C8D-B5960B9C572B}" type="pres">
      <dgm:prSet presAssocID="{3ADC5A95-EE49-4988-90F7-A097E22E316D}" presName="srcNode" presStyleLbl="node1" presStyleIdx="0" presStyleCnt="3"/>
      <dgm:spPr/>
    </dgm:pt>
    <dgm:pt modelId="{D4EFDA19-FB4C-4C24-9BFF-1B4AFE61F1DB}" type="pres">
      <dgm:prSet presAssocID="{3ADC5A95-EE49-4988-90F7-A097E22E316D}" presName="conn" presStyleLbl="parChTrans1D2" presStyleIdx="0" presStyleCnt="1"/>
      <dgm:spPr/>
      <dgm:t>
        <a:bodyPr/>
        <a:lstStyle/>
        <a:p>
          <a:endParaRPr lang="ru-RU"/>
        </a:p>
      </dgm:t>
    </dgm:pt>
    <dgm:pt modelId="{34BE69B5-EA41-4227-988D-6DD4B61BDDB2}" type="pres">
      <dgm:prSet presAssocID="{3ADC5A95-EE49-4988-90F7-A097E22E316D}" presName="extraNode" presStyleLbl="node1" presStyleIdx="0" presStyleCnt="3"/>
      <dgm:spPr/>
    </dgm:pt>
    <dgm:pt modelId="{78C01DE2-D6B6-4C58-AC11-5BF11A684202}" type="pres">
      <dgm:prSet presAssocID="{3ADC5A95-EE49-4988-90F7-A097E22E316D}" presName="dstNode" presStyleLbl="node1" presStyleIdx="0" presStyleCnt="3"/>
      <dgm:spPr/>
    </dgm:pt>
    <dgm:pt modelId="{55F315C5-9ECF-468E-9968-B177AB7D5F2A}" type="pres">
      <dgm:prSet presAssocID="{45269551-DE8C-4916-9B6C-50EB0AF859C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0D132-76FB-4E50-A979-1F87D351DD01}" type="pres">
      <dgm:prSet presAssocID="{45269551-DE8C-4916-9B6C-50EB0AF859CA}" presName="accent_1" presStyleCnt="0"/>
      <dgm:spPr/>
    </dgm:pt>
    <dgm:pt modelId="{0497778D-7D0E-491F-B7F6-E08DAA118250}" type="pres">
      <dgm:prSet presAssocID="{45269551-DE8C-4916-9B6C-50EB0AF859C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0BC51-67CA-453E-BD44-E742CB19D916}" type="pres">
      <dgm:prSet presAssocID="{1864E873-D3FD-44B8-8392-2C253C825B8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E2D21-6D55-4736-959A-4AE0D0A03ED9}" type="pres">
      <dgm:prSet presAssocID="{1864E873-D3FD-44B8-8392-2C253C825B80}" presName="accent_2" presStyleCnt="0"/>
      <dgm:spPr/>
    </dgm:pt>
    <dgm:pt modelId="{079261CD-BA82-44B4-8001-4BEA67810C6A}" type="pres">
      <dgm:prSet presAssocID="{1864E873-D3FD-44B8-8392-2C253C825B80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5933828-F4D6-4FEC-BEB2-6CEFE4CE05EA}" type="pres">
      <dgm:prSet presAssocID="{E83ECF61-9D73-46EE-8ED9-E1C7EFCF2D2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BA0A1-5150-46D6-BF1B-F343C3907ACC}" type="pres">
      <dgm:prSet presAssocID="{E83ECF61-9D73-46EE-8ED9-E1C7EFCF2D2C}" presName="accent_3" presStyleCnt="0"/>
      <dgm:spPr/>
    </dgm:pt>
    <dgm:pt modelId="{371F34C0-EF51-41E2-96D5-9030731DFFE9}" type="pres">
      <dgm:prSet presAssocID="{E83ECF61-9D73-46EE-8ED9-E1C7EFCF2D2C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959FD58-0993-4E08-8BE3-05E38154EFEF}" type="presOf" srcId="{3ADC5A95-EE49-4988-90F7-A097E22E316D}" destId="{146DD5E9-8D2E-4DEC-8E6F-1BAB24E05702}" srcOrd="0" destOrd="0" presId="urn:microsoft.com/office/officeart/2008/layout/VerticalCurvedList"/>
    <dgm:cxn modelId="{16FDFABA-F369-4281-BE0F-FB1DAAC06EBE}" srcId="{3ADC5A95-EE49-4988-90F7-A097E22E316D}" destId="{45269551-DE8C-4916-9B6C-50EB0AF859CA}" srcOrd="0" destOrd="0" parTransId="{9660DE08-B500-429E-B855-F9487DD00FF1}" sibTransId="{CE4AE1BE-3846-486B-BC9C-913FB2E1698C}"/>
    <dgm:cxn modelId="{E2E3C15A-F6CD-4011-9C35-6A796F4AD29B}" type="presOf" srcId="{1864E873-D3FD-44B8-8392-2C253C825B80}" destId="{59E0BC51-67CA-453E-BD44-E742CB19D916}" srcOrd="0" destOrd="0" presId="urn:microsoft.com/office/officeart/2008/layout/VerticalCurvedList"/>
    <dgm:cxn modelId="{FB56F443-7A4A-4BBF-AC85-369AF4DFFD88}" type="presOf" srcId="{CE4AE1BE-3846-486B-BC9C-913FB2E1698C}" destId="{D4EFDA19-FB4C-4C24-9BFF-1B4AFE61F1DB}" srcOrd="0" destOrd="0" presId="urn:microsoft.com/office/officeart/2008/layout/VerticalCurvedList"/>
    <dgm:cxn modelId="{58F61A0A-4CAB-4073-B1C5-93254BC037C0}" type="presOf" srcId="{E83ECF61-9D73-46EE-8ED9-E1C7EFCF2D2C}" destId="{35933828-F4D6-4FEC-BEB2-6CEFE4CE05EA}" srcOrd="0" destOrd="0" presId="urn:microsoft.com/office/officeart/2008/layout/VerticalCurvedList"/>
    <dgm:cxn modelId="{C78A1729-A448-44CA-94FF-893CD1E5441E}" type="presOf" srcId="{45269551-DE8C-4916-9B6C-50EB0AF859CA}" destId="{55F315C5-9ECF-468E-9968-B177AB7D5F2A}" srcOrd="0" destOrd="0" presId="urn:microsoft.com/office/officeart/2008/layout/VerticalCurvedList"/>
    <dgm:cxn modelId="{D45800B3-5922-4C3C-B748-E5FB45173455}" srcId="{3ADC5A95-EE49-4988-90F7-A097E22E316D}" destId="{1864E873-D3FD-44B8-8392-2C253C825B80}" srcOrd="1" destOrd="0" parTransId="{334238E8-454C-472D-B035-979AC91D0B7E}" sibTransId="{67234E53-6C64-4493-87B4-80AF17E9F03D}"/>
    <dgm:cxn modelId="{DC77C601-DA18-4921-ADD5-1AFE798B59CB}" srcId="{3ADC5A95-EE49-4988-90F7-A097E22E316D}" destId="{E83ECF61-9D73-46EE-8ED9-E1C7EFCF2D2C}" srcOrd="2" destOrd="0" parTransId="{0DF3A8F2-08BA-453D-81BD-865769025559}" sibTransId="{77CAEF18-A651-4B03-BF9C-8F9940BD0983}"/>
    <dgm:cxn modelId="{60A1A7D0-1843-43D9-8C01-E020D3387E68}" type="presParOf" srcId="{146DD5E9-8D2E-4DEC-8E6F-1BAB24E05702}" destId="{7D179E96-0AA0-4D69-950F-8A26E751167C}" srcOrd="0" destOrd="0" presId="urn:microsoft.com/office/officeart/2008/layout/VerticalCurvedList"/>
    <dgm:cxn modelId="{4C8EBD3D-9990-4873-8955-9051D1823CD2}" type="presParOf" srcId="{7D179E96-0AA0-4D69-950F-8A26E751167C}" destId="{CCAD24A3-6D6B-4A9F-BBE2-CCEC11894128}" srcOrd="0" destOrd="0" presId="urn:microsoft.com/office/officeart/2008/layout/VerticalCurvedList"/>
    <dgm:cxn modelId="{EEB18CA0-700A-4D7B-B5AE-ECD07A35392A}" type="presParOf" srcId="{CCAD24A3-6D6B-4A9F-BBE2-CCEC11894128}" destId="{D89D9F87-C4B3-4FDD-9C8D-B5960B9C572B}" srcOrd="0" destOrd="0" presId="urn:microsoft.com/office/officeart/2008/layout/VerticalCurvedList"/>
    <dgm:cxn modelId="{23F02015-B0AF-4C3A-874D-4443E200F549}" type="presParOf" srcId="{CCAD24A3-6D6B-4A9F-BBE2-CCEC11894128}" destId="{D4EFDA19-FB4C-4C24-9BFF-1B4AFE61F1DB}" srcOrd="1" destOrd="0" presId="urn:microsoft.com/office/officeart/2008/layout/VerticalCurvedList"/>
    <dgm:cxn modelId="{2A6313E8-9C6C-42C1-A699-C5B6B50F284C}" type="presParOf" srcId="{CCAD24A3-6D6B-4A9F-BBE2-CCEC11894128}" destId="{34BE69B5-EA41-4227-988D-6DD4B61BDDB2}" srcOrd="2" destOrd="0" presId="urn:microsoft.com/office/officeart/2008/layout/VerticalCurvedList"/>
    <dgm:cxn modelId="{1BFADB51-CE55-4482-A533-1D016B9CAF9D}" type="presParOf" srcId="{CCAD24A3-6D6B-4A9F-BBE2-CCEC11894128}" destId="{78C01DE2-D6B6-4C58-AC11-5BF11A684202}" srcOrd="3" destOrd="0" presId="urn:microsoft.com/office/officeart/2008/layout/VerticalCurvedList"/>
    <dgm:cxn modelId="{EDFE0F1B-1D14-4127-B9B2-3C23F9930331}" type="presParOf" srcId="{7D179E96-0AA0-4D69-950F-8A26E751167C}" destId="{55F315C5-9ECF-468E-9968-B177AB7D5F2A}" srcOrd="1" destOrd="0" presId="urn:microsoft.com/office/officeart/2008/layout/VerticalCurvedList"/>
    <dgm:cxn modelId="{75E24B55-A4BC-45F8-A4BC-5B577122D4AB}" type="presParOf" srcId="{7D179E96-0AA0-4D69-950F-8A26E751167C}" destId="{3960D132-76FB-4E50-A979-1F87D351DD01}" srcOrd="2" destOrd="0" presId="urn:microsoft.com/office/officeart/2008/layout/VerticalCurvedList"/>
    <dgm:cxn modelId="{9A8B19E2-5842-446F-8E68-E8D9E928D194}" type="presParOf" srcId="{3960D132-76FB-4E50-A979-1F87D351DD01}" destId="{0497778D-7D0E-491F-B7F6-E08DAA118250}" srcOrd="0" destOrd="0" presId="urn:microsoft.com/office/officeart/2008/layout/VerticalCurvedList"/>
    <dgm:cxn modelId="{9E6C0904-25F2-42A8-9E67-F036FB4611C3}" type="presParOf" srcId="{7D179E96-0AA0-4D69-950F-8A26E751167C}" destId="{59E0BC51-67CA-453E-BD44-E742CB19D916}" srcOrd="3" destOrd="0" presId="urn:microsoft.com/office/officeart/2008/layout/VerticalCurvedList"/>
    <dgm:cxn modelId="{B9A1B3AE-71BE-420B-8A76-1720A35C9997}" type="presParOf" srcId="{7D179E96-0AA0-4D69-950F-8A26E751167C}" destId="{EC8E2D21-6D55-4736-959A-4AE0D0A03ED9}" srcOrd="4" destOrd="0" presId="urn:microsoft.com/office/officeart/2008/layout/VerticalCurvedList"/>
    <dgm:cxn modelId="{FA765EE0-1B0A-4EB8-81A6-B057E55F2A1D}" type="presParOf" srcId="{EC8E2D21-6D55-4736-959A-4AE0D0A03ED9}" destId="{079261CD-BA82-44B4-8001-4BEA67810C6A}" srcOrd="0" destOrd="0" presId="urn:microsoft.com/office/officeart/2008/layout/VerticalCurvedList"/>
    <dgm:cxn modelId="{1E1E1FB5-EFEA-4072-8693-DD77E7EC5779}" type="presParOf" srcId="{7D179E96-0AA0-4D69-950F-8A26E751167C}" destId="{35933828-F4D6-4FEC-BEB2-6CEFE4CE05EA}" srcOrd="5" destOrd="0" presId="urn:microsoft.com/office/officeart/2008/layout/VerticalCurvedList"/>
    <dgm:cxn modelId="{1D3B5DE3-556C-465A-97BF-A5C6A0BE3528}" type="presParOf" srcId="{7D179E96-0AA0-4D69-950F-8A26E751167C}" destId="{733BA0A1-5150-46D6-BF1B-F343C3907ACC}" srcOrd="6" destOrd="0" presId="urn:microsoft.com/office/officeart/2008/layout/VerticalCurvedList"/>
    <dgm:cxn modelId="{F50FBB63-59C4-462F-9D47-33DE705C2D9F}" type="presParOf" srcId="{733BA0A1-5150-46D6-BF1B-F343C3907ACC}" destId="{371F34C0-EF51-41E2-96D5-9030731DFF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E8F4A-5FE7-4557-A886-05AA6E6736A8}">
      <dsp:nvSpPr>
        <dsp:cNvPr id="0" name=""/>
        <dsp:cNvSpPr/>
      </dsp:nvSpPr>
      <dsp:spPr>
        <a:xfrm>
          <a:off x="2390" y="0"/>
          <a:ext cx="3718574" cy="50649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Georgia" pitchFamily="18" charset="0"/>
            </a:rPr>
            <a:t>Создание единого образовательно-профессионального пространства интеграции молодых педагогов в профессию;</a:t>
          </a:r>
          <a:endParaRPr lang="ru-RU" sz="20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390" y="2025962"/>
        <a:ext cx="3718574" cy="2025962"/>
      </dsp:txXfrm>
    </dsp:sp>
    <dsp:sp modelId="{664BD04E-FEBD-4A41-BF74-185BB687A0F4}">
      <dsp:nvSpPr>
        <dsp:cNvPr id="0" name=""/>
        <dsp:cNvSpPr/>
      </dsp:nvSpPr>
      <dsp:spPr>
        <a:xfrm>
          <a:off x="1018370" y="303894"/>
          <a:ext cx="1686614" cy="168661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8A717-6D16-4767-A955-F515A535125A}">
      <dsp:nvSpPr>
        <dsp:cNvPr id="0" name=""/>
        <dsp:cNvSpPr/>
      </dsp:nvSpPr>
      <dsp:spPr>
        <a:xfrm>
          <a:off x="3832521" y="0"/>
          <a:ext cx="3718574" cy="5064907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Georgia" pitchFamily="18" charset="0"/>
            </a:rPr>
            <a:t>Создание полноценных условий гибкого и результативного наращивания профессиональной компетентности педагога</a:t>
          </a:r>
          <a:endParaRPr lang="ru-RU" sz="20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3832521" y="2025962"/>
        <a:ext cx="3718574" cy="2025962"/>
      </dsp:txXfrm>
    </dsp:sp>
    <dsp:sp modelId="{461BAFE4-B2C0-48B7-B990-255B39FDB5E3}">
      <dsp:nvSpPr>
        <dsp:cNvPr id="0" name=""/>
        <dsp:cNvSpPr/>
      </dsp:nvSpPr>
      <dsp:spPr>
        <a:xfrm>
          <a:off x="4848501" y="303894"/>
          <a:ext cx="1686614" cy="16866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E2AF7-1B13-4CA8-B639-B0EB6F760AE7}">
      <dsp:nvSpPr>
        <dsp:cNvPr id="0" name=""/>
        <dsp:cNvSpPr/>
      </dsp:nvSpPr>
      <dsp:spPr>
        <a:xfrm>
          <a:off x="7662652" y="0"/>
          <a:ext cx="3718574" cy="506490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Georgia" pitchFamily="18" charset="0"/>
            </a:rPr>
            <a:t>Развитие форм сетевого сотрудничества ОО Санкт-Петербурга в вопросах поддержки, методической помощи молодым педагогам города</a:t>
          </a:r>
          <a:endParaRPr lang="ru-RU" sz="20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7662652" y="2025962"/>
        <a:ext cx="3718574" cy="2025962"/>
      </dsp:txXfrm>
    </dsp:sp>
    <dsp:sp modelId="{90F8B9DD-0FCB-42E8-9780-1FB38448B41B}">
      <dsp:nvSpPr>
        <dsp:cNvPr id="0" name=""/>
        <dsp:cNvSpPr/>
      </dsp:nvSpPr>
      <dsp:spPr>
        <a:xfrm>
          <a:off x="8678632" y="303894"/>
          <a:ext cx="1686614" cy="168661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CFE18-5AC3-4A5F-8EB5-8C45C02DA380}">
      <dsp:nvSpPr>
        <dsp:cNvPr id="0" name=""/>
        <dsp:cNvSpPr/>
      </dsp:nvSpPr>
      <dsp:spPr>
        <a:xfrm>
          <a:off x="455344" y="4051925"/>
          <a:ext cx="10472927" cy="759736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10C56-9237-4D56-86A7-CA59061C562A}">
      <dsp:nvSpPr>
        <dsp:cNvPr id="0" name=""/>
        <dsp:cNvSpPr/>
      </dsp:nvSpPr>
      <dsp:spPr>
        <a:xfrm>
          <a:off x="0" y="0"/>
          <a:ext cx="10999304" cy="17103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Осуществления мониторинга образовательного пространства города с целью поиска образовательных организаций, имеющих уникальную практику и потенциал сопровождения молодых педагогов</a:t>
          </a:r>
          <a:endParaRPr lang="ru-RU" sz="2500" kern="1200" dirty="0"/>
        </a:p>
      </dsp:txBody>
      <dsp:txXfrm>
        <a:off x="2370896" y="0"/>
        <a:ext cx="8628407" cy="1710358"/>
      </dsp:txXfrm>
    </dsp:sp>
    <dsp:sp modelId="{7A61721A-EBEB-4907-B34B-261393B36E16}">
      <dsp:nvSpPr>
        <dsp:cNvPr id="0" name=""/>
        <dsp:cNvSpPr/>
      </dsp:nvSpPr>
      <dsp:spPr>
        <a:xfrm>
          <a:off x="171035" y="171035"/>
          <a:ext cx="2199860" cy="1368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F3576-9463-4D6F-AC9E-9FCD4DAC2238}">
      <dsp:nvSpPr>
        <dsp:cNvPr id="0" name=""/>
        <dsp:cNvSpPr/>
      </dsp:nvSpPr>
      <dsp:spPr>
        <a:xfrm>
          <a:off x="0" y="1881394"/>
          <a:ext cx="10999304" cy="1710358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Создание пакета нормативно-правовых документов, обеспечивающих реализацию программы сетевого взаимодействия Колледжа с образовательными организациями города</a:t>
          </a:r>
          <a:endParaRPr lang="ru-RU" sz="2500" kern="1200" dirty="0"/>
        </a:p>
      </dsp:txBody>
      <dsp:txXfrm>
        <a:off x="2370896" y="1881394"/>
        <a:ext cx="8628407" cy="1710358"/>
      </dsp:txXfrm>
    </dsp:sp>
    <dsp:sp modelId="{53CDB2E8-6B19-47F2-A18A-B347EBB1388C}">
      <dsp:nvSpPr>
        <dsp:cNvPr id="0" name=""/>
        <dsp:cNvSpPr/>
      </dsp:nvSpPr>
      <dsp:spPr>
        <a:xfrm>
          <a:off x="171035" y="2052430"/>
          <a:ext cx="2199860" cy="1368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9C2ED-91B2-4CAF-821F-4D9838909BB3}">
      <dsp:nvSpPr>
        <dsp:cNvPr id="0" name=""/>
        <dsp:cNvSpPr/>
      </dsp:nvSpPr>
      <dsp:spPr>
        <a:xfrm>
          <a:off x="0" y="3762789"/>
          <a:ext cx="10999304" cy="171035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dirty="0" smtClean="0"/>
            <a:t>Развитие форм сетевого сотрудничества образовательных организаций Санкт-Петербурга в вопросах поддержки молодым педагогам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2370896" y="3762789"/>
        <a:ext cx="8628407" cy="1710358"/>
      </dsp:txXfrm>
    </dsp:sp>
    <dsp:sp modelId="{D1069899-981E-4C4E-BD79-A950495A404F}">
      <dsp:nvSpPr>
        <dsp:cNvPr id="0" name=""/>
        <dsp:cNvSpPr/>
      </dsp:nvSpPr>
      <dsp:spPr>
        <a:xfrm>
          <a:off x="118019" y="4013336"/>
          <a:ext cx="2199860" cy="1368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FDA19-FB4C-4C24-9BFF-1B4AFE61F1DB}">
      <dsp:nvSpPr>
        <dsp:cNvPr id="0" name=""/>
        <dsp:cNvSpPr/>
      </dsp:nvSpPr>
      <dsp:spPr>
        <a:xfrm>
          <a:off x="-5681731" y="-869876"/>
          <a:ext cx="6765777" cy="6765777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315C5-9ECF-468E-9968-B177AB7D5F2A}">
      <dsp:nvSpPr>
        <dsp:cNvPr id="0" name=""/>
        <dsp:cNvSpPr/>
      </dsp:nvSpPr>
      <dsp:spPr>
        <a:xfrm>
          <a:off x="697612" y="502602"/>
          <a:ext cx="10032790" cy="10052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88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  <a:latin typeface="Georgia" pitchFamily="18" charset="0"/>
            </a:rPr>
            <a:t>Слабая разработанность нормативных аспектов, регулирующих вопросы сопровождения, наставничества молодых педагогов</a:t>
          </a:r>
          <a:endParaRPr lang="ru-RU" sz="2100" kern="1200" dirty="0">
            <a:solidFill>
              <a:schemeClr val="bg1"/>
            </a:solidFill>
            <a:latin typeface="Georgia" pitchFamily="18" charset="0"/>
          </a:endParaRPr>
        </a:p>
      </dsp:txBody>
      <dsp:txXfrm>
        <a:off x="697612" y="502602"/>
        <a:ext cx="10032790" cy="1005205"/>
      </dsp:txXfrm>
    </dsp:sp>
    <dsp:sp modelId="{0497778D-7D0E-491F-B7F6-E08DAA118250}">
      <dsp:nvSpPr>
        <dsp:cNvPr id="0" name=""/>
        <dsp:cNvSpPr/>
      </dsp:nvSpPr>
      <dsp:spPr>
        <a:xfrm>
          <a:off x="69359" y="376951"/>
          <a:ext cx="1256506" cy="1256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0BC51-67CA-453E-BD44-E742CB19D916}">
      <dsp:nvSpPr>
        <dsp:cNvPr id="0" name=""/>
        <dsp:cNvSpPr/>
      </dsp:nvSpPr>
      <dsp:spPr>
        <a:xfrm>
          <a:off x="1063004" y="2010409"/>
          <a:ext cx="9667398" cy="1005205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881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>
              <a:solidFill>
                <a:schemeClr val="bg1"/>
              </a:solidFill>
              <a:latin typeface="Georgia" pitchFamily="18" charset="0"/>
            </a:rPr>
            <a:t>Поиск партнеров в финансировании мероприятий (городские конкурсы, проекты)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>
            <a:solidFill>
              <a:schemeClr val="bg1"/>
            </a:solidFill>
            <a:latin typeface="Georgia" pitchFamily="18" charset="0"/>
          </a:endParaRPr>
        </a:p>
      </dsp:txBody>
      <dsp:txXfrm>
        <a:off x="1063004" y="2010409"/>
        <a:ext cx="9667398" cy="1005205"/>
      </dsp:txXfrm>
    </dsp:sp>
    <dsp:sp modelId="{079261CD-BA82-44B4-8001-4BEA67810C6A}">
      <dsp:nvSpPr>
        <dsp:cNvPr id="0" name=""/>
        <dsp:cNvSpPr/>
      </dsp:nvSpPr>
      <dsp:spPr>
        <a:xfrm>
          <a:off x="434751" y="1884759"/>
          <a:ext cx="1256506" cy="12565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33828-F4D6-4FEC-BEB2-6CEFE4CE05EA}">
      <dsp:nvSpPr>
        <dsp:cNvPr id="0" name=""/>
        <dsp:cNvSpPr/>
      </dsp:nvSpPr>
      <dsp:spPr>
        <a:xfrm>
          <a:off x="697612" y="3518217"/>
          <a:ext cx="10032790" cy="1005205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88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  <a:latin typeface="Georgia" pitchFamily="18" charset="0"/>
            </a:rPr>
            <a:t>Вариативность мотивации ОО города включаться в реализацию сетевого взаимодействия – необходимость удовлетворения вариативных запросов на сотрудничество</a:t>
          </a:r>
          <a:endParaRPr lang="ru-RU" sz="2100" kern="1200" dirty="0">
            <a:solidFill>
              <a:schemeClr val="bg1"/>
            </a:solidFill>
            <a:latin typeface="Georgia" pitchFamily="18" charset="0"/>
          </a:endParaRPr>
        </a:p>
      </dsp:txBody>
      <dsp:txXfrm>
        <a:off x="697612" y="3518217"/>
        <a:ext cx="10032790" cy="1005205"/>
      </dsp:txXfrm>
    </dsp:sp>
    <dsp:sp modelId="{371F34C0-EF51-41E2-96D5-9030731DFFE9}">
      <dsp:nvSpPr>
        <dsp:cNvPr id="0" name=""/>
        <dsp:cNvSpPr/>
      </dsp:nvSpPr>
      <dsp:spPr>
        <a:xfrm>
          <a:off x="69359" y="3392566"/>
          <a:ext cx="1256506" cy="12565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11AAB-895F-47EF-8E9A-25CCD76D3013}" type="datetimeFigureOut">
              <a:rPr lang="ru-RU" smtClean="0"/>
              <a:t>04.06.2017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7B4C6-B786-4239-8104-79FE01F1C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932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0484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85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2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BCBF-D157-43CA-A6D6-24729636E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6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22BE1-AFC0-42B1-B580-4B6C42D40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37607-ED85-47ED-B747-A0991DEB79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D201F-585F-40C1-AD06-7AF1A7401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0D1FB-66A4-481B-8512-349866D0E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62634-7DCF-47A4-9513-F944888FD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1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29812-43AC-461C-BD83-13F3CE0BC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8B607-D6E5-4F2A-B183-6F8238CC5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59AB-55B3-4521-B27F-B9CB6D199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3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4402-07B6-4779-8201-567A58740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8F7B-890E-4989-81CA-4E2C85F37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FB7AF9-C0FE-472C-8E11-91C64D486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2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8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up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3393" y="188916"/>
            <a:ext cx="11041227" cy="1151855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14735" y="2372393"/>
            <a:ext cx="828676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endParaRPr lang="ru-RU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7384" y="2372393"/>
            <a:ext cx="11137237" cy="26985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ПРОГРАММА СЕТЕВОГО ВЗАИМОДЕЙСТВИЯ ОБРАЗОВАТЕЛЬНЫХ ОРГАНИЗАЦИЙ ПО СОПРОВОЖДЕНИЮ ПРОФЕССИОНАЛЬНОЙ ИНТЕГРАЦИИ МОЛОДЫХ ПЕДАГОГОВ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112920"/>
            <a:ext cx="6791325" cy="116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27225" cy="1474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592" y="98180"/>
            <a:ext cx="1170533" cy="1219306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8" y="4282661"/>
            <a:ext cx="3145457" cy="2359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6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026" y="92765"/>
            <a:ext cx="11423374" cy="795131"/>
          </a:xfrm>
        </p:spPr>
        <p:txBody>
          <a:bodyPr/>
          <a:lstStyle/>
          <a:p>
            <a:r>
              <a:rPr lang="ru-RU" sz="2400" b="1" dirty="0" smtClean="0"/>
              <a:t>Сетевое взаимодействие стало возможным благодаря созданию центра интеграции молодых педагогов в профессию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75" y="914467"/>
            <a:ext cx="4011613" cy="28225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Выноска со стрелкой вниз 1"/>
          <p:cNvSpPr/>
          <p:nvPr/>
        </p:nvSpPr>
        <p:spPr>
          <a:xfrm>
            <a:off x="159026" y="1060173"/>
            <a:ext cx="3718340" cy="3776869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Распоряжение Комитета по образованию от 04.08.2014 №3365-р </a:t>
            </a:r>
          </a:p>
          <a:p>
            <a:pPr algn="ctr"/>
            <a:r>
              <a:rPr lang="ru-RU" dirty="0">
                <a:latin typeface="Georgia" pitchFamily="18" charset="0"/>
              </a:rPr>
              <a:t>«Об утверждении Положения о региональной инновационной площадке</a:t>
            </a:r>
            <a:r>
              <a:rPr lang="ru-RU" dirty="0" smtClean="0">
                <a:latin typeface="Georgia" pitchFamily="18" charset="0"/>
              </a:rPr>
              <a:t>» на тему: 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«Создание вариативной модели интеграции молодых педагогов в профессию» 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024" y="4837042"/>
            <a:ext cx="11449880" cy="16035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7 октября 2015 года на базе колледжа появился центр «</a:t>
            </a:r>
            <a:r>
              <a:rPr lang="ru-RU" dirty="0" err="1">
                <a:latin typeface="Georgia" pitchFamily="18" charset="0"/>
              </a:rPr>
              <a:t>Pro</a:t>
            </a:r>
            <a:r>
              <a:rPr lang="ru-RU" dirty="0">
                <a:latin typeface="Georgia" pitchFamily="18" charset="0"/>
              </a:rPr>
              <a:t> – Движение»</a:t>
            </a:r>
          </a:p>
          <a:p>
            <a:pPr algn="ctr"/>
            <a:r>
              <a:rPr lang="ru-RU" dirty="0">
                <a:latin typeface="Georgia" pitchFamily="18" charset="0"/>
              </a:rPr>
              <a:t> - современная  практико-ориентированная  образовательная площадка </a:t>
            </a:r>
          </a:p>
          <a:p>
            <a:pPr algn="ctr"/>
            <a:r>
              <a:rPr lang="ru-RU" dirty="0">
                <a:latin typeface="Georgia" pitchFamily="18" charset="0"/>
              </a:rPr>
              <a:t>для специалистов образовательной сферы Санкт-Петербурга, объединяющая усилия городских организаций по поддержке молодых педагогов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77366" y="2027583"/>
            <a:ext cx="3988905" cy="1142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ЦЕНТР ИНТЕГРАЦИИ МОЛОДОГО ПЕДАГОГА </a:t>
            </a:r>
          </a:p>
          <a:p>
            <a:pPr algn="ctr"/>
            <a:r>
              <a:rPr lang="ru-RU" dirty="0">
                <a:latin typeface="Georgia" pitchFamily="18" charset="0"/>
              </a:rPr>
              <a:t>В ПРОФЕССИЮ </a:t>
            </a:r>
            <a:endParaRPr lang="ru-RU" dirty="0" smtClean="0">
              <a:latin typeface="Georgia" pitchFamily="18" charset="0"/>
            </a:endParaRPr>
          </a:p>
          <a:p>
            <a:pPr algn="ctr"/>
            <a:r>
              <a:rPr lang="ru-RU" dirty="0" smtClean="0">
                <a:latin typeface="Georgia" pitchFamily="18" charset="0"/>
              </a:rPr>
              <a:t>«</a:t>
            </a:r>
            <a:r>
              <a:rPr lang="ru-RU" dirty="0">
                <a:latin typeface="Georgia" pitchFamily="18" charset="0"/>
              </a:rPr>
              <a:t>PRO –ДВИЖЕНИЕ»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70" y="998953"/>
            <a:ext cx="2470425" cy="102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9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765" y="274638"/>
            <a:ext cx="11966713" cy="1143000"/>
          </a:xfrm>
        </p:spPr>
        <p:txBody>
          <a:bodyPr/>
          <a:lstStyle/>
          <a:p>
            <a:r>
              <a:rPr lang="ru-RU" sz="3200" b="1" dirty="0">
                <a:latin typeface="Georgia" pitchFamily="18" charset="0"/>
              </a:rPr>
              <a:t>Модель </a:t>
            </a:r>
            <a:r>
              <a:rPr lang="ru-RU" sz="2400" b="1" dirty="0" smtClean="0">
                <a:latin typeface="Georgia" pitchFamily="18" charset="0"/>
              </a:rPr>
              <a:t>сетевого взаимодействия с целью 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реализации </a:t>
            </a:r>
            <a:r>
              <a:rPr lang="ru-RU" sz="2400" b="1" dirty="0">
                <a:latin typeface="Georgia" pitchFamily="18" charset="0"/>
              </a:rPr>
              <a:t>программы сопровождения</a:t>
            </a:r>
            <a:br>
              <a:rPr lang="ru-RU" sz="2400" b="1" dirty="0">
                <a:latin typeface="Georgia" pitchFamily="18" charset="0"/>
              </a:rPr>
            </a:br>
            <a:r>
              <a:rPr lang="ru-RU" sz="2400" b="1" dirty="0">
                <a:latin typeface="Georgia" pitchFamily="18" charset="0"/>
              </a:rPr>
              <a:t> профессиональной интеграции молодых </a:t>
            </a:r>
            <a:r>
              <a:rPr lang="ru-RU" sz="2400" b="1" dirty="0" smtClean="0">
                <a:latin typeface="Georgia" pitchFamily="18" charset="0"/>
              </a:rPr>
              <a:t>педагогов 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48" y="1387268"/>
            <a:ext cx="6681787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36903" y="1258957"/>
            <a:ext cx="4929810" cy="55086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Georgia" pitchFamily="18" charset="0"/>
              </a:rPr>
              <a:t>Центральным </a:t>
            </a:r>
            <a:r>
              <a:rPr lang="ru-RU" sz="1600" dirty="0" smtClean="0">
                <a:latin typeface="Georgia" pitchFamily="18" charset="0"/>
              </a:rPr>
              <a:t>звеном </a:t>
            </a:r>
            <a:r>
              <a:rPr lang="ru-RU" sz="1600" dirty="0">
                <a:latin typeface="Georgia" pitchFamily="18" charset="0"/>
              </a:rPr>
              <a:t>модели выступает колледж (Центр «</a:t>
            </a:r>
            <a:r>
              <a:rPr lang="ru-RU" sz="1600" dirty="0" err="1">
                <a:latin typeface="Georgia" pitchFamily="18" charset="0"/>
              </a:rPr>
              <a:t>Pro</a:t>
            </a:r>
            <a:r>
              <a:rPr lang="ru-RU" sz="1600" dirty="0">
                <a:latin typeface="Georgia" pitchFamily="18" charset="0"/>
              </a:rPr>
              <a:t>-Движение»): разрабатывает и регулирует реализацию программы сопровождения; реализует   профильные проекты; </a:t>
            </a:r>
            <a:r>
              <a:rPr lang="ru-RU" sz="1600" dirty="0" smtClean="0">
                <a:latin typeface="Georgia" pitchFamily="18" charset="0"/>
              </a:rPr>
              <a:t>разрабатывает нормативную и организационно-методическую документацию</a:t>
            </a:r>
            <a:endParaRPr lang="ru-RU" sz="1600" dirty="0">
              <a:latin typeface="Georgia" pitchFamily="18" charset="0"/>
            </a:endParaRPr>
          </a:p>
          <a:p>
            <a:pPr algn="ctr"/>
            <a:endParaRPr lang="ru-RU" sz="1600" dirty="0">
              <a:latin typeface="Georgia" pitchFamily="18" charset="0"/>
            </a:endParaRPr>
          </a:p>
          <a:p>
            <a:pPr algn="ctr"/>
            <a:r>
              <a:rPr lang="ru-RU" sz="1600" dirty="0">
                <a:latin typeface="Georgia" pitchFamily="18" charset="0"/>
              </a:rPr>
              <a:t>Образовательные организации-партнеры: обеспечивают решение задач сопровождения; ресурсную поддержку, организуют стажировки, поддерживают инициативы, содействие в социальных </a:t>
            </a:r>
            <a:r>
              <a:rPr lang="ru-RU" sz="1600" dirty="0" smtClean="0">
                <a:latin typeface="Georgia" pitchFamily="18" charset="0"/>
              </a:rPr>
              <a:t>контактах, </a:t>
            </a:r>
            <a:r>
              <a:rPr lang="ru-RU" sz="1600" dirty="0" err="1" smtClean="0">
                <a:latin typeface="Georgia" pitchFamily="18" charset="0"/>
              </a:rPr>
              <a:t>соорганизуют</a:t>
            </a:r>
            <a:r>
              <a:rPr lang="ru-RU" sz="1600" dirty="0" smtClean="0">
                <a:latin typeface="Georgia" pitchFamily="18" charset="0"/>
              </a:rPr>
              <a:t> сетевые события для молодых педагогов</a:t>
            </a:r>
            <a:endParaRPr lang="ru-RU" sz="1600" dirty="0">
              <a:latin typeface="Georgia" pitchFamily="18" charset="0"/>
            </a:endParaRPr>
          </a:p>
          <a:p>
            <a:pPr algn="ctr"/>
            <a:endParaRPr lang="ru-RU" sz="1600" dirty="0">
              <a:latin typeface="Georgia" pitchFamily="18" charset="0"/>
            </a:endParaRPr>
          </a:p>
          <a:p>
            <a:pPr algn="ctr"/>
            <a:r>
              <a:rPr lang="ru-RU" sz="1600" dirty="0">
                <a:latin typeface="Georgia" pitchFamily="18" charset="0"/>
              </a:rPr>
              <a:t>Координационный совет:</a:t>
            </a:r>
          </a:p>
          <a:p>
            <a:pPr algn="ctr"/>
            <a:r>
              <a:rPr lang="ru-RU" sz="1600" dirty="0">
                <a:latin typeface="Georgia" pitchFamily="18" charset="0"/>
              </a:rPr>
              <a:t>Представители </a:t>
            </a:r>
            <a:r>
              <a:rPr lang="ru-RU" sz="1600" dirty="0" smtClean="0">
                <a:latin typeface="Georgia" pitchFamily="18" charset="0"/>
              </a:rPr>
              <a:t>ОО-партнеров - проектирует отдельные направления </a:t>
            </a:r>
            <a:r>
              <a:rPr lang="ru-RU" sz="1600" dirty="0">
                <a:latin typeface="Georgia" pitchFamily="18" charset="0"/>
              </a:rPr>
              <a:t>программы сопровождения, </a:t>
            </a:r>
            <a:r>
              <a:rPr lang="ru-RU" sz="1600" dirty="0" smtClean="0">
                <a:latin typeface="Georgia" pitchFamily="18" charset="0"/>
              </a:rPr>
              <a:t>обеспечивает </a:t>
            </a:r>
            <a:r>
              <a:rPr lang="ru-RU" sz="1600" dirty="0">
                <a:latin typeface="Georgia" pitchFamily="18" charset="0"/>
              </a:rPr>
              <a:t>реализацию мониторинговых исследования, планирование календаря событий, </a:t>
            </a:r>
            <a:r>
              <a:rPr lang="ru-RU" sz="1600" dirty="0" smtClean="0">
                <a:latin typeface="Georgia" pitchFamily="18" charset="0"/>
              </a:rPr>
              <a:t>информационную поддержку, </a:t>
            </a:r>
            <a:r>
              <a:rPr lang="ru-RU" sz="1600" dirty="0">
                <a:latin typeface="Georgia" pitchFamily="18" charset="0"/>
              </a:rPr>
              <a:t>привлечение новых 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116946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765" y="274638"/>
            <a:ext cx="11966713" cy="1143000"/>
          </a:xfrm>
        </p:spPr>
        <p:txBody>
          <a:bodyPr/>
          <a:lstStyle/>
          <a:p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5287" y="79513"/>
            <a:ext cx="11728173" cy="9939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Программа сетевого взаимодействия Колледж – образовательные организации, обеспечивающая сопровождение молодых </a:t>
            </a:r>
            <a:r>
              <a:rPr lang="ru-RU" b="1" dirty="0">
                <a:latin typeface="Georgia" pitchFamily="18" charset="0"/>
              </a:rPr>
              <a:t>педагогов в </a:t>
            </a:r>
            <a:r>
              <a:rPr lang="ru-RU" b="1" dirty="0" smtClean="0">
                <a:latin typeface="Georgia" pitchFamily="18" charset="0"/>
              </a:rPr>
              <a:t>процессе интеграции в профессию</a:t>
            </a:r>
            <a:endParaRPr lang="ru-RU" b="1" dirty="0">
              <a:latin typeface="Georg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750750"/>
              </p:ext>
            </p:extLst>
          </p:nvPr>
        </p:nvGraphicFramePr>
        <p:xfrm>
          <a:off x="662607" y="1232451"/>
          <a:ext cx="11039062" cy="54266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19531"/>
                <a:gridCol w="5519531"/>
              </a:tblGrid>
              <a:tr h="775395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Типы ресурсов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kern="1200" dirty="0" smtClean="0">
                        <a:solidFill>
                          <a:schemeClr val="lt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Механизмы взаимодействия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107707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Материально-технические – создание условий для реализации вариативных задач 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endParaRPr lang="ru-RU" sz="1600" b="1" kern="1200" dirty="0" smtClean="0">
                        <a:solidFill>
                          <a:schemeClr val="dk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ru-RU" sz="1600" b="1" kern="1200" dirty="0" smtClean="0">
                        <a:solidFill>
                          <a:schemeClr val="dk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Согласование и утверждение нормативных актов по способам участия ОО в сети: положение о сетевом взаимодействии, договор о сотрудничестве, договор о сетевом взаимодействии и др.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211905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Методические – программы «школ молодых педагогов», практики различных моделей наставничества +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дессиминация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опыта по реализации образовательных технологий, методик, диагностического инструментария, методических рекомендаций и материалов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36245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Кадровые – опытные педагоги-практики, наставники, методисты, руководители ОО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Внутренняя регламентация деятельности ОО, соответствующая сетевым принципам организации деятельности – положения, планы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492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Информационные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1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6753"/>
          </a:xfrm>
        </p:spPr>
        <p:txBody>
          <a:bodyPr/>
          <a:lstStyle/>
          <a:p>
            <a:r>
              <a:rPr lang="ru-RU" sz="2400" b="1" dirty="0" smtClean="0">
                <a:latin typeface="Georgia" pitchFamily="18" charset="0"/>
              </a:rPr>
              <a:t>Схема взаимодействия организаций в условиях СЕТИ 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6" y="901700"/>
            <a:ext cx="9992108" cy="548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6753"/>
          </a:xfrm>
        </p:spPr>
        <p:txBody>
          <a:bodyPr/>
          <a:lstStyle/>
          <a:p>
            <a:r>
              <a:rPr lang="ru-RU" sz="2400" b="1" dirty="0" smtClean="0">
                <a:latin typeface="Georgia" pitchFamily="18" charset="0"/>
              </a:rPr>
              <a:t>СЛОЖНОСТИ РЕАЛИЗАЦИИ ПРОГРАММЫ СЕТЕВОГО ВЗАИМОДЕЙСТВИЯ </a:t>
            </a:r>
            <a:endParaRPr lang="ru-RU" sz="2400" b="1" dirty="0"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447688"/>
              </p:ext>
            </p:extLst>
          </p:nvPr>
        </p:nvGraphicFramePr>
        <p:xfrm>
          <a:off x="782638" y="1100138"/>
          <a:ext cx="10799762" cy="502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66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1797"/>
          </a:xfrm>
        </p:spPr>
        <p:txBody>
          <a:bodyPr/>
          <a:lstStyle/>
          <a:p>
            <a:r>
              <a:rPr lang="ru-RU" sz="2400" b="1" dirty="0" smtClean="0">
                <a:latin typeface="Georgia" pitchFamily="18" charset="0"/>
              </a:rPr>
              <a:t>Перспективы реализации программы сетевого взаимодействия, ориентированной на  сопровождения </a:t>
            </a:r>
            <a:r>
              <a:rPr lang="ru-RU" sz="2400" b="1" dirty="0">
                <a:latin typeface="Georgia" pitchFamily="18" charset="0"/>
              </a:rPr>
              <a:t>процесса профессиональной интеграции молодых педагогов</a:t>
            </a:r>
            <a:br>
              <a:rPr lang="ru-RU" sz="2400" b="1" dirty="0">
                <a:latin typeface="Georgia" pitchFamily="18" charset="0"/>
              </a:rPr>
            </a:br>
            <a:endParaRPr lang="ru-RU" sz="24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356" y="1364975"/>
            <a:ext cx="10933043" cy="47611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19" y="1037811"/>
            <a:ext cx="4640180" cy="377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35688" y="2385390"/>
            <a:ext cx="3988904" cy="1596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Описание системы условий и ресурсов, необходимых для реализации сетевых программ сопровождения интеграции молодых </a:t>
            </a:r>
            <a:r>
              <a:rPr lang="ru-RU" dirty="0" smtClean="0">
                <a:latin typeface="Georgia" pitchFamily="18" charset="0"/>
              </a:rPr>
              <a:t>педагогов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6208" y="4850294"/>
            <a:ext cx="8044069" cy="14842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Описание новых организационных механизмов, направленных на решение задач поддержки начинающих специалистов системы образования, обеспечивающих уровень профессиональных компетенций в соответствии с требованиями стандартов и запросов рынка труда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05671" y="3916016"/>
            <a:ext cx="5102086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Появление новых форматов взаимодействия профессионального сообщества с молодыми педагогами города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23583" y="1311965"/>
            <a:ext cx="3829877" cy="10734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Интеграция и эффективное использование образовательных ресурсов сети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3913" y="3154017"/>
            <a:ext cx="3803374" cy="16565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Управление качеством образования на основе индивидуальных образовательных запросов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3097" y="1126435"/>
            <a:ext cx="3776868" cy="20275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Georgia" pitchFamily="18" charset="0"/>
              </a:rPr>
              <a:t>Сформированность</a:t>
            </a:r>
            <a:r>
              <a:rPr lang="ru-RU" dirty="0" smtClean="0">
                <a:latin typeface="Georgia" pitchFamily="18" charset="0"/>
              </a:rPr>
              <a:t> и востребованность молодыми педагогами сетевого профессионально-образовательного пространства для успешной интеграции в профессию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8065" cy="390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98065" y="1497496"/>
            <a:ext cx="7555396" cy="33925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Georgia" pitchFamily="18" charset="0"/>
              </a:rPr>
              <a:t>Путь к успеху тернист – это большие и маленькие каждодневные победы и достижения! А сколько за этим стоит…Огромный труд, непоколебимая воля, и то, что не всем понять – формула успеха у каждого своя… </a:t>
            </a:r>
          </a:p>
          <a:p>
            <a:pPr algn="ctr"/>
            <a:endParaRPr lang="ru-RU" sz="2400" dirty="0">
              <a:latin typeface="Georgia" pitchFamily="18" charset="0"/>
            </a:endParaRPr>
          </a:p>
          <a:p>
            <a:pPr algn="ctr"/>
            <a:endParaRPr lang="ru-RU" sz="2400" dirty="0" smtClean="0">
              <a:latin typeface="Georgia" pitchFamily="18" charset="0"/>
            </a:endParaRPr>
          </a:p>
          <a:p>
            <a:pPr algn="ctr"/>
            <a:r>
              <a:rPr lang="ru-RU" sz="2400" dirty="0" smtClean="0">
                <a:latin typeface="Georgia" pitchFamily="18" charset="0"/>
              </a:rPr>
              <a:t>Важно создать условия для успешного старта каждого молодого специалиста!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339" y="5261113"/>
            <a:ext cx="11118574" cy="1338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Georgia" pitchFamily="18" charset="0"/>
              </a:rPr>
              <a:t>СПАСИБО ЗА ВНИМАНИЕ!</a:t>
            </a:r>
            <a:endParaRPr lang="ru-RU" sz="4400" b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374900"/>
            <a:ext cx="11368093" cy="5321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Актуальность сетевого взаимодействия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18" y="950388"/>
            <a:ext cx="3382497" cy="24769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013" y="2970885"/>
            <a:ext cx="4965376" cy="36649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Сегодня важно </a:t>
            </a:r>
            <a:r>
              <a:rPr lang="ru-RU" sz="2000" b="1" dirty="0">
                <a:solidFill>
                  <a:prstClr val="black"/>
                </a:solidFill>
                <a:latin typeface="Georgia" pitchFamily="18" charset="0"/>
              </a:rPr>
              <a:t>обеспечить</a:t>
            </a:r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 быстрое вхождение молодого специалиста в профессию, но…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Georgia" pitchFamily="18" charset="0"/>
              </a:rPr>
              <a:t>П</a:t>
            </a:r>
            <a:r>
              <a:rPr lang="ru-RU" sz="2000" b="1" dirty="0" smtClean="0">
                <a:solidFill>
                  <a:prstClr val="black"/>
                </a:solidFill>
                <a:latin typeface="Georgia" pitchFamily="18" charset="0"/>
              </a:rPr>
              <a:t>онятие </a:t>
            </a:r>
            <a:r>
              <a:rPr lang="ru-RU" sz="2000" b="1" dirty="0">
                <a:solidFill>
                  <a:prstClr val="black"/>
                </a:solidFill>
                <a:latin typeface="Georgia" pitchFamily="18" charset="0"/>
              </a:rPr>
              <a:t>«молодой специалист» не установлено ни в Трудовом кодексе, ни в других федеральных законах.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227443" y="1751551"/>
            <a:ext cx="2054087" cy="95189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Georgia" pitchFamily="18" charset="0"/>
              </a:rPr>
              <a:t>С кем будет работать СЕТЬ?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1531" y="950388"/>
            <a:ext cx="5393634" cy="34758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Georgia" pitchFamily="18" charset="0"/>
              </a:rPr>
              <a:t>«Лицо в возрасте до 35 лет включительно, имеющее диплом аккредитованного образовательного учреждения высшего или среднего профессионального образования, впервые поступившее на работу по полученной специальности, трудоустроившись в течение одного года со дня окончания образовательного учреждения»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(Распоряжение Правительства РФ от 30.04.2015 №722 «Изменения в отраслях социальной сферы, направленные на повышение эффективности образования и науки»)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62262" y="4598504"/>
            <a:ext cx="5115339" cy="19083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Georgia" pitchFamily="18" charset="0"/>
              </a:rPr>
              <a:t>Молодой педагог – «лицо…до 30 </a:t>
            </a:r>
            <a:r>
              <a:rPr lang="ru-RU" sz="1600" b="1" dirty="0" smtClean="0">
                <a:solidFill>
                  <a:prstClr val="black"/>
                </a:solidFill>
                <a:latin typeface="Georgia" pitchFamily="18" charset="0"/>
              </a:rPr>
              <a:t>лет»</a:t>
            </a:r>
            <a:endParaRPr lang="ru-RU" dirty="0" smtClean="0"/>
          </a:p>
          <a:p>
            <a:pPr algn="ctr"/>
            <a:endParaRPr lang="ru-RU" sz="1600" dirty="0" smtClean="0">
              <a:solidFill>
                <a:prstClr val="black"/>
              </a:solidFill>
              <a:latin typeface="Georgia" pitchFamily="18" charset="0"/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Georgia" pitchFamily="18" charset="0"/>
              </a:rPr>
              <a:t>Закон </a:t>
            </a:r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г. Санкт-Петербурга № 107-27  «О мерах социальной поддержки работников государственных образовательных учреждений» от 03.04.2007 (в редакции от 2011 года), </a:t>
            </a:r>
          </a:p>
        </p:txBody>
      </p:sp>
    </p:spTree>
    <p:extLst>
      <p:ext uri="{BB962C8B-B14F-4D97-AF65-F5344CB8AC3E}">
        <p14:creationId xmlns:p14="http://schemas.microsoft.com/office/powerpoint/2010/main" val="42910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374900"/>
            <a:ext cx="11368093" cy="5321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Социально-экономические предпосылки Программы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81739" y="980662"/>
            <a:ext cx="7911548" cy="689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latin typeface="Georgia" pitchFamily="18" charset="0"/>
              </a:rPr>
              <a:t>Специфика образовательного пространства Санкт-Петербурга определяет ожидания к </a:t>
            </a:r>
            <a:r>
              <a:rPr lang="ru-RU" b="1" dirty="0" smtClean="0">
                <a:latin typeface="Georgia" pitchFamily="18" charset="0"/>
              </a:rPr>
              <a:t>педагогу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" y="887897"/>
            <a:ext cx="2933700" cy="20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39" y="1669774"/>
            <a:ext cx="4902200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Выноска со стрелкой вниз 9"/>
          <p:cNvSpPr/>
          <p:nvPr/>
        </p:nvSpPr>
        <p:spPr>
          <a:xfrm>
            <a:off x="48039" y="2835965"/>
            <a:ext cx="2933700" cy="2067339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>
                <a:latin typeface="Georgia" pitchFamily="18" charset="0"/>
              </a:rPr>
              <a:t>Рост числа детей, охваченных общим образованием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039" y="2464905"/>
            <a:ext cx="2933700" cy="6427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eorgia" pitchFamily="18" charset="0"/>
              </a:rPr>
              <a:t>Региональные особенности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48039" y="4879353"/>
            <a:ext cx="2933700" cy="1839499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Georgia" pitchFamily="18" charset="0"/>
              </a:rPr>
              <a:t>Полинациональность</a:t>
            </a:r>
            <a:r>
              <a:rPr lang="ru-RU" dirty="0">
                <a:latin typeface="Georgia" pitchFamily="18" charset="0"/>
              </a:rPr>
              <a:t> населения города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3790123" y="5078136"/>
            <a:ext cx="2239616" cy="1744698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Georgia" pitchFamily="18" charset="0"/>
              </a:rPr>
              <a:t>Потребность в инклюзивном образовани</a:t>
            </a:r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2981739" y="5413861"/>
            <a:ext cx="808383" cy="77490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8361018" y="1736798"/>
            <a:ext cx="3009348" cy="1179444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eorgia" pitchFamily="18" charset="0"/>
              </a:rPr>
              <a:t>Город ждет специалистов, готовых: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80287" y="2949024"/>
            <a:ext cx="3009348" cy="34650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latin typeface="Georgia" pitchFamily="18" charset="0"/>
            </a:endParaRPr>
          </a:p>
          <a:p>
            <a:pPr algn="ctr"/>
            <a:endParaRPr lang="ru-RU" sz="1600" dirty="0">
              <a:latin typeface="Georgia" pitchFamily="18" charset="0"/>
            </a:endParaRPr>
          </a:p>
          <a:p>
            <a:pPr algn="ctr"/>
            <a:r>
              <a:rPr lang="ru-RU" sz="1600" dirty="0" smtClean="0">
                <a:latin typeface="Georgia" pitchFamily="18" charset="0"/>
              </a:rPr>
              <a:t> Работать в </a:t>
            </a:r>
            <a:r>
              <a:rPr lang="ru-RU" sz="1600" dirty="0">
                <a:latin typeface="Georgia" pitchFamily="18" charset="0"/>
              </a:rPr>
              <a:t>многонациональной группе или классе</a:t>
            </a:r>
            <a:r>
              <a:rPr lang="ru-RU" sz="1600" dirty="0" smtClean="0">
                <a:latin typeface="Georgia" pitchFamily="18" charset="0"/>
              </a:rPr>
              <a:t>;</a:t>
            </a:r>
          </a:p>
          <a:p>
            <a:pPr algn="ctr"/>
            <a:r>
              <a:rPr lang="ru-RU" sz="1600" dirty="0" smtClean="0">
                <a:latin typeface="Georgia" pitchFamily="18" charset="0"/>
              </a:rPr>
              <a:t>Применять гибкие тактики поддержки особого ребенка;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адаптивную образовательную среду;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задачи в условиях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поливариатности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образовательной деятельности…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Georgia" pitchFamily="18" charset="0"/>
            </a:endParaRPr>
          </a:p>
          <a:p>
            <a:pPr algn="ctr"/>
            <a:endParaRPr lang="ru-RU" sz="1600" dirty="0">
              <a:latin typeface="Georgia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28" y="5078749"/>
            <a:ext cx="2319959" cy="1640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2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374900"/>
            <a:ext cx="11368093" cy="5321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Социально-экономические предпосылки Программы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81739" y="980662"/>
            <a:ext cx="7911548" cy="689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latin typeface="Georgia" pitchFamily="18" charset="0"/>
              </a:rPr>
              <a:t>Специфика образовательного пространства Санкт-Петербурга определяет ожидания к </a:t>
            </a:r>
            <a:r>
              <a:rPr lang="ru-RU" b="1" dirty="0" smtClean="0">
                <a:latin typeface="Georgia" pitchFamily="18" charset="0"/>
              </a:rPr>
              <a:t>педагогу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" y="887897"/>
            <a:ext cx="2933700" cy="20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Выноска со стрелкой вниз 9"/>
          <p:cNvSpPr/>
          <p:nvPr/>
        </p:nvSpPr>
        <p:spPr>
          <a:xfrm>
            <a:off x="48039" y="2835965"/>
            <a:ext cx="2933700" cy="2067339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Georgia" pitchFamily="18" charset="0"/>
              </a:rPr>
              <a:t>Обогащение и обновление образовательного пространства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039" y="2464905"/>
            <a:ext cx="2933700" cy="6427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eorgia" pitchFamily="18" charset="0"/>
              </a:rPr>
              <a:t>Региональные особенности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48039" y="4879353"/>
            <a:ext cx="2933700" cy="1839499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eorgia" pitchFamily="18" charset="0"/>
              </a:rPr>
              <a:t>Включенность ОУ в инновационную деятельность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981739" y="5413861"/>
            <a:ext cx="808383" cy="77490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8361018" y="1736798"/>
            <a:ext cx="3009348" cy="1179444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eorgia" pitchFamily="18" charset="0"/>
              </a:rPr>
              <a:t>Город ждет специалистов, готовых: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80287" y="2949024"/>
            <a:ext cx="3009348" cy="34650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itchFamily="18" charset="0"/>
              </a:rPr>
              <a:t>Работать в инновационных условиях </a:t>
            </a:r>
          </a:p>
          <a:p>
            <a:pPr algn="ctr"/>
            <a:r>
              <a:rPr lang="ru-RU" dirty="0">
                <a:latin typeface="Georgia" pitchFamily="18" charset="0"/>
              </a:rPr>
              <a:t>Разрабатывать и реализовывать инновационные проекты и программы</a:t>
            </a:r>
          </a:p>
          <a:p>
            <a:pPr algn="ctr"/>
            <a:r>
              <a:rPr lang="ru-RU" dirty="0">
                <a:latin typeface="Georgia" pitchFamily="18" charset="0"/>
              </a:rPr>
              <a:t>Осуществлять профессиональную деятельность в условиях технологичности образовательного пространства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61" y="1763303"/>
            <a:ext cx="5502258" cy="297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30284"/>
            <a:ext cx="3445565" cy="1888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6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30" y="388153"/>
            <a:ext cx="11368093" cy="53218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Существующее противоречие: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традиционная программа работы с молодыми педагога не способствует успешности молодого педагога в профессии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8" y="1086677"/>
            <a:ext cx="11476039" cy="525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75235" y="1086676"/>
            <a:ext cx="1616765" cy="596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Вчера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185530"/>
            <a:ext cx="11328336" cy="73480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Разрешение противоречия через успешное сетевое взаимодействие Колледжа и ОО города – новая модель интеграции молодого педагога в профессию на основе вариативности маршрутов сопровождения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3" y="1086676"/>
            <a:ext cx="9941132" cy="55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75235" y="1086676"/>
            <a:ext cx="1616765" cy="596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Сегодня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026" y="92765"/>
            <a:ext cx="11423374" cy="795131"/>
          </a:xfrm>
        </p:spPr>
        <p:txBody>
          <a:bodyPr/>
          <a:lstStyle/>
          <a:p>
            <a:r>
              <a:rPr lang="ru-RU" sz="2400" b="1" dirty="0" smtClean="0"/>
              <a:t>Механизм реализации сетевого взаимодействия Колледж – ОО обеспечивает успешность интеграции молодого педагога за счет:  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9" y="807504"/>
            <a:ext cx="10847526" cy="571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8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026" y="92765"/>
            <a:ext cx="11423374" cy="795131"/>
          </a:xfrm>
        </p:spPr>
        <p:txBody>
          <a:bodyPr/>
          <a:lstStyle/>
          <a:p>
            <a:r>
              <a:rPr lang="ru-RU" sz="2400" b="1" dirty="0" smtClean="0"/>
              <a:t>Для обеспечения успешной интеграции молодого педагога создана программа сетевого взаимодействия К-ОО основанная на персонификации сопровождения начинающего специалиста в образовательном пространстве Санкт-Петербурга</a:t>
            </a:r>
            <a:endParaRPr lang="ru-RU" sz="24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37965063"/>
              </p:ext>
            </p:extLst>
          </p:nvPr>
        </p:nvGraphicFramePr>
        <p:xfrm>
          <a:off x="344557" y="1073426"/>
          <a:ext cx="11383617" cy="5064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72208" y="5327374"/>
            <a:ext cx="9554817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eorgia" pitchFamily="18" charset="0"/>
              </a:rPr>
              <a:t>Задачи Программы сетевого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16901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026" y="92765"/>
            <a:ext cx="11423374" cy="795131"/>
          </a:xfrm>
        </p:spPr>
        <p:txBody>
          <a:bodyPr/>
          <a:lstStyle/>
          <a:p>
            <a:r>
              <a:rPr lang="ru-RU" sz="2400" b="1" dirty="0" smtClean="0"/>
              <a:t>Успешность реализации Программы сетевого взаимодействия обеспечивается </a:t>
            </a:r>
            <a:br>
              <a:rPr lang="ru-RU" sz="2400" b="1" dirty="0" smtClean="0"/>
            </a:br>
            <a:r>
              <a:rPr lang="ru-RU" sz="2400" b="1" dirty="0" smtClean="0"/>
              <a:t>за счет:</a:t>
            </a:r>
            <a:endParaRPr lang="ru-RU" sz="24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00533922"/>
              </p:ext>
            </p:extLst>
          </p:nvPr>
        </p:nvGraphicFramePr>
        <p:xfrm>
          <a:off x="437322" y="1046922"/>
          <a:ext cx="10999304" cy="5473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92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866</Words>
  <Application>Microsoft Office PowerPoint</Application>
  <PresentationFormat>Широкоэкранный</PresentationFormat>
  <Paragraphs>100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Georgia</vt:lpstr>
      <vt:lpstr>Times New Roman</vt:lpstr>
      <vt:lpstr>Тема7</vt:lpstr>
      <vt:lpstr> </vt:lpstr>
      <vt:lpstr>Актуальность сетевого взаимодействия</vt:lpstr>
      <vt:lpstr>Социально-экономические предпосылки Программы</vt:lpstr>
      <vt:lpstr>Социально-экономические предпосылки Программы</vt:lpstr>
      <vt:lpstr>Существующее противоречие: традиционная программа работы с молодыми педагога не способствует успешности молодого педагога в профессии</vt:lpstr>
      <vt:lpstr>Разрешение противоречия через успешное сетевое взаимодействие Колледжа и ОО города – новая модель интеграции молодого педагога в профессию на основе вариативности маршрутов сопровождения</vt:lpstr>
      <vt:lpstr>Механизм реализации сетевого взаимодействия Колледж – ОО обеспечивает успешность интеграции молодого педагога за счет:  </vt:lpstr>
      <vt:lpstr>Для обеспечения успешной интеграции молодого педагога создана программа сетевого взаимодействия К-ОО основанная на персонификации сопровождения начинающего специалиста в образовательном пространстве Санкт-Петербурга</vt:lpstr>
      <vt:lpstr>Успешность реализации Программы сетевого взаимодействия обеспечивается  за счет:</vt:lpstr>
      <vt:lpstr>Сетевое взаимодействие стало возможным благодаря созданию центра интеграции молодых педагогов в профессию</vt:lpstr>
      <vt:lpstr>Модель сетевого взаимодействия с целью  реализации программы сопровождения  профессиональной интеграции молодых педагогов  </vt:lpstr>
      <vt:lpstr> </vt:lpstr>
      <vt:lpstr>Схема взаимодействия организаций в условиях СЕТИ </vt:lpstr>
      <vt:lpstr>СЛОЖНОСТИ РЕАЛИЗАЦИИ ПРОГРАММЫ СЕТЕВОГО ВЗАИМОДЕЙСТВИЯ </vt:lpstr>
      <vt:lpstr>Перспективы реализации программы сетевого взаимодействия, ориентированной на  сопровождения процесса профессиональной интеграции молодых педагогов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Arkhipov</dc:creator>
  <cp:lastModifiedBy>Vadim Arkhipov</cp:lastModifiedBy>
  <cp:revision>39</cp:revision>
  <dcterms:created xsi:type="dcterms:W3CDTF">2017-06-02T09:31:17Z</dcterms:created>
  <dcterms:modified xsi:type="dcterms:W3CDTF">2017-06-04T16:19:56Z</dcterms:modified>
</cp:coreProperties>
</file>