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6" r:id="rId2"/>
    <p:sldId id="308" r:id="rId3"/>
    <p:sldId id="315" r:id="rId4"/>
    <p:sldId id="280" r:id="rId5"/>
    <p:sldId id="284" r:id="rId6"/>
    <p:sldId id="282" r:id="rId7"/>
    <p:sldId id="311" r:id="rId8"/>
    <p:sldId id="307" r:id="rId9"/>
    <p:sldId id="309" r:id="rId10"/>
    <p:sldId id="316" r:id="rId11"/>
    <p:sldId id="310" r:id="rId12"/>
    <p:sldId id="318" r:id="rId13"/>
    <p:sldId id="319" r:id="rId14"/>
    <p:sldId id="276" r:id="rId15"/>
    <p:sldId id="313" r:id="rId16"/>
    <p:sldId id="320" r:id="rId17"/>
    <p:sldId id="31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000000"/>
    <a:srgbClr val="FFCC66"/>
    <a:srgbClr val="FF9999"/>
    <a:srgbClr val="FF3300"/>
    <a:srgbClr val="66FF66"/>
    <a:srgbClr val="66FFFF"/>
    <a:srgbClr val="FF66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4660"/>
  </p:normalViewPr>
  <p:slideViewPr>
    <p:cSldViewPr>
      <p:cViewPr>
        <p:scale>
          <a:sx n="66" d="100"/>
          <a:sy n="66" d="100"/>
        </p:scale>
        <p:origin x="-117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B72C5-4308-49AA-932B-AF0F10126A3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EBFEA1C-88B8-4F5C-88ED-0ACEEE7FCB64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6870AFFE-BD56-423E-A3CA-D199D7EA91F3}" type="sibTrans" cxnId="{613FE528-EC4A-4D3D-9C46-3056ED22A1A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BFD05F-6BA9-4861-B697-29513874A8CD}" type="parTrans" cxnId="{613FE528-EC4A-4D3D-9C46-3056ED22A1A3}">
      <dgm:prSet/>
      <dgm:spPr/>
      <dgm:t>
        <a:bodyPr/>
        <a:lstStyle/>
        <a:p>
          <a:endParaRPr lang="ru-RU"/>
        </a:p>
      </dgm:t>
    </dgm:pt>
    <dgm:pt modelId="{B82E585E-00DE-48DA-BCF1-2E7F204BDD3E}" type="pres">
      <dgm:prSet presAssocID="{B38B72C5-4308-49AA-932B-AF0F10126A30}" presName="Name0" presStyleCnt="0">
        <dgm:presLayoutVars>
          <dgm:chMax val="7"/>
          <dgm:chPref val="7"/>
          <dgm:dir/>
        </dgm:presLayoutVars>
      </dgm:prSet>
      <dgm:spPr/>
    </dgm:pt>
    <dgm:pt modelId="{E087D102-FA14-4B5C-BED1-1E7C6C80453E}" type="pres">
      <dgm:prSet presAssocID="{B38B72C5-4308-49AA-932B-AF0F10126A30}" presName="Name1" presStyleCnt="0"/>
      <dgm:spPr/>
    </dgm:pt>
    <dgm:pt modelId="{E05C61D2-80C7-435D-901C-80A76AF94C13}" type="pres">
      <dgm:prSet presAssocID="{6870AFFE-BD56-423E-A3CA-D199D7EA91F3}" presName="picture_1" presStyleCnt="0"/>
      <dgm:spPr/>
    </dgm:pt>
    <dgm:pt modelId="{41CF680E-3407-4104-8219-AA3A464EF8E0}" type="pres">
      <dgm:prSet presAssocID="{6870AFFE-BD56-423E-A3CA-D199D7EA91F3}" presName="pictureRepeatNode" presStyleLbl="alignImgPlace1" presStyleIdx="0" presStyleCnt="1" custLinFactX="147843" custLinFactY="43154" custLinFactNeighborX="200000" custLinFactNeighborY="100000"/>
      <dgm:spPr/>
      <dgm:t>
        <a:bodyPr/>
        <a:lstStyle/>
        <a:p>
          <a:endParaRPr lang="ru-RU"/>
        </a:p>
      </dgm:t>
    </dgm:pt>
    <dgm:pt modelId="{3A4C4AD4-77FF-4504-8FBA-627753094844}" type="pres">
      <dgm:prSet presAssocID="{CEBFEA1C-88B8-4F5C-88ED-0ACEEE7FCB64}" presName="text_1" presStyleLbl="node1" presStyleIdx="0" presStyleCnt="0" custLinFactX="100000" custLinFactNeighborX="182653" custLinFactNeighborY="-18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EEA2B-178A-4F3A-98B0-6EA4B5A00767}" type="presOf" srcId="{B38B72C5-4308-49AA-932B-AF0F10126A30}" destId="{B82E585E-00DE-48DA-BCF1-2E7F204BDD3E}" srcOrd="0" destOrd="0" presId="urn:microsoft.com/office/officeart/2008/layout/CircularPictureCallout"/>
    <dgm:cxn modelId="{DD22EBAD-775D-401C-B538-F7BEC2B30378}" type="presOf" srcId="{CEBFEA1C-88B8-4F5C-88ED-0ACEEE7FCB64}" destId="{3A4C4AD4-77FF-4504-8FBA-627753094844}" srcOrd="0" destOrd="0" presId="urn:microsoft.com/office/officeart/2008/layout/CircularPictureCallout"/>
    <dgm:cxn modelId="{613FE528-EC4A-4D3D-9C46-3056ED22A1A3}" srcId="{B38B72C5-4308-49AA-932B-AF0F10126A30}" destId="{CEBFEA1C-88B8-4F5C-88ED-0ACEEE7FCB64}" srcOrd="0" destOrd="0" parTransId="{60BFD05F-6BA9-4861-B697-29513874A8CD}" sibTransId="{6870AFFE-BD56-423E-A3CA-D199D7EA91F3}"/>
    <dgm:cxn modelId="{307E2A45-B813-45D2-99A3-CA04472D32B4}" type="presOf" srcId="{6870AFFE-BD56-423E-A3CA-D199D7EA91F3}" destId="{41CF680E-3407-4104-8219-AA3A464EF8E0}" srcOrd="0" destOrd="0" presId="urn:microsoft.com/office/officeart/2008/layout/CircularPictureCallout"/>
    <dgm:cxn modelId="{AE5E8C9C-6097-48FC-B8BA-DB6F9DE0621C}" type="presParOf" srcId="{B82E585E-00DE-48DA-BCF1-2E7F204BDD3E}" destId="{E087D102-FA14-4B5C-BED1-1E7C6C80453E}" srcOrd="0" destOrd="0" presId="urn:microsoft.com/office/officeart/2008/layout/CircularPictureCallout"/>
    <dgm:cxn modelId="{783B54DB-F8CB-439B-BBD9-7B8E3CCF491C}" type="presParOf" srcId="{E087D102-FA14-4B5C-BED1-1E7C6C80453E}" destId="{E05C61D2-80C7-435D-901C-80A76AF94C13}" srcOrd="0" destOrd="0" presId="urn:microsoft.com/office/officeart/2008/layout/CircularPictureCallout"/>
    <dgm:cxn modelId="{358B8075-C26A-468E-9B4C-3DA57BE35CC2}" type="presParOf" srcId="{E05C61D2-80C7-435D-901C-80A76AF94C13}" destId="{41CF680E-3407-4104-8219-AA3A464EF8E0}" srcOrd="0" destOrd="0" presId="urn:microsoft.com/office/officeart/2008/layout/CircularPictureCallout"/>
    <dgm:cxn modelId="{9FE61CF2-037D-4D2B-BE34-54E0E5F86F9A}" type="presParOf" srcId="{E087D102-FA14-4B5C-BED1-1E7C6C80453E}" destId="{3A4C4AD4-77FF-4504-8FBA-62775309484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DD721-51F5-4F51-8A85-38EC3046F056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08F1F7-67E9-48AF-A06B-4633579A5F05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ИКТ-подготовка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46F50E2-AD9B-4106-9934-55E981169791}" type="parTrans" cxnId="{171A8414-EE64-43C4-9697-363C753365C7}">
      <dgm:prSet/>
      <dgm:spPr/>
      <dgm:t>
        <a:bodyPr/>
        <a:lstStyle/>
        <a:p>
          <a:endParaRPr lang="ru-RU"/>
        </a:p>
      </dgm:t>
    </dgm:pt>
    <dgm:pt modelId="{E0A52BEF-8A6B-4D75-81C8-55CC665AB8D9}" type="sibTrans" cxnId="{171A8414-EE64-43C4-9697-363C753365C7}">
      <dgm:prSet/>
      <dgm:spPr/>
      <dgm:t>
        <a:bodyPr/>
        <a:lstStyle/>
        <a:p>
          <a:endParaRPr lang="ru-RU"/>
        </a:p>
      </dgm:t>
    </dgm:pt>
    <dgm:pt modelId="{0BE7ABFC-E365-4F7E-8544-80F5EAF41520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Методическая</a:t>
          </a:r>
        </a:p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подготовка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A98D6B8-39FB-4437-A650-F573BCEFF206}" type="parTrans" cxnId="{AA7933FD-F07C-46A5-A5EA-AF062545F2A5}">
      <dgm:prSet/>
      <dgm:spPr/>
      <dgm:t>
        <a:bodyPr/>
        <a:lstStyle/>
        <a:p>
          <a:endParaRPr lang="ru-RU"/>
        </a:p>
      </dgm:t>
    </dgm:pt>
    <dgm:pt modelId="{54A662A1-310A-4CA2-B966-7F4BF538E806}" type="sibTrans" cxnId="{AA7933FD-F07C-46A5-A5EA-AF062545F2A5}">
      <dgm:prSet/>
      <dgm:spPr/>
      <dgm:t>
        <a:bodyPr/>
        <a:lstStyle/>
        <a:p>
          <a:endParaRPr lang="ru-RU"/>
        </a:p>
      </dgm:t>
    </dgm:pt>
    <dgm:pt modelId="{CC1D176F-792C-4A83-838E-9B32D6734C3C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Языковая подготовка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3A24C5-92FE-45A4-84C5-1C7C416560B7}" type="parTrans" cxnId="{46847650-B0FB-4ABD-9924-FD4E44C1D245}">
      <dgm:prSet/>
      <dgm:spPr/>
      <dgm:t>
        <a:bodyPr/>
        <a:lstStyle/>
        <a:p>
          <a:endParaRPr lang="ru-RU"/>
        </a:p>
      </dgm:t>
    </dgm:pt>
    <dgm:pt modelId="{5B65F964-94AC-4167-BD32-A50B2EF0EE19}" type="sibTrans" cxnId="{46847650-B0FB-4ABD-9924-FD4E44C1D245}">
      <dgm:prSet/>
      <dgm:spPr/>
      <dgm:t>
        <a:bodyPr/>
        <a:lstStyle/>
        <a:p>
          <a:endParaRPr lang="ru-RU"/>
        </a:p>
      </dgm:t>
    </dgm:pt>
    <dgm:pt modelId="{231CAEBA-9AB4-4F3F-AD45-CA9CB70CAF5F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Углубленная психологическая подготовка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BC7E646-1E42-4D9D-BC71-380A65D9A9DF}" type="parTrans" cxnId="{9050F640-9AB9-4523-98D9-E4233DA2E7F2}">
      <dgm:prSet/>
      <dgm:spPr/>
      <dgm:t>
        <a:bodyPr/>
        <a:lstStyle/>
        <a:p>
          <a:endParaRPr lang="ru-RU"/>
        </a:p>
      </dgm:t>
    </dgm:pt>
    <dgm:pt modelId="{8A36726B-26A6-4EE1-A140-64874DD9FF4D}" type="sibTrans" cxnId="{9050F640-9AB9-4523-98D9-E4233DA2E7F2}">
      <dgm:prSet/>
      <dgm:spPr/>
      <dgm:t>
        <a:bodyPr/>
        <a:lstStyle/>
        <a:p>
          <a:endParaRPr lang="ru-RU"/>
        </a:p>
      </dgm:t>
    </dgm:pt>
    <dgm:pt modelId="{F602EE24-7E3C-46D9-8668-AB2BC1849A74}">
      <dgm:prSet phldrT="[Текст]" custT="1"/>
      <dgm:spPr/>
      <dgm:t>
        <a:bodyPr/>
        <a:lstStyle/>
        <a:p>
          <a:endParaRPr lang="en-US" sz="17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Специально-психологическая (инклюзивная)</a:t>
          </a:r>
        </a:p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подготовка</a:t>
          </a:r>
        </a:p>
        <a:p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C76F81-8721-4548-AEDB-461CE44DE3AB}" type="parTrans" cxnId="{87F9C857-8B21-4348-9B7E-4DE98D280254}">
      <dgm:prSet/>
      <dgm:spPr/>
      <dgm:t>
        <a:bodyPr/>
        <a:lstStyle/>
        <a:p>
          <a:endParaRPr lang="ru-RU"/>
        </a:p>
      </dgm:t>
    </dgm:pt>
    <dgm:pt modelId="{26EEF8CE-CDD8-4269-848D-B31761F726AF}" type="sibTrans" cxnId="{87F9C857-8B21-4348-9B7E-4DE98D280254}">
      <dgm:prSet/>
      <dgm:spPr/>
      <dgm:t>
        <a:bodyPr/>
        <a:lstStyle/>
        <a:p>
          <a:endParaRPr lang="ru-RU"/>
        </a:p>
      </dgm:t>
    </dgm:pt>
    <dgm:pt modelId="{0C16BD0A-EACD-4C30-A089-E36A8272C2FC}" type="pres">
      <dgm:prSet presAssocID="{FE7DD721-51F5-4F51-8A85-38EC3046F0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014A3-2EB4-40E1-9E9B-F37A3D899FCC}" type="pres">
      <dgm:prSet presAssocID="{FE7DD721-51F5-4F51-8A85-38EC3046F056}" presName="cycle" presStyleCnt="0"/>
      <dgm:spPr/>
      <dgm:t>
        <a:bodyPr/>
        <a:lstStyle/>
        <a:p>
          <a:endParaRPr lang="ru-RU"/>
        </a:p>
      </dgm:t>
    </dgm:pt>
    <dgm:pt modelId="{ABCECF59-B2EE-45DA-B9A4-63627EEC24CA}" type="pres">
      <dgm:prSet presAssocID="{8208F1F7-67E9-48AF-A06B-4633579A5F05}" presName="nodeFirstNode" presStyleLbl="node1" presStyleIdx="0" presStyleCnt="5" custRadScaleRad="80946" custRadScaleInc="-283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3548E-6208-462A-BF84-9322F0C86430}" type="pres">
      <dgm:prSet presAssocID="{E0A52BEF-8A6B-4D75-81C8-55CC665AB8D9}" presName="sibTransFirstNode" presStyleLbl="bgShp" presStyleIdx="0" presStyleCnt="1" custAng="1022345" custScaleX="120346" custLinFactNeighborX="4224" custLinFactNeighborY="-77617"/>
      <dgm:spPr/>
      <dgm:t>
        <a:bodyPr/>
        <a:lstStyle/>
        <a:p>
          <a:endParaRPr lang="ru-RU"/>
        </a:p>
      </dgm:t>
    </dgm:pt>
    <dgm:pt modelId="{60518AED-6093-47B4-9DB7-A3BCE4AED51E}" type="pres">
      <dgm:prSet presAssocID="{0BE7ABFC-E365-4F7E-8544-80F5EAF41520}" presName="nodeFollowingNodes" presStyleLbl="node1" presStyleIdx="1" presStyleCnt="5" custRadScaleRad="178818" custRadScaleInc="-26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D5F17-7576-4683-A1D8-CACB0C5EA9C9}" type="pres">
      <dgm:prSet presAssocID="{CC1D176F-792C-4A83-838E-9B32D6734C3C}" presName="nodeFollowingNodes" presStyleLbl="node1" presStyleIdx="2" presStyleCnt="5" custRadScaleRad="116017" custRadScaleInc="-7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9B107-748A-4576-8291-801A5F0693ED}" type="pres">
      <dgm:prSet presAssocID="{231CAEBA-9AB4-4F3F-AD45-CA9CB70CAF5F}" presName="nodeFollowingNodes" presStyleLbl="node1" presStyleIdx="3" presStyleCnt="5" custRadScaleRad="166374" custRadScaleInc="77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D1611-5EC1-4A47-8998-0D4E00105DD1}" type="pres">
      <dgm:prSet presAssocID="{F602EE24-7E3C-46D9-8668-AB2BC1849A74}" presName="nodeFollowingNodes" presStyleLbl="node1" presStyleIdx="4" presStyleCnt="5" custScaleX="104310" custScaleY="106569" custRadScaleRad="184949" custRadScaleInc="24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0F640-9AB9-4523-98D9-E4233DA2E7F2}" srcId="{FE7DD721-51F5-4F51-8A85-38EC3046F056}" destId="{231CAEBA-9AB4-4F3F-AD45-CA9CB70CAF5F}" srcOrd="3" destOrd="0" parTransId="{CBC7E646-1E42-4D9D-BC71-380A65D9A9DF}" sibTransId="{8A36726B-26A6-4EE1-A140-64874DD9FF4D}"/>
    <dgm:cxn modelId="{171A8414-EE64-43C4-9697-363C753365C7}" srcId="{FE7DD721-51F5-4F51-8A85-38EC3046F056}" destId="{8208F1F7-67E9-48AF-A06B-4633579A5F05}" srcOrd="0" destOrd="0" parTransId="{D46F50E2-AD9B-4106-9934-55E981169791}" sibTransId="{E0A52BEF-8A6B-4D75-81C8-55CC665AB8D9}"/>
    <dgm:cxn modelId="{87F9C857-8B21-4348-9B7E-4DE98D280254}" srcId="{FE7DD721-51F5-4F51-8A85-38EC3046F056}" destId="{F602EE24-7E3C-46D9-8668-AB2BC1849A74}" srcOrd="4" destOrd="0" parTransId="{67C76F81-8721-4548-AEDB-461CE44DE3AB}" sibTransId="{26EEF8CE-CDD8-4269-848D-B31761F726AF}"/>
    <dgm:cxn modelId="{D9B5E642-423F-448E-BD60-FAED2EF6951F}" type="presOf" srcId="{CC1D176F-792C-4A83-838E-9B32D6734C3C}" destId="{96CD5F17-7576-4683-A1D8-CACB0C5EA9C9}" srcOrd="0" destOrd="0" presId="urn:microsoft.com/office/officeart/2005/8/layout/cycle3"/>
    <dgm:cxn modelId="{9F642553-CDB3-426D-BE1D-82CE1951F28B}" type="presOf" srcId="{231CAEBA-9AB4-4F3F-AD45-CA9CB70CAF5F}" destId="{04F9B107-748A-4576-8291-801A5F0693ED}" srcOrd="0" destOrd="0" presId="urn:microsoft.com/office/officeart/2005/8/layout/cycle3"/>
    <dgm:cxn modelId="{686E763F-D74F-43C1-8CF3-96CFFC58FC3D}" type="presOf" srcId="{0BE7ABFC-E365-4F7E-8544-80F5EAF41520}" destId="{60518AED-6093-47B4-9DB7-A3BCE4AED51E}" srcOrd="0" destOrd="0" presId="urn:microsoft.com/office/officeart/2005/8/layout/cycle3"/>
    <dgm:cxn modelId="{AA7933FD-F07C-46A5-A5EA-AF062545F2A5}" srcId="{FE7DD721-51F5-4F51-8A85-38EC3046F056}" destId="{0BE7ABFC-E365-4F7E-8544-80F5EAF41520}" srcOrd="1" destOrd="0" parTransId="{EA98D6B8-39FB-4437-A650-F573BCEFF206}" sibTransId="{54A662A1-310A-4CA2-B966-7F4BF538E806}"/>
    <dgm:cxn modelId="{46847650-B0FB-4ABD-9924-FD4E44C1D245}" srcId="{FE7DD721-51F5-4F51-8A85-38EC3046F056}" destId="{CC1D176F-792C-4A83-838E-9B32D6734C3C}" srcOrd="2" destOrd="0" parTransId="{063A24C5-92FE-45A4-84C5-1C7C416560B7}" sibTransId="{5B65F964-94AC-4167-BD32-A50B2EF0EE19}"/>
    <dgm:cxn modelId="{D71E4818-A263-4B47-ABF6-C116E3F282E1}" type="presOf" srcId="{8208F1F7-67E9-48AF-A06B-4633579A5F05}" destId="{ABCECF59-B2EE-45DA-B9A4-63627EEC24CA}" srcOrd="0" destOrd="0" presId="urn:microsoft.com/office/officeart/2005/8/layout/cycle3"/>
    <dgm:cxn modelId="{26EC1D7A-2E1E-4130-9A2F-EE0F96C96DEB}" type="presOf" srcId="{FE7DD721-51F5-4F51-8A85-38EC3046F056}" destId="{0C16BD0A-EACD-4C30-A089-E36A8272C2FC}" srcOrd="0" destOrd="0" presId="urn:microsoft.com/office/officeart/2005/8/layout/cycle3"/>
    <dgm:cxn modelId="{5839AB4A-0F39-41A7-B28F-66FF2D22F609}" type="presOf" srcId="{F602EE24-7E3C-46D9-8668-AB2BC1849A74}" destId="{F2BD1611-5EC1-4A47-8998-0D4E00105DD1}" srcOrd="0" destOrd="0" presId="urn:microsoft.com/office/officeart/2005/8/layout/cycle3"/>
    <dgm:cxn modelId="{DF079208-35FA-4873-BA30-41A5083F6853}" type="presOf" srcId="{E0A52BEF-8A6B-4D75-81C8-55CC665AB8D9}" destId="{0FD3548E-6208-462A-BF84-9322F0C86430}" srcOrd="0" destOrd="0" presId="urn:microsoft.com/office/officeart/2005/8/layout/cycle3"/>
    <dgm:cxn modelId="{089758D7-3845-48B0-AF93-5E340F483EB2}" type="presParOf" srcId="{0C16BD0A-EACD-4C30-A089-E36A8272C2FC}" destId="{F9C014A3-2EB4-40E1-9E9B-F37A3D899FCC}" srcOrd="0" destOrd="0" presId="urn:microsoft.com/office/officeart/2005/8/layout/cycle3"/>
    <dgm:cxn modelId="{863D0D41-DCF8-4855-93C6-29163F31FFCF}" type="presParOf" srcId="{F9C014A3-2EB4-40E1-9E9B-F37A3D899FCC}" destId="{ABCECF59-B2EE-45DA-B9A4-63627EEC24CA}" srcOrd="0" destOrd="0" presId="urn:microsoft.com/office/officeart/2005/8/layout/cycle3"/>
    <dgm:cxn modelId="{2A28A5ED-71AA-440D-BBA6-D537FA84F2D0}" type="presParOf" srcId="{F9C014A3-2EB4-40E1-9E9B-F37A3D899FCC}" destId="{0FD3548E-6208-462A-BF84-9322F0C86430}" srcOrd="1" destOrd="0" presId="urn:microsoft.com/office/officeart/2005/8/layout/cycle3"/>
    <dgm:cxn modelId="{352F78C7-35B7-4107-BBD7-0B778A8D374C}" type="presParOf" srcId="{F9C014A3-2EB4-40E1-9E9B-F37A3D899FCC}" destId="{60518AED-6093-47B4-9DB7-A3BCE4AED51E}" srcOrd="2" destOrd="0" presId="urn:microsoft.com/office/officeart/2005/8/layout/cycle3"/>
    <dgm:cxn modelId="{B4AB8704-094F-418A-9B3F-50100B451EBF}" type="presParOf" srcId="{F9C014A3-2EB4-40E1-9E9B-F37A3D899FCC}" destId="{96CD5F17-7576-4683-A1D8-CACB0C5EA9C9}" srcOrd="3" destOrd="0" presId="urn:microsoft.com/office/officeart/2005/8/layout/cycle3"/>
    <dgm:cxn modelId="{96D43569-0518-430F-A799-62CE46A58D13}" type="presParOf" srcId="{F9C014A3-2EB4-40E1-9E9B-F37A3D899FCC}" destId="{04F9B107-748A-4576-8291-801A5F0693ED}" srcOrd="4" destOrd="0" presId="urn:microsoft.com/office/officeart/2005/8/layout/cycle3"/>
    <dgm:cxn modelId="{F763F5AA-DB83-467F-ADDE-9EABBD7CC970}" type="presParOf" srcId="{F9C014A3-2EB4-40E1-9E9B-F37A3D899FCC}" destId="{F2BD1611-5EC1-4A47-8998-0D4E00105DD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F680E-3407-4104-8219-AA3A464EF8E0}">
      <dsp:nvSpPr>
        <dsp:cNvPr id="0" name=""/>
        <dsp:cNvSpPr/>
      </dsp:nvSpPr>
      <dsp:spPr>
        <a:xfrm>
          <a:off x="1529983" y="1113199"/>
          <a:ext cx="1529983" cy="15299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C4AD4-77FF-4504-8FBA-627753094844}">
      <dsp:nvSpPr>
        <dsp:cNvPr id="0" name=""/>
        <dsp:cNvSpPr/>
      </dsp:nvSpPr>
      <dsp:spPr>
        <a:xfrm>
          <a:off x="2080776" y="1276801"/>
          <a:ext cx="979189" cy="5048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.</a:t>
          </a:r>
          <a:endParaRPr lang="ru-RU" sz="3800" kern="1200" dirty="0"/>
        </a:p>
      </dsp:txBody>
      <dsp:txXfrm>
        <a:off x="2080776" y="1276801"/>
        <a:ext cx="979189" cy="504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548E-6208-462A-BF84-9322F0C86430}">
      <dsp:nvSpPr>
        <dsp:cNvPr id="0" name=""/>
        <dsp:cNvSpPr/>
      </dsp:nvSpPr>
      <dsp:spPr>
        <a:xfrm rot="1022345">
          <a:off x="514461" y="-69878"/>
          <a:ext cx="5504496" cy="4573892"/>
        </a:xfrm>
        <a:prstGeom prst="circularArrow">
          <a:avLst>
            <a:gd name="adj1" fmla="val 5544"/>
            <a:gd name="adj2" fmla="val 330680"/>
            <a:gd name="adj3" fmla="val 13800810"/>
            <a:gd name="adj4" fmla="val 1737083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ECF59-B2EE-45DA-B9A4-63627EEC24CA}">
      <dsp:nvSpPr>
        <dsp:cNvPr id="0" name=""/>
        <dsp:cNvSpPr/>
      </dsp:nvSpPr>
      <dsp:spPr>
        <a:xfrm>
          <a:off x="2014131" y="3507595"/>
          <a:ext cx="2118752" cy="105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ИКТ-подготовка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65845" y="3559309"/>
        <a:ext cx="2015324" cy="955948"/>
      </dsp:txXfrm>
    </dsp:sp>
    <dsp:sp modelId="{60518AED-6093-47B4-9DB7-A3BCE4AED51E}">
      <dsp:nvSpPr>
        <dsp:cNvPr id="0" name=""/>
        <dsp:cNvSpPr/>
      </dsp:nvSpPr>
      <dsp:spPr>
        <a:xfrm>
          <a:off x="4516118" y="6318"/>
          <a:ext cx="2118752" cy="105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Методическая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подготовка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567832" y="58032"/>
        <a:ext cx="2015324" cy="955948"/>
      </dsp:txXfrm>
    </dsp:sp>
    <dsp:sp modelId="{96CD5F17-7576-4683-A1D8-CACB0C5EA9C9}">
      <dsp:nvSpPr>
        <dsp:cNvPr id="0" name=""/>
        <dsp:cNvSpPr/>
      </dsp:nvSpPr>
      <dsp:spPr>
        <a:xfrm>
          <a:off x="4516114" y="2304254"/>
          <a:ext cx="2118752" cy="105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Языковая подготовка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567828" y="2355968"/>
        <a:ext cx="2015324" cy="955948"/>
      </dsp:txXfrm>
    </dsp:sp>
    <dsp:sp modelId="{04F9B107-748A-4576-8291-801A5F0693ED}">
      <dsp:nvSpPr>
        <dsp:cNvPr id="0" name=""/>
        <dsp:cNvSpPr/>
      </dsp:nvSpPr>
      <dsp:spPr>
        <a:xfrm>
          <a:off x="0" y="2378931"/>
          <a:ext cx="2118752" cy="105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Углубленная психологическая подготовка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1714" y="2430645"/>
        <a:ext cx="2015324" cy="955948"/>
      </dsp:txXfrm>
    </dsp:sp>
    <dsp:sp modelId="{F2BD1611-5EC1-4A47-8998-0D4E00105DD1}">
      <dsp:nvSpPr>
        <dsp:cNvPr id="0" name=""/>
        <dsp:cNvSpPr/>
      </dsp:nvSpPr>
      <dsp:spPr>
        <a:xfrm>
          <a:off x="0" y="0"/>
          <a:ext cx="2210070" cy="1128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Специально-психологическая (инклюзивная)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подготовка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12" y="55112"/>
        <a:ext cx="2099846" cy="101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96584-DDDA-482A-800D-D880299EB02B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FC35-35FE-44F8-B6A7-3CC925C79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2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3A536-ACB3-46A6-A4F3-E747389906C6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890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8DB8C2-9B91-4947-91BD-7C31EA6A9434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EF9971A-62D3-4445-81BE-8327297FBD7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F75BA-EC57-4926-82F2-8FEBEFC64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269CA-4F52-4B7D-B5EB-D192F6E77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7F368FA-F85A-42C3-A5EA-DED1E6ECA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7D6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>
              <a:gd name="T0" fmla="*/ 2649 w 2649"/>
              <a:gd name="T1" fmla="*/ 280 h 280"/>
              <a:gd name="T2" fmla="*/ 1337 w 2649"/>
              <a:gd name="T3" fmla="*/ 184 h 280"/>
              <a:gd name="T4" fmla="*/ 1 w 2649"/>
              <a:gd name="T5" fmla="*/ 0 h 280"/>
              <a:gd name="T6" fmla="*/ 0 w 2649"/>
              <a:gd name="T7" fmla="*/ 279 h 280"/>
              <a:gd name="T8" fmla="*/ 2649 w 2649"/>
              <a:gd name="T9" fmla="*/ 28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>
              <a:gd name="T0" fmla="*/ 0 w 2653"/>
              <a:gd name="T1" fmla="*/ 328 h 328"/>
              <a:gd name="T2" fmla="*/ 1321 w 2653"/>
              <a:gd name="T3" fmla="*/ 224 h 328"/>
              <a:gd name="T4" fmla="*/ 2653 w 2653"/>
              <a:gd name="T5" fmla="*/ 0 h 328"/>
              <a:gd name="T6" fmla="*/ 2653 w 2653"/>
              <a:gd name="T7" fmla="*/ 328 h 328"/>
              <a:gd name="T8" fmla="*/ 0 w 2653"/>
              <a:gd name="T9" fmla="*/ 328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495800" cy="5113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495800" cy="247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0488"/>
            <a:ext cx="4495800" cy="2481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92C36-1ABF-4064-8CEF-2B04BD386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4381F-8498-44E6-B1FE-0485F4603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02525-198B-4FD3-82DC-CC88AE3D7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7C52-B8CF-40E1-885D-E047C5344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17D9-06BE-4713-963D-1188DD906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1328-1BB1-42BA-962B-FDBFEA14D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AF0C2-1FD2-44AD-A63F-0B025F4E2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B0F68-7192-4569-B0D6-8E37FF742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Image" r:id="rId16" imgW="8698413" imgH="1104372" progId="">
                  <p:embed/>
                </p:oleObj>
              </mc:Choice>
              <mc:Fallback>
                <p:oleObj name="Image" r:id="rId16" imgW="8698413" imgH="110437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F497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1D5427-6D3C-4A14-9C99-92EBAFE3A5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http://www.intmedia.ru/attach.asp?a_no=943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hyperlink" Target="http://www.intmedia.ru/attach.asp?a_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23.wmf"/><Relationship Id="rId12" Type="http://schemas.openxmlformats.org/officeDocument/2006/relationships/image" Target="../media/image28.pn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png"/><Relationship Id="rId5" Type="http://schemas.openxmlformats.org/officeDocument/2006/relationships/image" Target="../media/image22.w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png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500042"/>
            <a:ext cx="8858312" cy="5305446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ЭФФЕКТИВНЫЕ СТРАТЕГИИ РАЗВИТИЯ ПЕДАГОГИЧЕСКИХ КОЛЛЕДЖЕЙ: ПРАКТИКИ СЕТЕВОГО ВЗАИМОДЕЙСТВИЯ С ОБЩЕОБРАЗОВАТЕЛЬНЫМИ ОРГАНИЗАЦИЯМИ И ОРГАНИЗАЦИЯМИ ВЫСШЕГО ОБРАЗОВАНИЯ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642910" y="3929066"/>
            <a:ext cx="8140849" cy="2675545"/>
          </a:xfrm>
          <a:prstGeom prst="ribbon2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ЛУЧШАЯ ПРАКТИКА СЕТЕВОГО ВЗАИМОДЕЙСТВИЯ С ОБЩЕОБРАЗОВАТЕЛЬНЫМИ ОРГАНИЗАЦИЯМИ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ТОМ ЧИСЛЕ ДОО)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371602"/>
            <a:ext cx="8190230" cy="5379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 algn="r">
              <a:buNone/>
            </a:pPr>
            <a:endParaRPr lang="ru-RU" sz="4000" dirty="0" smtClean="0"/>
          </a:p>
          <a:p>
            <a:pPr marL="0" indent="0" algn="r">
              <a:buNone/>
            </a:pPr>
            <a:r>
              <a:rPr lang="ru-RU" sz="2800" dirty="0" smtClean="0"/>
              <a:t> </a:t>
            </a:r>
            <a:endParaRPr lang="ru-RU" sz="2800" b="1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9" name="Picture 2" descr="F:\МАША\Новая папка (4)\DSC09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71612"/>
            <a:ext cx="3203598" cy="31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/>
          <a:stretch/>
        </p:blipFill>
        <p:spPr bwMode="auto">
          <a:xfrm>
            <a:off x="571472" y="1357298"/>
            <a:ext cx="2901998" cy="37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ПРАКТИКА В ДОО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214950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ru-RU" sz="2400" dirty="0" smtClean="0"/>
              <a:t> Учебная практика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/>
              <a:t>Производственная практика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/>
              <a:t>Преддипломная практика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3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2" t="13607" r="13494" b="2603"/>
          <a:stretch/>
        </p:blipFill>
        <p:spPr>
          <a:xfrm>
            <a:off x="6938954" y="1809347"/>
            <a:ext cx="178125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7996" y="-15555"/>
            <a:ext cx="8327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Ресурсный центр является региональной площадкой для проведения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чемпионата рабочих профессий в соответствии с международными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стандартами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WorldSkills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endParaRPr lang="ru-RU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5373216"/>
            <a:ext cx="3207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Победител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2015 г., 2016 г.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специальность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71785"/>
            <a:ext cx="1902688" cy="325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КОНКУРС\IMG_5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0" y="1484785"/>
            <a:ext cx="4217456" cy="4069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04189"/>
            <a:ext cx="8478114" cy="472514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Ресурсный центр профессионального образования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«Педагог будущего» стал инновационной образовательной площадкой для обучения современным образовательным технологиям выпускников и педагогов колледжа, 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города и области. </a:t>
            </a: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Рисунок 3" descr="IMG_1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2" y="3429000"/>
            <a:ext cx="3285782" cy="2341030"/>
          </a:xfrm>
          <a:prstGeom prst="rect">
            <a:avLst/>
          </a:prstGeom>
        </p:spPr>
      </p:pic>
      <p:pic>
        <p:nvPicPr>
          <p:cNvPr id="5" name="Рисунок 4" descr="IMG_1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1284" y="4572008"/>
            <a:ext cx="2214578" cy="1936215"/>
          </a:xfrm>
          <a:prstGeom prst="rect">
            <a:avLst/>
          </a:prstGeom>
        </p:spPr>
      </p:pic>
      <p:pic>
        <p:nvPicPr>
          <p:cNvPr id="6" name="Рисунок 5" descr="IMG_5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7030" y="3429000"/>
            <a:ext cx="2771052" cy="2286016"/>
          </a:xfrm>
          <a:prstGeom prst="rect">
            <a:avLst/>
          </a:prstGeom>
        </p:spPr>
      </p:pic>
      <p:pic>
        <p:nvPicPr>
          <p:cNvPr id="7" name="Рисунок 6" descr="IMG_1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714884"/>
            <a:ext cx="2557518" cy="17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I:\фото семинаров\IMG_1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3429024" cy="2054196"/>
          </a:xfrm>
          <a:prstGeom prst="rect">
            <a:avLst/>
          </a:prstGeom>
          <a:noFill/>
        </p:spPr>
      </p:pic>
      <p:pic>
        <p:nvPicPr>
          <p:cNvPr id="9" name="Picture 3" descr="I:\фото семинаров\IMG_3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3286148" cy="1957470"/>
          </a:xfrm>
          <a:prstGeom prst="rect">
            <a:avLst/>
          </a:prstGeom>
          <a:noFill/>
        </p:spPr>
      </p:pic>
      <p:pic>
        <p:nvPicPr>
          <p:cNvPr id="13" name="Рисунок 2" descr="IMG_14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14752"/>
            <a:ext cx="1928826" cy="24613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" name="Picture 1" descr="I:\фото семинаров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14422"/>
            <a:ext cx="3357586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0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Пейп-Арт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214686"/>
            <a:ext cx="470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Физические упражнения для детей с ОВЗ.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42976" y="6286520"/>
            <a:ext cx="317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Использование ИКТ в ДОО.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5786" y="97673"/>
            <a:ext cx="7545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Семинары – практикумы, мастер-классы, тренинги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для педагогов образовательных организаций</a:t>
            </a: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6215082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Использование песочной анимации в работе с дошкольниками.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4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53"/>
          <p:cNvSpPr>
            <a:spLocks noChangeArrowheads="1"/>
          </p:cNvSpPr>
          <p:nvPr/>
        </p:nvSpPr>
        <p:spPr bwMode="gray">
          <a:xfrm>
            <a:off x="2569148" y="1901391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88640"/>
            <a:ext cx="8786874" cy="533400"/>
          </a:xfrm>
        </p:spPr>
        <p:txBody>
          <a:bodyPr/>
          <a:lstStyle/>
          <a:p>
            <a:r>
              <a:rPr lang="ru-RU" sz="3500" dirty="0" smtClean="0">
                <a:solidFill>
                  <a:srgbClr val="FFFF00"/>
                </a:solidFill>
              </a:rPr>
              <a:t>Количественный охват</a:t>
            </a:r>
            <a:br>
              <a:rPr lang="ru-RU" sz="3500" dirty="0" smtClean="0">
                <a:solidFill>
                  <a:srgbClr val="FFFF00"/>
                </a:solidFill>
              </a:rPr>
            </a:br>
            <a:r>
              <a:rPr lang="ru-RU" sz="3500" dirty="0" smtClean="0">
                <a:solidFill>
                  <a:srgbClr val="FFFF00"/>
                </a:solidFill>
              </a:rPr>
              <a:t>обучившихся в ресурсном центре за 4 года </a:t>
            </a:r>
            <a:endParaRPr lang="en-US" sz="3500" dirty="0">
              <a:solidFill>
                <a:srgbClr val="FFFF00"/>
              </a:solidFill>
            </a:endParaRPr>
          </a:p>
        </p:txBody>
      </p:sp>
      <p:sp>
        <p:nvSpPr>
          <p:cNvPr id="62467" name="Freeform 3"/>
          <p:cNvSpPr>
            <a:spLocks noEditPoints="1"/>
          </p:cNvSpPr>
          <p:nvPr/>
        </p:nvSpPr>
        <p:spPr bwMode="gray">
          <a:xfrm>
            <a:off x="899592" y="1627486"/>
            <a:ext cx="8100747" cy="4721685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gray">
          <a:xfrm rot="-723406">
            <a:off x="4145172" y="5726012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gray">
          <a:xfrm>
            <a:off x="4545403" y="4405327"/>
            <a:ext cx="2020364" cy="1873150"/>
          </a:xfrm>
          <a:prstGeom prst="ellipse">
            <a:avLst/>
          </a:prstGeom>
          <a:solidFill>
            <a:srgbClr val="FF0066"/>
          </a:soli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2504" name="Oval 40"/>
          <p:cNvSpPr>
            <a:spLocks noChangeArrowheads="1"/>
          </p:cNvSpPr>
          <p:nvPr/>
        </p:nvSpPr>
        <p:spPr bwMode="gray">
          <a:xfrm rot="-772996">
            <a:off x="2030602" y="5143995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06" name="Oval 42"/>
          <p:cNvSpPr>
            <a:spLocks noChangeArrowheads="1"/>
          </p:cNvSpPr>
          <p:nvPr/>
        </p:nvSpPr>
        <p:spPr bwMode="gray">
          <a:xfrm>
            <a:off x="2136737" y="3741989"/>
            <a:ext cx="1764011" cy="1853844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2511" name="Oval 47"/>
          <p:cNvSpPr>
            <a:spLocks noChangeArrowheads="1"/>
          </p:cNvSpPr>
          <p:nvPr/>
        </p:nvSpPr>
        <p:spPr bwMode="gray">
          <a:xfrm>
            <a:off x="760249" y="3880150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12" name="Oval 48"/>
          <p:cNvSpPr>
            <a:spLocks noChangeArrowheads="1"/>
          </p:cNvSpPr>
          <p:nvPr/>
        </p:nvSpPr>
        <p:spPr bwMode="gray">
          <a:xfrm>
            <a:off x="1084306" y="2963925"/>
            <a:ext cx="1329392" cy="1329392"/>
          </a:xfrm>
          <a:prstGeom prst="ellipse">
            <a:avLst/>
          </a:prstGeom>
          <a:solidFill>
            <a:srgbClr val="66FF66"/>
          </a:soli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2517" name="Oval 53"/>
          <p:cNvSpPr>
            <a:spLocks noChangeArrowheads="1"/>
          </p:cNvSpPr>
          <p:nvPr/>
        </p:nvSpPr>
        <p:spPr bwMode="gray">
          <a:xfrm>
            <a:off x="1291108" y="2617242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18" name="Oval 54"/>
          <p:cNvSpPr>
            <a:spLocks noChangeArrowheads="1"/>
          </p:cNvSpPr>
          <p:nvPr/>
        </p:nvSpPr>
        <p:spPr bwMode="gray">
          <a:xfrm>
            <a:off x="1707932" y="1857411"/>
            <a:ext cx="951592" cy="9515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2522" name="Text Box 58"/>
          <p:cNvSpPr txBox="1">
            <a:spLocks noChangeArrowheads="1"/>
          </p:cNvSpPr>
          <p:nvPr/>
        </p:nvSpPr>
        <p:spPr bwMode="gray">
          <a:xfrm>
            <a:off x="785786" y="4500570"/>
            <a:ext cx="151176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Педагоги –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психологи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1" name="Oval 51"/>
          <p:cNvSpPr>
            <a:spLocks noChangeArrowheads="1"/>
          </p:cNvSpPr>
          <p:nvPr/>
        </p:nvSpPr>
        <p:spPr bwMode="gray">
          <a:xfrm>
            <a:off x="2943367" y="1345288"/>
            <a:ext cx="874953" cy="823102"/>
          </a:xfrm>
          <a:prstGeom prst="ellipse">
            <a:avLst/>
          </a:prstGeom>
          <a:solidFill>
            <a:srgbClr val="FF9999"/>
          </a:solidFill>
          <a:ln w="9525" algn="ctr">
            <a:noFill/>
            <a:round/>
            <a:headEnd/>
            <a:tailEnd/>
          </a:ln>
          <a:effectLst/>
        </p:spPr>
        <p:txBody>
          <a:bodyPr vert="horz" wrap="none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gray">
          <a:xfrm>
            <a:off x="2349427" y="3071810"/>
            <a:ext cx="18653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Муз.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руководители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gray">
          <a:xfrm>
            <a:off x="-174418" y="2007674"/>
            <a:ext cx="27229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Инструкторы по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физической культуре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2503" name="Text Box 39"/>
          <p:cNvSpPr txBox="1">
            <a:spLocks noChangeArrowheads="1"/>
          </p:cNvSpPr>
          <p:nvPr/>
        </p:nvSpPr>
        <p:spPr bwMode="gray">
          <a:xfrm>
            <a:off x="3444772" y="5275762"/>
            <a:ext cx="18355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Воспитатели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3" name="Oval 51"/>
          <p:cNvSpPr>
            <a:spLocks noChangeArrowheads="1"/>
          </p:cNvSpPr>
          <p:nvPr/>
        </p:nvSpPr>
        <p:spPr bwMode="gray">
          <a:xfrm>
            <a:off x="4355707" y="1071072"/>
            <a:ext cx="874953" cy="823102"/>
          </a:xfrm>
          <a:prstGeom prst="ellipse">
            <a:avLst/>
          </a:prstGeom>
          <a:solidFill>
            <a:srgbClr val="66FFFF"/>
          </a:solidFill>
          <a:ln w="9525" algn="ctr">
            <a:noFill/>
            <a:round/>
            <a:headEnd/>
            <a:tailEnd/>
          </a:ln>
          <a:effectLst/>
        </p:spPr>
        <p:txBody>
          <a:bodyPr vert="horz" wrap="none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2066" y="1428736"/>
            <a:ext cx="2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Студенты СПО области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42873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Учителя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2579" y="2857496"/>
            <a:ext cx="2215701" cy="1022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6429388" y="2857496"/>
            <a:ext cx="2667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Всего:5200 человек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Администрация\ЛИЧНЫЕ_ПАПКИ\Яременко\OCR0177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6273"/>
          <a:stretch>
            <a:fillRect/>
          </a:stretch>
        </p:blipFill>
        <p:spPr bwMode="auto">
          <a:xfrm>
            <a:off x="6215074" y="3857628"/>
            <a:ext cx="1988487" cy="279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104224"/>
              </p:ext>
            </p:extLst>
          </p:nvPr>
        </p:nvGraphicFramePr>
        <p:xfrm>
          <a:off x="5072066" y="928670"/>
          <a:ext cx="3059966" cy="26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Admin\AppData\Local\Temp\Rar$DIa0.948\IMG_5215.JPG"/>
          <p:cNvPicPr>
            <a:picLocks noChangeAspect="1" noChangeArrowheads="1"/>
          </p:cNvPicPr>
          <p:nvPr/>
        </p:nvPicPr>
        <p:blipFill rotWithShape="1">
          <a:blip r:embed="rId8" cstate="print"/>
          <a:srcRect t="11428" r="2771" b="22770"/>
          <a:stretch/>
        </p:blipFill>
        <p:spPr bwMode="auto">
          <a:xfrm>
            <a:off x="214282" y="3857628"/>
            <a:ext cx="4141694" cy="230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gigabaza.ru/images/51/100838/2ba242e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2786082" cy="168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428992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1600" b="1" dirty="0" smtClean="0">
                <a:solidFill>
                  <a:srgbClr val="EAEAEA"/>
                </a:solidFill>
              </a:rPr>
              <a:t> </a:t>
            </a:r>
            <a:r>
              <a:rPr lang="ru-RU" altLang="ru-RU" b="1" dirty="0" smtClean="0">
                <a:solidFill>
                  <a:srgbClr val="EAEAEA"/>
                </a:solidFill>
              </a:rPr>
              <a:t>Цель: непосредственное погружение студентов в профессиональную среду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38080"/>
            <a:ext cx="8786874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КЛИНИЧЕСКАЯ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БАЗА ПРАКТИКИ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(ВЗАИМОДЕЙСТВИЕ С НГПУ ИМ. К.МИНИНА)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72264" y="1428736"/>
            <a:ext cx="2071702" cy="2143140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2" descr="https://3.downloader.disk.yandex.ru/preview/2956150f9293dda3f688c6bcebaa86637401b894124d39dcc9937fdd1b37844f/inf/joXkcY9GIfRwwIb2ueQlwfU4DnJcy9ddzh1ibA_KDc9KN-4_5sKW_TdgLqzxFt3OPdt5xjH_bhkg9g3ogJKKWA%3D%3D?uid=0&amp;filename=_MG_5919.JPG&amp;disposition=inline&amp;hash=&amp;limit=0&amp;content_type=image%2Fjpeg&amp;tknv=v2&amp;size=1280x7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2633532" cy="1740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IMG_153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6116" y="1357298"/>
            <a:ext cx="3171825" cy="229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70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8"/>
            <a:ext cx="25146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Documents and Settings\Пользователь\Рабочий стол\РЕСУРСНЫЙ ЦЕНТР\Фото сетевого взаимодействия\SDC100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929066"/>
            <a:ext cx="2881311" cy="277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9001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ПРАКТИКА СТУДЕНТОВ В РЕСУРСНОМ ЦЕНТРЕ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94" y="4357694"/>
            <a:ext cx="3577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j-lt"/>
              </a:rPr>
              <a:t>Цель: </a:t>
            </a:r>
            <a:r>
              <a:rPr lang="ru-RU" b="1" dirty="0" smtClean="0">
                <a:latin typeface="+mj-lt"/>
              </a:rPr>
              <a:t>глубокое изучение </a:t>
            </a:r>
          </a:p>
          <a:p>
            <a:pPr algn="ctr"/>
            <a:r>
              <a:rPr lang="ru-RU" b="1" dirty="0" smtClean="0">
                <a:latin typeface="+mj-lt"/>
              </a:rPr>
              <a:t>образовательного ресурса,</a:t>
            </a:r>
          </a:p>
          <a:p>
            <a:pPr algn="ctr"/>
            <a:r>
              <a:rPr lang="ru-RU" b="1" dirty="0" smtClean="0">
                <a:latin typeface="+mj-lt"/>
              </a:rPr>
              <a:t>формирование практических </a:t>
            </a:r>
          </a:p>
          <a:p>
            <a:pPr algn="ctr"/>
            <a:r>
              <a:rPr lang="ru-RU" b="1" dirty="0" smtClean="0">
                <a:latin typeface="+mj-lt"/>
              </a:rPr>
              <a:t>навыков, овладение новыми </a:t>
            </a:r>
          </a:p>
          <a:p>
            <a:pPr algn="ctr"/>
            <a:r>
              <a:rPr lang="ru-RU" b="1" dirty="0" smtClean="0">
                <a:latin typeface="+mj-lt"/>
              </a:rPr>
              <a:t>современными образовательными </a:t>
            </a:r>
          </a:p>
          <a:p>
            <a:pPr algn="ctr"/>
            <a:r>
              <a:rPr lang="ru-RU" b="1" dirty="0" smtClean="0">
                <a:latin typeface="+mj-lt"/>
              </a:rPr>
              <a:t>технологиями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ktsent.com.ua/images/stories/2013/48/jekzameny-na-haljavu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/>
          <a:stretch/>
        </p:blipFill>
        <p:spPr bwMode="auto">
          <a:xfrm>
            <a:off x="2915816" y="2060848"/>
            <a:ext cx="3298956" cy="33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072562" cy="694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Модель педагога будущего «Нижегородского Губернского колледжа»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98688"/>
              </p:ext>
            </p:extLst>
          </p:nvPr>
        </p:nvGraphicFramePr>
        <p:xfrm>
          <a:off x="1043608" y="1268760"/>
          <a:ext cx="6634871" cy="458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://novogireevo.mos.ru/64%20%D1%82%D1%8B%D1%81%D1%8F%D1%87%D0%B8%20%D0%BF%D0%B5%D0%B4%D0%B0%D0%B3%D0%BE%D0%B3%D0%BE%D0%B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47178"/>
            <a:ext cx="1308154" cy="1237197"/>
          </a:xfrm>
          <a:prstGeom prst="ellipse">
            <a:avLst/>
          </a:prstGeom>
          <a:noFill/>
          <a:ln>
            <a:solidFill>
              <a:srgbClr val="9B4C47"/>
            </a:solidFill>
          </a:ln>
        </p:spPr>
      </p:pic>
      <p:pic>
        <p:nvPicPr>
          <p:cNvPr id="12" name="Picture 4" descr="https://im0-tub-ru.yandex.net/i?id=cb3de68a1aad29c171f2ff0d5da4b82d&amp;n=33&amp;h=215&amp;w=2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6174" y="2447178"/>
            <a:ext cx="1299129" cy="1236061"/>
          </a:xfrm>
          <a:prstGeom prst="ellipse">
            <a:avLst/>
          </a:prstGeom>
          <a:noFill/>
          <a:ln>
            <a:solidFill>
              <a:srgbClr val="6C1212"/>
            </a:solidFill>
          </a:ln>
        </p:spPr>
      </p:pic>
      <p:pic>
        <p:nvPicPr>
          <p:cNvPr id="13" name="Picture 6" descr="http://900igr.net/datai/informatika/IKT-v-obrazovatelnom-protsesse/0054-097-Preemstvennos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4653136"/>
            <a:ext cx="1384012" cy="1287613"/>
          </a:xfrm>
          <a:prstGeom prst="ellipse">
            <a:avLst/>
          </a:prstGeom>
          <a:noFill/>
          <a:ln>
            <a:solidFill>
              <a:srgbClr val="9B4C47"/>
            </a:solidFill>
          </a:ln>
        </p:spPr>
      </p:pic>
      <p:pic>
        <p:nvPicPr>
          <p:cNvPr id="14" name="Picture 8" descr="http://3.bp.blogspot.com/-ermJlp-n3Hc/VpEzSmgsGHI/AAAAAAAAAYU/Zt_tjTlMoBg/s1600/dreamstime_m_352986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4753181"/>
            <a:ext cx="1381902" cy="1163977"/>
          </a:xfrm>
          <a:prstGeom prst="ellipse">
            <a:avLst/>
          </a:prstGeom>
          <a:noFill/>
          <a:ln>
            <a:solidFill>
              <a:srgbClr val="6C121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Нижегородский Губернский колледж всегда старается хотя бы на шаг опередить время, чтобы подготовить специалиста, который будет общаться с представителями следующего поколения на одном языке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1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72" y="1430897"/>
            <a:ext cx="4771623" cy="2212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Профессия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педагога - одна из самых нужных для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государства…»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О.Ю. Васильева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diploma-a.com/assets/images/kuplyu-diplom-vospitatelya-detskogo-s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071834" cy="215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Documents and Settings\Администратор\Рабочий стол\новые\DSC_036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214414" y="3714752"/>
            <a:ext cx="3014840" cy="2978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 descr="http://www.maam.ru/upload/blogs/detsad-389124-144717679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86256"/>
            <a:ext cx="3384946" cy="218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48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285860"/>
            <a:ext cx="2486338" cy="292429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54" y="0"/>
            <a:ext cx="4786346" cy="1000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3409682" y="4839355"/>
            <a:ext cx="4501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71611" y="1390918"/>
            <a:ext cx="4072139" cy="4692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+mj-lt"/>
              <a:buAutoNum type="arabicPeriod" startAt="9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58543" y="1390918"/>
            <a:ext cx="3985207" cy="4692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+mj-lt"/>
              <a:buAutoNum type="arabicPeriod" startAt="9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071942"/>
            <a:ext cx="22145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колледжа 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РФ,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пед.н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Катышева Н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</a:t>
            </a:r>
          </a:p>
          <a:p>
            <a:pPr algn="ctr"/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1288" y="1214422"/>
            <a:ext cx="60184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ГБПОУ «Нижегородский Губернский колледж» – это современное многопрофильное образовательное учреждение, которое готовит специалистов по следующим укрупненным группам специальностей: педагогика и образование, культура и искусство, информатика и вычислительная техника, экономика, право и социальное обеспечение.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Нижегородский Губернский колледж - это уникальное объединение кадрового ресурса и инновационных образовательных технологий. </a:t>
            </a:r>
            <a:endParaRPr lang="ru-RU" sz="2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Freeform 4"/>
          <p:cNvSpPr>
            <a:spLocks noEditPoints="1"/>
          </p:cNvSpPr>
          <p:nvPr/>
        </p:nvSpPr>
        <p:spPr bwMode="gray">
          <a:xfrm rot="21425522">
            <a:off x="872855" y="2355712"/>
            <a:ext cx="7397115" cy="32619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gray">
          <a:xfrm>
            <a:off x="285720" y="3512296"/>
            <a:ext cx="87154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Концентрирует учебно-методические, технологические,  </a:t>
            </a:r>
          </a:p>
          <a:p>
            <a:pPr algn="ctr" eaLnBrk="0" hangingPunct="0"/>
            <a:r>
              <a:rPr lang="ru-RU" sz="2000" b="1" dirty="0" smtClean="0"/>
              <a:t>информационные, материально-технические ресурсы</a:t>
            </a:r>
            <a:endParaRPr lang="en-US" sz="2000" b="1" dirty="0"/>
          </a:p>
        </p:txBody>
      </p:sp>
      <p:pic>
        <p:nvPicPr>
          <p:cNvPr id="26" name="Рисунок 25" descr="_DSC6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6" y="1142984"/>
            <a:ext cx="2643174" cy="22062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Содержимое 7" descr="IMG_830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43240" y="1142984"/>
            <a:ext cx="2984046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Содержимое 4" descr="DSC625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00826" y="4429132"/>
            <a:ext cx="2643174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Рисунок 28" descr="DSC627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0826" y="1214422"/>
            <a:ext cx="2643174" cy="22219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Рисунок 29" descr="IMG_041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45" y="4643446"/>
            <a:ext cx="2857520" cy="22145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H:\Documents and Settings\Пользователь\Рабочий стол\IMG_65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72008"/>
            <a:ext cx="2786082" cy="2285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502010" y="214290"/>
            <a:ext cx="8289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РЕСУРСНЫЙ ЦЕНТР «ПЕДАГОГ БУДУЩЕГО»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775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777582" y="47744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58381" y="2686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20281" y="47410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56225" y="37385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46400" y="37322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692400" y="19700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29000" y="2028825"/>
            <a:ext cx="360363" cy="360363"/>
            <a:chOff x="1973" y="1706"/>
            <a:chExt cx="227" cy="227"/>
          </a:xfrm>
          <a:solidFill>
            <a:srgbClr val="00B0F0"/>
          </a:solidFill>
        </p:grpSpPr>
        <p:sp>
          <p:nvSpPr>
            <p:cNvPr id="512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4438" y="3684588"/>
            <a:ext cx="360362" cy="360362"/>
            <a:chOff x="1565" y="2659"/>
            <a:chExt cx="227" cy="227"/>
          </a:xfrm>
          <a:solidFill>
            <a:srgbClr val="FFCC66"/>
          </a:solidFill>
        </p:grpSpPr>
        <p:sp>
          <p:nvSpPr>
            <p:cNvPr id="512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48038" y="5227638"/>
            <a:ext cx="360362" cy="360362"/>
            <a:chOff x="2109" y="3612"/>
            <a:chExt cx="227" cy="227"/>
          </a:xfrm>
          <a:solidFill>
            <a:schemeClr val="accent6">
              <a:lumMod val="75000"/>
            </a:schemeClr>
          </a:solidFill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78438" y="2008188"/>
            <a:ext cx="360362" cy="360362"/>
            <a:chOff x="3470" y="1706"/>
            <a:chExt cx="227" cy="227"/>
          </a:xfrm>
          <a:solidFill>
            <a:srgbClr val="FF9999"/>
          </a:solidFill>
        </p:grpSpPr>
        <p:sp>
          <p:nvSpPr>
            <p:cNvPr id="512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227763" y="3684588"/>
            <a:ext cx="360362" cy="360362"/>
            <a:chOff x="3923" y="2659"/>
            <a:chExt cx="227" cy="227"/>
          </a:xfrm>
          <a:solidFill>
            <a:srgbClr val="FFC000"/>
          </a:solidFill>
        </p:grpSpPr>
        <p:sp>
          <p:nvSpPr>
            <p:cNvPr id="512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334000" y="5284788"/>
            <a:ext cx="360363" cy="360362"/>
            <a:chOff x="3515" y="3521"/>
            <a:chExt cx="227" cy="227"/>
          </a:xfrm>
          <a:solidFill>
            <a:srgbClr val="66FF66"/>
          </a:solidFill>
        </p:grpSpPr>
        <p:sp>
          <p:nvSpPr>
            <p:cNvPr id="512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24263" y="29225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17913" y="29067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51263" y="30495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33800" y="30226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 rot="16200000">
            <a:off x="3835400" y="3133726"/>
            <a:ext cx="1522413" cy="1522413"/>
            <a:chOff x="2416" y="1974"/>
            <a:chExt cx="959" cy="959"/>
          </a:xfrm>
        </p:grpSpPr>
        <p:sp>
          <p:nvSpPr>
            <p:cNvPr id="51232" name="Oval 32"/>
            <p:cNvSpPr>
              <a:spLocks noChangeArrowheads="1"/>
            </p:cNvSpPr>
            <p:nvPr/>
          </p:nvSpPr>
          <p:spPr bwMode="gray">
            <a:xfrm>
              <a:off x="2416" y="1974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2430" y="1986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gray">
            <a:xfrm>
              <a:off x="2441" y="1984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Задачи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ресурсного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центра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6643702" y="5214950"/>
            <a:ext cx="2357454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</a:rPr>
              <a:t>Обеспечивает материально-техническую базу для проведения производственной практики, чемпионатов, конкурсов</a:t>
            </a:r>
            <a:endParaRPr lang="ru-RU" sz="1400" b="1" dirty="0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43702" y="3071810"/>
            <a:ext cx="2357454" cy="1785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</a:rPr>
              <a:t>Совершенствует общие и профессиональные компетенции студентов, педагогов города и области</a:t>
            </a:r>
            <a:endParaRPr lang="ru-RU" sz="1400" b="1" dirty="0"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44" y="1214422"/>
            <a:ext cx="2357454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</a:rPr>
              <a:t>Выявляет и пропагандирует передовой педагогический опыт</a:t>
            </a:r>
            <a:endParaRPr lang="ru-RU" sz="1400" b="1" dirty="0"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406" y="3071810"/>
            <a:ext cx="2428924" cy="1714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</a:rPr>
              <a:t>Разрабатывает и внедряет инновационные образовательные технологии</a:t>
            </a:r>
            <a:endParaRPr lang="ru-RU" sz="1400" b="1" dirty="0"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406" y="5214950"/>
            <a:ext cx="2428892" cy="1500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</a:rPr>
              <a:t>Повышает качество подготовки студентов к профессиональной деятельности</a:t>
            </a:r>
            <a:endParaRPr lang="ru-RU" sz="1400" b="1" dirty="0"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43702" y="1214422"/>
            <a:ext cx="2286016" cy="1285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</a:rPr>
              <a:t> Способствует организации сетевого взаимодействия с социальными партнерами</a:t>
            </a:r>
            <a:endParaRPr lang="ru-RU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" descr="IMG_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92" y="321447"/>
            <a:ext cx="2612634" cy="1571636"/>
          </a:xfrm>
          <a:prstGeom prst="roundRect">
            <a:avLst>
              <a:gd name="adj" fmla="val 11111"/>
            </a:avLst>
          </a:prstGeom>
          <a:solidFill>
            <a:srgbClr val="C00000"/>
          </a:soli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Содержимое 3" descr="IMG_1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43240" y="285728"/>
            <a:ext cx="2694641" cy="16430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Содержимое 3" descr="IMG_124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285728"/>
            <a:ext cx="2500330" cy="17145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 descr="http://www.intmedia.ru/attach.asp?a_no=9434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215206" y="2285992"/>
            <a:ext cx="1785950" cy="25037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3" descr="IMG_124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71868" y="4143380"/>
            <a:ext cx="2428863" cy="15608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6" descr="IMG_069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000636"/>
            <a:ext cx="2357454" cy="16188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Содержимое 3" descr="IMG_125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6678654" y="5072074"/>
            <a:ext cx="2322502" cy="15483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928926" y="2643182"/>
            <a:ext cx="4139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j-lt"/>
              </a:rPr>
              <a:t>МАТЕРИАЛЬНО – ТЕХНИЧЕСКАЯ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+mj-lt"/>
              </a:rPr>
              <a:t>БАЗА   РЕСУРСНОГО   ЦЕНТРА</a:t>
            </a:r>
          </a:p>
          <a:p>
            <a:endParaRPr lang="ru-RU" dirty="0"/>
          </a:p>
        </p:txBody>
      </p:sp>
      <p:pic>
        <p:nvPicPr>
          <p:cNvPr id="14" name="Picture 12" descr="http://www.kz.all.biz/img/kz/catalog/472845.jpg"/>
          <p:cNvPicPr>
            <a:picLocks noChangeAspect="1" noChangeArrowheads="1"/>
          </p:cNvPicPr>
          <p:nvPr/>
        </p:nvPicPr>
        <p:blipFill>
          <a:blip r:embed="rId11" cstate="print"/>
          <a:srcRect l="21473" r="26736"/>
          <a:stretch>
            <a:fillRect/>
          </a:stretch>
        </p:blipFill>
        <p:spPr bwMode="auto">
          <a:xfrm>
            <a:off x="285720" y="2214554"/>
            <a:ext cx="1928826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5832475" y="1917700"/>
            <a:ext cx="2016125" cy="431800"/>
          </a:xfrm>
          <a:prstGeom prst="wedgeEllipseCallout">
            <a:avLst>
              <a:gd name="adj1" fmla="val -74722"/>
              <a:gd name="adj2" fmla="val 230884"/>
            </a:avLst>
          </a:prstGeom>
          <a:solidFill>
            <a:srgbClr val="E1EDF7"/>
          </a:solidFill>
          <a:ln w="9525" algn="ctr">
            <a:solidFill>
              <a:srgbClr val="4A8E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600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0" y="2924175"/>
            <a:ext cx="1728788" cy="504825"/>
          </a:xfrm>
          <a:prstGeom prst="wedgeEllipseCallout">
            <a:avLst>
              <a:gd name="adj1" fmla="val 115199"/>
              <a:gd name="adj2" fmla="val 60065"/>
            </a:avLst>
          </a:prstGeom>
          <a:solidFill>
            <a:srgbClr val="E1EDF7"/>
          </a:solidFill>
          <a:ln w="9525" algn="ctr">
            <a:solidFill>
              <a:srgbClr val="4A8E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600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563938" y="5661025"/>
            <a:ext cx="2016125" cy="504825"/>
          </a:xfrm>
          <a:prstGeom prst="wedgeEllipseCallout">
            <a:avLst>
              <a:gd name="adj1" fmla="val 2361"/>
              <a:gd name="adj2" fmla="val -236477"/>
            </a:avLst>
          </a:prstGeom>
          <a:solidFill>
            <a:srgbClr val="E1EDF7"/>
          </a:solidFill>
          <a:ln w="9525" algn="ctr">
            <a:solidFill>
              <a:srgbClr val="4A8E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600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10800000">
            <a:off x="6804025" y="4292600"/>
            <a:ext cx="2016125" cy="647700"/>
          </a:xfrm>
          <a:prstGeom prst="wedgeEllipseCallout">
            <a:avLst>
              <a:gd name="adj1" fmla="val 87398"/>
              <a:gd name="adj2" fmla="val 27449"/>
            </a:avLst>
          </a:prstGeom>
          <a:solidFill>
            <a:srgbClr val="E1EDF7"/>
          </a:solidFill>
          <a:ln w="9525" algn="ctr">
            <a:solidFill>
              <a:srgbClr val="4A8ECC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 sz="1600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971550" y="6165850"/>
            <a:ext cx="2016125" cy="431800"/>
          </a:xfrm>
          <a:prstGeom prst="wedgeEllipseCallout">
            <a:avLst>
              <a:gd name="adj1" fmla="val -28111"/>
              <a:gd name="adj2" fmla="val -98162"/>
            </a:avLst>
          </a:prstGeom>
          <a:solidFill>
            <a:srgbClr val="E1EDF7"/>
          </a:solidFill>
          <a:ln w="9525" algn="ctr">
            <a:solidFill>
              <a:srgbClr val="4A8E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600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44518"/>
              </p:ext>
            </p:extLst>
          </p:nvPr>
        </p:nvGraphicFramePr>
        <p:xfrm>
          <a:off x="142875" y="617538"/>
          <a:ext cx="8929687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orelDRAW" r:id="rId4" imgW="8113776" imgH="6059424" progId="">
                  <p:embed/>
                </p:oleObj>
              </mc:Choice>
              <mc:Fallback>
                <p:oleObj name="CorelDRAW" r:id="rId4" imgW="8113776" imgH="6059424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617538"/>
                        <a:ext cx="8929687" cy="6121400"/>
                      </a:xfrm>
                      <a:prstGeom prst="rect">
                        <a:avLst/>
                      </a:prstGeom>
                      <a:solidFill>
                        <a:srgbClr val="FFB951"/>
                      </a:solidFill>
                      <a:ln w="9525">
                        <a:solidFill>
                          <a:schemeClr val="tx1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627313" y="3068638"/>
            <a:ext cx="3960812" cy="1655762"/>
          </a:xfrm>
          <a:prstGeom prst="ellipse">
            <a:avLst/>
          </a:prstGeom>
          <a:solidFill>
            <a:srgbClr val="A595D2">
              <a:alpha val="38823"/>
            </a:srgbClr>
          </a:solidFill>
          <a:ln w="38100" algn="ctr">
            <a:solidFill>
              <a:srgbClr val="4A8E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5813" y="2786063"/>
            <a:ext cx="7489825" cy="3500437"/>
            <a:chOff x="1109" y="3611"/>
            <a:chExt cx="1000" cy="545"/>
          </a:xfrm>
        </p:grpSpPr>
        <p:sp>
          <p:nvSpPr>
            <p:cNvPr id="5180" name="Oval 10"/>
            <p:cNvSpPr>
              <a:spLocks noChangeArrowheads="1"/>
            </p:cNvSpPr>
            <p:nvPr/>
          </p:nvSpPr>
          <p:spPr bwMode="auto">
            <a:xfrm>
              <a:off x="1519" y="3612"/>
              <a:ext cx="182" cy="90"/>
            </a:xfrm>
            <a:prstGeom prst="ellipse">
              <a:avLst/>
            </a:prstGeom>
            <a:noFill/>
            <a:ln w="19050" algn="ctr">
              <a:solidFill>
                <a:srgbClr val="4A8E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1" name="Oval 11"/>
            <p:cNvSpPr>
              <a:spLocks noChangeArrowheads="1"/>
            </p:cNvSpPr>
            <p:nvPr/>
          </p:nvSpPr>
          <p:spPr bwMode="auto">
            <a:xfrm>
              <a:off x="1427" y="3611"/>
              <a:ext cx="364" cy="182"/>
            </a:xfrm>
            <a:prstGeom prst="ellipse">
              <a:avLst/>
            </a:prstGeom>
            <a:noFill/>
            <a:ln w="19050" algn="ctr">
              <a:solidFill>
                <a:srgbClr val="4A8E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2" name="Oval 12"/>
            <p:cNvSpPr>
              <a:spLocks noChangeArrowheads="1"/>
            </p:cNvSpPr>
            <p:nvPr/>
          </p:nvSpPr>
          <p:spPr bwMode="auto">
            <a:xfrm>
              <a:off x="1383" y="3612"/>
              <a:ext cx="453" cy="272"/>
            </a:xfrm>
            <a:prstGeom prst="ellipse">
              <a:avLst/>
            </a:prstGeom>
            <a:noFill/>
            <a:ln w="19050" algn="ctr">
              <a:solidFill>
                <a:srgbClr val="4A8E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3" name="Oval 13"/>
            <p:cNvSpPr>
              <a:spLocks noChangeArrowheads="1"/>
            </p:cNvSpPr>
            <p:nvPr/>
          </p:nvSpPr>
          <p:spPr bwMode="auto">
            <a:xfrm>
              <a:off x="1249" y="3612"/>
              <a:ext cx="724" cy="364"/>
            </a:xfrm>
            <a:prstGeom prst="ellipse">
              <a:avLst/>
            </a:prstGeom>
            <a:noFill/>
            <a:ln w="19050" algn="ctr">
              <a:solidFill>
                <a:srgbClr val="4A8E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4" name="Oval 14"/>
            <p:cNvSpPr>
              <a:spLocks noChangeArrowheads="1"/>
            </p:cNvSpPr>
            <p:nvPr/>
          </p:nvSpPr>
          <p:spPr bwMode="auto">
            <a:xfrm>
              <a:off x="1109" y="3614"/>
              <a:ext cx="1000" cy="542"/>
            </a:xfrm>
            <a:prstGeom prst="ellipse">
              <a:avLst/>
            </a:prstGeom>
            <a:noFill/>
            <a:ln w="19050" algn="ctr">
              <a:solidFill>
                <a:srgbClr val="4A8E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41" name="Text Box 15"/>
          <p:cNvSpPr txBox="1">
            <a:spLocks noChangeArrowheads="1"/>
          </p:cNvSpPr>
          <p:nvPr/>
        </p:nvSpPr>
        <p:spPr bwMode="auto">
          <a:xfrm>
            <a:off x="4572000" y="857233"/>
            <a:ext cx="2643207" cy="95410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3366"/>
                </a:solidFill>
              </a:rPr>
              <a:t>Нижегородский</a:t>
            </a:r>
            <a:endParaRPr lang="ru-RU" sz="1400" b="1" dirty="0">
              <a:solidFill>
                <a:srgbClr val="003366"/>
              </a:solidFill>
            </a:endParaRPr>
          </a:p>
          <a:p>
            <a:pPr eaLnBrk="0" hangingPunct="0"/>
            <a:r>
              <a:rPr lang="ru-RU" sz="1400" b="1" dirty="0" smtClean="0">
                <a:solidFill>
                  <a:srgbClr val="003366"/>
                </a:solidFill>
              </a:rPr>
              <a:t>государственный </a:t>
            </a:r>
            <a:endParaRPr lang="ru-RU" sz="1400" b="1" dirty="0">
              <a:solidFill>
                <a:srgbClr val="003366"/>
              </a:solidFill>
            </a:endParaRPr>
          </a:p>
          <a:p>
            <a:pPr eaLnBrk="0" hangingPunct="0"/>
            <a:r>
              <a:rPr lang="ru-RU" sz="1400" b="1" dirty="0" smtClean="0">
                <a:solidFill>
                  <a:srgbClr val="003366"/>
                </a:solidFill>
              </a:rPr>
              <a:t>университет </a:t>
            </a:r>
            <a:r>
              <a:rPr lang="ru-RU" sz="1400" b="1" dirty="0">
                <a:solidFill>
                  <a:srgbClr val="003366"/>
                </a:solidFill>
              </a:rPr>
              <a:t>им. </a:t>
            </a:r>
            <a:r>
              <a:rPr lang="ru-RU" sz="1400" b="1" dirty="0" smtClean="0">
                <a:solidFill>
                  <a:srgbClr val="003366"/>
                </a:solidFill>
              </a:rPr>
              <a:t> Н.И.Лобачевского</a:t>
            </a:r>
            <a:endParaRPr lang="ru-RU" sz="1400" b="1" dirty="0">
              <a:solidFill>
                <a:srgbClr val="003366"/>
              </a:solidFill>
            </a:endParaRPr>
          </a:p>
        </p:txBody>
      </p:sp>
      <p:sp>
        <p:nvSpPr>
          <p:cNvPr id="5143" name="Text Box 17"/>
          <p:cNvSpPr txBox="1">
            <a:spLocks noChangeArrowheads="1"/>
          </p:cNvSpPr>
          <p:nvPr/>
        </p:nvSpPr>
        <p:spPr bwMode="auto">
          <a:xfrm>
            <a:off x="7643813" y="908050"/>
            <a:ext cx="1500187" cy="7381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3366"/>
                </a:solidFill>
              </a:rPr>
              <a:t>Ассоциация </a:t>
            </a:r>
          </a:p>
          <a:p>
            <a:pPr algn="ctr" eaLnBrk="0" hangingPunct="0"/>
            <a:r>
              <a:rPr lang="ru-RU" sz="1400" b="1" dirty="0">
                <a:solidFill>
                  <a:srgbClr val="003366"/>
                </a:solidFill>
              </a:rPr>
              <a:t>«Педагог</a:t>
            </a:r>
          </a:p>
          <a:p>
            <a:pPr algn="ctr" eaLnBrk="0" hangingPunct="0"/>
            <a:r>
              <a:rPr lang="ru-RU" sz="1400" b="1" dirty="0">
                <a:solidFill>
                  <a:srgbClr val="003366"/>
                </a:solidFill>
              </a:rPr>
              <a:t> будущего»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527425" y="3476625"/>
            <a:ext cx="2259013" cy="6461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Образовательное пространство</a:t>
            </a:r>
          </a:p>
        </p:txBody>
      </p:sp>
      <p:graphicFrame>
        <p:nvGraphicFramePr>
          <p:cNvPr id="5123" name="Object 19"/>
          <p:cNvGraphicFramePr>
            <a:graphicFrameLocks noChangeAspect="1"/>
          </p:cNvGraphicFramePr>
          <p:nvPr/>
        </p:nvGraphicFramePr>
        <p:xfrm>
          <a:off x="7164388" y="765175"/>
          <a:ext cx="6540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CorelDRAW" r:id="rId6" imgW="3578352" imgH="4431792" progId="">
                  <p:embed/>
                </p:oleObj>
              </mc:Choice>
              <mc:Fallback>
                <p:oleObj name="CorelDRAW" r:id="rId6" imgW="3578352" imgH="4431792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765175"/>
                        <a:ext cx="6540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76825" y="4149725"/>
            <a:ext cx="649288" cy="763588"/>
            <a:chOff x="3242" y="2841"/>
            <a:chExt cx="409" cy="481"/>
          </a:xfrm>
        </p:grpSpPr>
        <p:pic>
          <p:nvPicPr>
            <p:cNvPr id="5178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42" y="2841"/>
              <a:ext cx="304" cy="4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5179" name="Picture 23" descr="pc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3113"/>
              <a:ext cx="22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411413" y="3500438"/>
            <a:ext cx="649287" cy="763587"/>
            <a:chOff x="3242" y="2841"/>
            <a:chExt cx="409" cy="481"/>
          </a:xfrm>
        </p:grpSpPr>
        <p:pic>
          <p:nvPicPr>
            <p:cNvPr id="5176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42" y="2841"/>
              <a:ext cx="304" cy="4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5177" name="Picture 31" descr="pc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3113"/>
              <a:ext cx="22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651500" y="2781300"/>
            <a:ext cx="649288" cy="763588"/>
            <a:chOff x="3242" y="2841"/>
            <a:chExt cx="409" cy="481"/>
          </a:xfrm>
        </p:grpSpPr>
        <p:pic>
          <p:nvPicPr>
            <p:cNvPr id="5174" name="Picture 3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42" y="2841"/>
              <a:ext cx="304" cy="4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5175" name="Picture 34" descr="pc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3113"/>
              <a:ext cx="22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156325" y="3500438"/>
            <a:ext cx="649288" cy="763587"/>
            <a:chOff x="3242" y="2841"/>
            <a:chExt cx="409" cy="481"/>
          </a:xfrm>
        </p:grpSpPr>
        <p:pic>
          <p:nvPicPr>
            <p:cNvPr id="5172" name="Picture 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42" y="2841"/>
              <a:ext cx="304" cy="4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5173" name="Picture 37" descr="pc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3113"/>
              <a:ext cx="22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059113" y="2781300"/>
            <a:ext cx="649287" cy="763588"/>
            <a:chOff x="3242" y="2841"/>
            <a:chExt cx="409" cy="481"/>
          </a:xfrm>
        </p:grpSpPr>
        <p:pic>
          <p:nvPicPr>
            <p:cNvPr id="5170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42" y="2841"/>
              <a:ext cx="304" cy="4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5171" name="Picture 40" descr="pc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3113"/>
              <a:ext cx="22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3492500" y="4149725"/>
            <a:ext cx="649288" cy="763588"/>
            <a:chOff x="3242" y="2841"/>
            <a:chExt cx="409" cy="481"/>
          </a:xfrm>
        </p:grpSpPr>
        <p:pic>
          <p:nvPicPr>
            <p:cNvPr id="5168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42" y="2841"/>
              <a:ext cx="304" cy="40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5169" name="Picture 43" descr="pc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3113"/>
              <a:ext cx="22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53" name="Line 44"/>
          <p:cNvSpPr>
            <a:spLocks noChangeShapeType="1"/>
          </p:cNvSpPr>
          <p:nvPr/>
        </p:nvSpPr>
        <p:spPr bwMode="auto">
          <a:xfrm flipH="1">
            <a:off x="3924300" y="2708275"/>
            <a:ext cx="142875" cy="433388"/>
          </a:xfrm>
          <a:prstGeom prst="line">
            <a:avLst/>
          </a:prstGeom>
          <a:noFill/>
          <a:ln w="38100">
            <a:solidFill>
              <a:srgbClr val="4A8ECC"/>
            </a:solidFill>
            <a:round/>
            <a:headEnd/>
            <a:tailEnd type="none" w="med" len="lg"/>
          </a:ln>
        </p:spPr>
        <p:txBody>
          <a:bodyPr anchor="ctr"/>
          <a:lstStyle/>
          <a:p>
            <a:endParaRPr lang="ru-RU"/>
          </a:p>
        </p:txBody>
      </p:sp>
      <p:graphicFrame>
        <p:nvGraphicFramePr>
          <p:cNvPr id="512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487745"/>
              </p:ext>
            </p:extLst>
          </p:nvPr>
        </p:nvGraphicFramePr>
        <p:xfrm>
          <a:off x="3039597" y="735013"/>
          <a:ext cx="1397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CorelDRAW" r:id="rId10" imgW="3578352" imgH="4431792" progId="">
                  <p:embed/>
                </p:oleObj>
              </mc:Choice>
              <mc:Fallback>
                <p:oleObj name="CorelDRAW" r:id="rId10" imgW="3578352" imgH="4431792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597" y="735013"/>
                        <a:ext cx="1397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Line 46"/>
          <p:cNvSpPr>
            <a:spLocks noChangeShapeType="1"/>
          </p:cNvSpPr>
          <p:nvPr/>
        </p:nvSpPr>
        <p:spPr bwMode="auto">
          <a:xfrm flipH="1">
            <a:off x="5724525" y="4508500"/>
            <a:ext cx="215900" cy="73025"/>
          </a:xfrm>
          <a:prstGeom prst="line">
            <a:avLst/>
          </a:prstGeom>
          <a:noFill/>
          <a:ln w="38100">
            <a:solidFill>
              <a:srgbClr val="4A8ECC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31793" name="Picture 49" descr="mobile_phon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5805488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5" name="Picture 51" descr="pocket_pc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5876925"/>
            <a:ext cx="4524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7" name="Text Box 53"/>
          <p:cNvSpPr txBox="1">
            <a:spLocks noChangeArrowheads="1"/>
          </p:cNvSpPr>
          <p:nvPr/>
        </p:nvSpPr>
        <p:spPr bwMode="auto">
          <a:xfrm>
            <a:off x="199059" y="2571744"/>
            <a:ext cx="1849802" cy="10772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  <a:latin typeface="+mj-lt"/>
              </a:rPr>
              <a:t>Нижегородский </a:t>
            </a:r>
          </a:p>
          <a:p>
            <a:pPr algn="ctr"/>
            <a:r>
              <a:rPr lang="ru-RU" sz="1600" b="1" dirty="0" smtClean="0">
                <a:solidFill>
                  <a:srgbClr val="FF0066"/>
                </a:solidFill>
                <a:latin typeface="+mj-lt"/>
              </a:rPr>
              <a:t>Губернский</a:t>
            </a:r>
          </a:p>
          <a:p>
            <a:pPr algn="ctr"/>
            <a:r>
              <a:rPr lang="ru-RU" sz="1600" b="1" dirty="0">
                <a:solidFill>
                  <a:srgbClr val="FF0066"/>
                </a:solidFill>
                <a:latin typeface="+mj-lt"/>
              </a:rPr>
              <a:t>к</a:t>
            </a:r>
            <a:r>
              <a:rPr lang="ru-RU" sz="1600" b="1" dirty="0" smtClean="0">
                <a:solidFill>
                  <a:srgbClr val="FF0066"/>
                </a:solidFill>
                <a:latin typeface="+mj-lt"/>
              </a:rPr>
              <a:t>олледж.</a:t>
            </a:r>
          </a:p>
          <a:p>
            <a:pPr algn="ctr"/>
            <a:r>
              <a:rPr lang="ru-RU" sz="1600" b="1" dirty="0" smtClean="0">
                <a:solidFill>
                  <a:srgbClr val="FF0066"/>
                </a:solidFill>
                <a:latin typeface="+mj-lt"/>
              </a:rPr>
              <a:t>Ресурсный центр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158" name="Line 54"/>
          <p:cNvSpPr>
            <a:spLocks noChangeShapeType="1"/>
          </p:cNvSpPr>
          <p:nvPr/>
        </p:nvSpPr>
        <p:spPr bwMode="auto">
          <a:xfrm flipV="1">
            <a:off x="971550" y="4437063"/>
            <a:ext cx="2160588" cy="1512887"/>
          </a:xfrm>
          <a:prstGeom prst="line">
            <a:avLst/>
          </a:prstGeom>
          <a:noFill/>
          <a:ln w="38100">
            <a:solidFill>
              <a:srgbClr val="4A8ECC"/>
            </a:solidFill>
            <a:round/>
            <a:headEnd/>
            <a:tailEnd type="none" w="med" len="lg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-116681" y="5457828"/>
            <a:ext cx="2286000" cy="954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4892"/>
                </a:solidFill>
              </a:rPr>
              <a:t>Нижегородский институт </a:t>
            </a:r>
          </a:p>
          <a:p>
            <a:pPr algn="ctr"/>
            <a:r>
              <a:rPr lang="ru-RU" sz="1400" b="1" dirty="0">
                <a:solidFill>
                  <a:srgbClr val="004892"/>
                </a:solidFill>
              </a:rPr>
              <a:t>развития</a:t>
            </a:r>
          </a:p>
          <a:p>
            <a:pPr algn="ctr"/>
            <a:r>
              <a:rPr lang="ru-RU" sz="1400" b="1" dirty="0">
                <a:solidFill>
                  <a:srgbClr val="004892"/>
                </a:solidFill>
              </a:rPr>
              <a:t>образования</a:t>
            </a:r>
          </a:p>
        </p:txBody>
      </p:sp>
      <p:graphicFrame>
        <p:nvGraphicFramePr>
          <p:cNvPr id="5125" name="Object 5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3126820"/>
              </p:ext>
            </p:extLst>
          </p:nvPr>
        </p:nvGraphicFramePr>
        <p:xfrm>
          <a:off x="608127" y="1376581"/>
          <a:ext cx="10207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CorelDRAW" r:id="rId13" imgW="3578352" imgH="4431792" progId="">
                  <p:embed/>
                </p:oleObj>
              </mc:Choice>
              <mc:Fallback>
                <p:oleObj name="CorelDRAW" r:id="rId13" imgW="3578352" imgH="4431792" progId="">
                  <p:embed/>
                  <p:pic>
                    <p:nvPicPr>
                      <p:cNvPr id="0" name="Picture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27" y="1376581"/>
                        <a:ext cx="102076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1"/>
          <p:cNvGraphicFramePr>
            <a:graphicFrameLocks noChangeAspect="1"/>
          </p:cNvGraphicFramePr>
          <p:nvPr/>
        </p:nvGraphicFramePr>
        <p:xfrm>
          <a:off x="411163" y="1450975"/>
          <a:ext cx="11493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Visio" r:id="rId14" imgW="902208" imgH="245195" progId="">
                  <p:embed/>
                </p:oleObj>
              </mc:Choice>
              <mc:Fallback>
                <p:oleObj name="Visio" r:id="rId14" imgW="902208" imgH="245195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450975"/>
                        <a:ext cx="11493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4A8E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64"/>
          <p:cNvGraphicFramePr>
            <a:graphicFrameLocks noChangeAspect="1"/>
          </p:cNvGraphicFramePr>
          <p:nvPr/>
        </p:nvGraphicFramePr>
        <p:xfrm>
          <a:off x="5786438" y="500063"/>
          <a:ext cx="11160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Visio" r:id="rId16" imgW="902208" imgH="245195" progId="">
                  <p:embed/>
                </p:oleObj>
              </mc:Choice>
              <mc:Fallback>
                <p:oleObj name="Visio" r:id="rId16" imgW="902208" imgH="245195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500063"/>
                        <a:ext cx="1116012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4A8E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21" name="Text Box 77"/>
          <p:cNvSpPr txBox="1">
            <a:spLocks noChangeArrowheads="1"/>
          </p:cNvSpPr>
          <p:nvPr/>
        </p:nvSpPr>
        <p:spPr bwMode="auto">
          <a:xfrm>
            <a:off x="1403634" y="1829648"/>
            <a:ext cx="2037321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892"/>
                </a:solidFill>
              </a:rPr>
              <a:t>Министерство образования Нижегородской области</a:t>
            </a:r>
            <a:endParaRPr lang="ru-RU" sz="1400" b="1" dirty="0">
              <a:solidFill>
                <a:srgbClr val="004892"/>
              </a:solidFill>
            </a:endParaRPr>
          </a:p>
        </p:txBody>
      </p:sp>
      <p:sp>
        <p:nvSpPr>
          <p:cNvPr id="5163" name="Rectangle 78"/>
          <p:cNvSpPr>
            <a:spLocks noChangeArrowheads="1"/>
          </p:cNvSpPr>
          <p:nvPr/>
        </p:nvSpPr>
        <p:spPr bwMode="auto">
          <a:xfrm>
            <a:off x="84931" y="6453188"/>
            <a:ext cx="9144000" cy="404812"/>
          </a:xfrm>
          <a:prstGeom prst="rect">
            <a:avLst/>
          </a:prstGeom>
          <a:solidFill>
            <a:srgbClr val="4B4B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4" name="Rectangle 79"/>
          <p:cNvSpPr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rgbClr val="4B4B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                                     СОЦИАЛЬНЫЕ ПАРТНЕРЫ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512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899886"/>
              </p:ext>
            </p:extLst>
          </p:nvPr>
        </p:nvGraphicFramePr>
        <p:xfrm>
          <a:off x="3618706" y="4636768"/>
          <a:ext cx="10207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CorelDRAW" r:id="rId17" imgW="3578352" imgH="4431792" progId="">
                  <p:embed/>
                </p:oleObj>
              </mc:Choice>
              <mc:Fallback>
                <p:oleObj name="CorelDRAW" r:id="rId17" imgW="3578352" imgH="4431792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706" y="4636768"/>
                        <a:ext cx="102076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705743"/>
              </p:ext>
            </p:extLst>
          </p:nvPr>
        </p:nvGraphicFramePr>
        <p:xfrm>
          <a:off x="5286380" y="4929198"/>
          <a:ext cx="10207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orelDRAW" r:id="rId18" imgW="3578352" imgH="4431792" progId="">
                  <p:embed/>
                </p:oleObj>
              </mc:Choice>
              <mc:Fallback>
                <p:oleObj name="CorelDRAW" r:id="rId18" imgW="3578352" imgH="4431792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4929198"/>
                        <a:ext cx="1020762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60928"/>
              </p:ext>
            </p:extLst>
          </p:nvPr>
        </p:nvGraphicFramePr>
        <p:xfrm>
          <a:off x="1236123" y="3620295"/>
          <a:ext cx="1397000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CorelDRAW" r:id="rId19" imgW="3578352" imgH="4431792" progId="">
                  <p:embed/>
                </p:oleObj>
              </mc:Choice>
              <mc:Fallback>
                <p:oleObj name="CorelDRAW" r:id="rId19" imgW="3578352" imgH="4431792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123" y="3620295"/>
                        <a:ext cx="1397000" cy="1871662"/>
                      </a:xfrm>
                      <a:prstGeom prst="rect">
                        <a:avLst/>
                      </a:prstGeom>
                      <a:solidFill>
                        <a:srgbClr val="FFB95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74706"/>
              </p:ext>
            </p:extLst>
          </p:nvPr>
        </p:nvGraphicFramePr>
        <p:xfrm>
          <a:off x="7841630" y="2461655"/>
          <a:ext cx="10207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CorelDRAW" r:id="rId20" imgW="3578352" imgH="4431792" progId="">
                  <p:embed/>
                </p:oleObj>
              </mc:Choice>
              <mc:Fallback>
                <p:oleObj name="CorelDRAW" r:id="rId20" imgW="3578352" imgH="4431792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630" y="2461655"/>
                        <a:ext cx="1020762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39590"/>
              </p:ext>
            </p:extLst>
          </p:nvPr>
        </p:nvGraphicFramePr>
        <p:xfrm>
          <a:off x="4714876" y="1714488"/>
          <a:ext cx="10207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orelDRAW" r:id="rId21" imgW="3578352" imgH="4431792" progId="">
                  <p:embed/>
                </p:oleObj>
              </mc:Choice>
              <mc:Fallback>
                <p:oleObj name="CorelDRAW" r:id="rId21" imgW="3578352" imgH="4431792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1714488"/>
                        <a:ext cx="102076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31504"/>
              </p:ext>
            </p:extLst>
          </p:nvPr>
        </p:nvGraphicFramePr>
        <p:xfrm>
          <a:off x="7845010" y="4004201"/>
          <a:ext cx="10207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CorelDRAW" r:id="rId22" imgW="3578352" imgH="4431792" progId="">
                  <p:embed/>
                </p:oleObj>
              </mc:Choice>
              <mc:Fallback>
                <p:oleObj name="CorelDRAW" r:id="rId22" imgW="3578352" imgH="4431792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010" y="4004201"/>
                        <a:ext cx="1020762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6178562" y="4378517"/>
            <a:ext cx="1699926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4892"/>
                </a:solidFill>
              </a:rPr>
              <a:t>Нижегородский педагогический</a:t>
            </a:r>
          </a:p>
          <a:p>
            <a:pPr algn="ctr"/>
            <a:r>
              <a:rPr lang="ru-RU" sz="1400" b="1" dirty="0" smtClean="0">
                <a:solidFill>
                  <a:srgbClr val="004892"/>
                </a:solidFill>
              </a:rPr>
              <a:t>университет </a:t>
            </a:r>
            <a:r>
              <a:rPr lang="ru-RU" sz="1400" b="1" dirty="0">
                <a:solidFill>
                  <a:srgbClr val="004892"/>
                </a:solidFill>
              </a:rPr>
              <a:t>им К.Минина</a:t>
            </a:r>
          </a:p>
        </p:txBody>
      </p:sp>
      <p:pic>
        <p:nvPicPr>
          <p:cNvPr id="92" name="Picture 49" descr="mobile_phon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1143000"/>
            <a:ext cx="28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9" descr="mobile_phon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928688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6072198" y="1928802"/>
            <a:ext cx="2601931" cy="73866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892"/>
                </a:solidFill>
              </a:rPr>
              <a:t>Департамент образования </a:t>
            </a:r>
          </a:p>
          <a:p>
            <a:pPr algn="ctr"/>
            <a:r>
              <a:rPr lang="ru-RU" sz="1400" b="1" dirty="0" smtClean="0">
                <a:solidFill>
                  <a:srgbClr val="004892"/>
                </a:solidFill>
              </a:rPr>
              <a:t>Администрации</a:t>
            </a:r>
          </a:p>
          <a:p>
            <a:pPr algn="ctr"/>
            <a:r>
              <a:rPr lang="ru-RU" sz="1400" b="1" dirty="0" smtClean="0">
                <a:solidFill>
                  <a:srgbClr val="004892"/>
                </a:solidFill>
              </a:rPr>
              <a:t>г. Н.Новгород</a:t>
            </a:r>
            <a:endParaRPr lang="ru-RU" sz="1400" b="1" dirty="0">
              <a:solidFill>
                <a:srgbClr val="004892"/>
              </a:solidFill>
            </a:endParaRPr>
          </a:p>
        </p:txBody>
      </p:sp>
      <p:sp>
        <p:nvSpPr>
          <p:cNvPr id="66" name="Text Box 76"/>
          <p:cNvSpPr txBox="1">
            <a:spLocks noChangeArrowheads="1"/>
          </p:cNvSpPr>
          <p:nvPr/>
        </p:nvSpPr>
        <p:spPr bwMode="auto">
          <a:xfrm>
            <a:off x="2169319" y="5572125"/>
            <a:ext cx="1941513" cy="73866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892"/>
                </a:solidFill>
              </a:rPr>
              <a:t>Дошкольные образовательные организации</a:t>
            </a:r>
            <a:endParaRPr lang="ru-RU" sz="1400" b="1" dirty="0">
              <a:solidFill>
                <a:srgbClr val="004892"/>
              </a:solidFill>
            </a:endParaRPr>
          </a:p>
        </p:txBody>
      </p:sp>
      <p:sp>
        <p:nvSpPr>
          <p:cNvPr id="67" name="Text Box 76"/>
          <p:cNvSpPr txBox="1">
            <a:spLocks noChangeArrowheads="1"/>
          </p:cNvSpPr>
          <p:nvPr/>
        </p:nvSpPr>
        <p:spPr bwMode="auto">
          <a:xfrm>
            <a:off x="4051476" y="6121619"/>
            <a:ext cx="2105024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892"/>
                </a:solidFill>
              </a:rPr>
              <a:t>Школы, колледжи</a:t>
            </a:r>
            <a:endParaRPr lang="ru-RU" sz="1400" b="1" dirty="0">
              <a:solidFill>
                <a:srgbClr val="00489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9" grpId="0" animBg="1"/>
      <p:bldP spid="31750" grpId="0" animBg="1"/>
      <p:bldP spid="31800" grpId="0"/>
      <p:bldP spid="31821" grpId="0"/>
      <p:bldP spid="91" grpId="0"/>
      <p:bldP spid="68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7770"/>
            <a:ext cx="8429684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СЕТЕВОГО ВЗАИМОДЕЙСТВИЯ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6858016" y="4286256"/>
            <a:ext cx="2105025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ЛУЧШИЕ ОБРАЗОВАТЕЛЬНЫЕ ОРГАНИЗАЦИИ ГОРОДА И ОБЛАСТИ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(практика студентов)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2271471">
            <a:off x="2723562" y="2053395"/>
            <a:ext cx="718457" cy="5434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214282" y="1928802"/>
            <a:ext cx="2390777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АССОЦИАЦИЯ ОБРАЗОВАТЕЛЬНЫХ ОРГАНИЗАЦИЙ «ПЕДАГОГ БУДУЩЕГО»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(конкурсы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8502072">
            <a:off x="2766520" y="3590720"/>
            <a:ext cx="1256420" cy="5434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0321627">
            <a:off x="5860632" y="1969317"/>
            <a:ext cx="718457" cy="5434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500430" y="5643577"/>
            <a:ext cx="2730379" cy="1261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РЕГИОНАЛЬНЫЙ КООРДИОЦИОННЫЙ ЦЕНТР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</a:rPr>
              <a:t>WorldSkills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(чемпионаты профессий)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6500826" y="2000240"/>
            <a:ext cx="2500330" cy="15081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КОЛЛЕДЖИ ГОРОДА, ОБЛАСТИ, 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(практика студентов)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1673125">
            <a:off x="5705264" y="3946637"/>
            <a:ext cx="1126515" cy="54348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4519146" y="4624862"/>
            <a:ext cx="785403" cy="3939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785786" y="4357693"/>
            <a:ext cx="2105025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ФГБОУ ВПО НГПУ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ИМ. КОЗЬМЫ МИНИНА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(клиническая практика)</a:t>
            </a:r>
          </a:p>
        </p:txBody>
      </p:sp>
      <p:sp>
        <p:nvSpPr>
          <p:cNvPr id="20" name="Овал 19"/>
          <p:cNvSpPr/>
          <p:nvPr/>
        </p:nvSpPr>
        <p:spPr>
          <a:xfrm>
            <a:off x="3643306" y="1857332"/>
            <a:ext cx="2428892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РЕСУРСНЫЙ ЦЕНТР</a:t>
            </a:r>
          </a:p>
          <a:p>
            <a:pPr algn="ctr"/>
            <a:r>
              <a:rPr lang="ru-RU" dirty="0" smtClean="0"/>
              <a:t>«ПЕДАГОГ БУДУЩЕГО»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35782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Сетевой учебный курс студентов ГАПОУ «Городецкий Губернский колледж»</a:t>
            </a:r>
            <a:endParaRPr lang="ru-RU" sz="2400" dirty="0"/>
          </a:p>
        </p:txBody>
      </p:sp>
      <p:pic>
        <p:nvPicPr>
          <p:cNvPr id="3" name="Рисунок 2" descr="H:\Documents and Settings\Пользователь\Рабочий стол\РЕСУРСНЫЙ ЦЕНТР\Фото семинаров 2014-2015 г\_MG_43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Documents and Settings\Пользователь\Рабочий стол\РЕСУРСНЫЙ ЦЕНТР\Фото сетевого взаимодействия\SDC10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0"/>
            <a:ext cx="60722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С ПЕДАГОГИЧЕСКИМИ КОЛЛЕДЖАМИ</a:t>
            </a:r>
            <a:endParaRPr lang="en-US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77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521</Words>
  <Application>Microsoft Office PowerPoint</Application>
  <PresentationFormat>Экран (4:3)</PresentationFormat>
  <Paragraphs>127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cdb2004177l</vt:lpstr>
      <vt:lpstr>Image</vt:lpstr>
      <vt:lpstr>CorelDRAW</vt:lpstr>
      <vt:lpstr>Visio</vt:lpstr>
      <vt:lpstr>ЭФФЕКТИВНЫЕ СТРАТЕГИИ РАЗВИТИЯ ПЕДАГОГИЧЕСКИХ КОЛЛЕДЖЕЙ: ПРАКТИКИ СЕТЕВОГО ВЗАИМОДЕЙСТВИЯ С ОБЩЕОБРАЗОВАТЕЛЬНЫМИ ОРГАНИЗАЦИЯМИ И ОРГАНИЗАЦИЯМИ ВЫСШЕГО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СЕТЕВОГО ВЗАИМОДЕЙСТВИЯ</vt:lpstr>
      <vt:lpstr>Презентация PowerPoint</vt:lpstr>
      <vt:lpstr>ПРАКТИКА В ДОО</vt:lpstr>
      <vt:lpstr>Презентация PowerPoint</vt:lpstr>
      <vt:lpstr>Презентация PowerPoint</vt:lpstr>
      <vt:lpstr>Презентация PowerPoint</vt:lpstr>
      <vt:lpstr>Количественный охват обучившихся в ресурсном центре за 4 года </vt:lpstr>
      <vt:lpstr>Презентация PowerPoint</vt:lpstr>
      <vt:lpstr>Презентация PowerPoint</vt:lpstr>
      <vt:lpstr> Модель педагога будущего «Нижегородского Губернского колледжа»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npk</dc:creator>
  <cp:lastModifiedBy>USER</cp:lastModifiedBy>
  <cp:revision>126</cp:revision>
  <dcterms:created xsi:type="dcterms:W3CDTF">2014-06-10T10:14:09Z</dcterms:created>
  <dcterms:modified xsi:type="dcterms:W3CDTF">2017-05-31T10:23:14Z</dcterms:modified>
</cp:coreProperties>
</file>