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9" r:id="rId4"/>
    <p:sldId id="258" r:id="rId5"/>
    <p:sldId id="281" r:id="rId6"/>
    <p:sldId id="282" r:id="rId7"/>
    <p:sldId id="262" r:id="rId8"/>
    <p:sldId id="275" r:id="rId9"/>
    <p:sldId id="284" r:id="rId10"/>
    <p:sldId id="274" r:id="rId11"/>
    <p:sldId id="266" r:id="rId12"/>
    <p:sldId id="276" r:id="rId13"/>
    <p:sldId id="277" r:id="rId14"/>
    <p:sldId id="278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26D92-6B6F-479B-9039-880A2867A9A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FEDAE8-9CA0-42E7-BAB5-08E84141138D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программа колледжа – это целевая программа подготовки специалиста не только к профессиональной деятельности, но и к поступлению в вуз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29304-BE7A-46D9-A90C-463F68C3CF82}" type="parTrans" cxnId="{8932B49B-FFF7-4DEC-8D7D-C7E87A0531C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20E42-7C87-48DB-90D6-0F0343F99DC8}" type="sibTrans" cxnId="{8932B49B-FFF7-4DEC-8D7D-C7E87A0531C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C0BA3-CE5F-4D5E-9794-C1F3ED0DDFBF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обучение студентов осуществляется при непосредственном участии преподавателей кафедр университета</a:t>
          </a:r>
        </a:p>
      </dgm:t>
    </dgm:pt>
    <dgm:pt modelId="{9B15A930-585E-4EFC-B81D-16865CDBF062}" type="parTrans" cxnId="{DDC4C55D-DEC4-4F2E-A1E1-F08BECACEBF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EC0CE-F010-495A-8EBA-786DD417FDE1}" type="sibTrans" cxnId="{DDC4C55D-DEC4-4F2E-A1E1-F08BECACEBF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68E61-B527-4DEA-B615-31092AB1C8D1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преимуществом программ среднего профессионального образования в вузе являются раннее профессиональное самоопределение</a:t>
          </a:r>
        </a:p>
      </dgm:t>
    </dgm:pt>
    <dgm:pt modelId="{9458A3C4-8FB5-4857-B00F-37734649DB67}" type="parTrans" cxnId="{AC6F66D0-9F00-4AA4-83E8-76B279CF56C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4F475-525B-4556-BD7C-A25930D90BDA}" type="sibTrans" cxnId="{AC6F66D0-9F00-4AA4-83E8-76B279CF56C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D3096-0169-493E-A460-E47E56D18AFB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колледж является частью сетевого взаимодействия, организованного в рамках социального партнерства ЮУрГГПУ</a:t>
          </a:r>
        </a:p>
      </dgm:t>
    </dgm:pt>
    <dgm:pt modelId="{D5D9BAB5-828A-463D-9535-F83574AD44E7}" type="parTrans" cxnId="{2FD4330C-8322-45BF-9E27-4D60B5A48A1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6B13B-EF5D-4785-82CF-536E849747FE}" type="sibTrans" cxnId="{2FD4330C-8322-45BF-9E27-4D60B5A48A1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92040-B982-4776-8A0D-BE73D193C61C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единая с университетом система баз учебных и производственных практик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650D5-2BDF-4119-93B7-C37FDFD53506}" type="parTrans" cxnId="{9E81FE49-D3A7-4F1C-93E8-FAF0691272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6A5C6-6A97-4CDF-BDD1-83FEB482645A}" type="sibTrans" cxnId="{9E81FE49-D3A7-4F1C-93E8-FAF0691272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62688-B4DA-48C5-A66A-5B85A84001A1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расположение колледжа в университете – одно из главных преимуществ для обучающихся, так как это позволяет студенту  быстро адаптироваться к учебе и углубиться во все студенческие мероприятия</a:t>
          </a:r>
        </a:p>
      </dgm:t>
    </dgm:pt>
    <dgm:pt modelId="{A7C8550E-57CA-49FD-90F1-0F60FC580C3A}" type="parTrans" cxnId="{2581EB0E-C5AE-4E03-AFAA-B715727770F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D8205-5BBC-48FC-A599-2D91A8A0DB91}" type="sibTrans" cxnId="{2581EB0E-C5AE-4E03-AFAA-B715727770F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6553F-423B-461D-BE8D-1E391F0F678A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Координационный совет по образованию в области укрупненной группы специальностей и направлений подготовки 44.00.00 «Образование и педагогические науки» Челябинской области является механизмом взаимодействия педагогического университета, всех педагогических колледжей под эгидой Министерства образования</a:t>
          </a:r>
        </a:p>
      </dgm:t>
    </dgm:pt>
    <dgm:pt modelId="{A6D51C8E-711A-40CC-9386-F6CBE6C5EB0E}" type="parTrans" cxnId="{1AE049E8-206A-4A2E-8FB4-3F6811285725}">
      <dgm:prSet/>
      <dgm:spPr/>
      <dgm:t>
        <a:bodyPr/>
        <a:lstStyle/>
        <a:p>
          <a:endParaRPr lang="ru-RU"/>
        </a:p>
      </dgm:t>
    </dgm:pt>
    <dgm:pt modelId="{05364F62-ED76-410C-8FE6-D7B8029BFBC9}" type="sibTrans" cxnId="{1AE049E8-206A-4A2E-8FB4-3F6811285725}">
      <dgm:prSet/>
      <dgm:spPr/>
      <dgm:t>
        <a:bodyPr/>
        <a:lstStyle/>
        <a:p>
          <a:endParaRPr lang="ru-RU"/>
        </a:p>
      </dgm:t>
    </dgm:pt>
    <dgm:pt modelId="{6DFB631E-E99B-4167-B1ED-90005253CE9E}" type="pres">
      <dgm:prSet presAssocID="{7D026D92-6B6F-479B-9039-880A2867A9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DF2E1-4E30-4EFE-AD03-F53E3853BC25}" type="pres">
      <dgm:prSet presAssocID="{48FEDAE8-9CA0-42E7-BAB5-08E84141138D}" presName="parentText" presStyleLbl="node1" presStyleIdx="0" presStyleCnt="7" custLinFactNeighborY="37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776F7-5363-48A9-991A-A4C78185401F}" type="pres">
      <dgm:prSet presAssocID="{E0820E42-7C87-48DB-90D6-0F0343F99DC8}" presName="spacer" presStyleCnt="0"/>
      <dgm:spPr/>
    </dgm:pt>
    <dgm:pt modelId="{3EEE9A02-8052-4ADA-BF51-41DB9B68FC1A}" type="pres">
      <dgm:prSet presAssocID="{14F68E61-B527-4DEA-B615-31092AB1C8D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DE391-4422-4C34-AE7F-823E9DA32464}" type="pres">
      <dgm:prSet presAssocID="{6D14F475-525B-4556-BD7C-A25930D90BDA}" presName="spacer" presStyleCnt="0"/>
      <dgm:spPr/>
    </dgm:pt>
    <dgm:pt modelId="{C58662BD-B40D-472C-B769-B0EAF0FAC62F}" type="pres">
      <dgm:prSet presAssocID="{7F9C0BA3-CE5F-4D5E-9794-C1F3ED0DDFB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6F789-FC8A-42FB-BF5A-6A65EF77D50E}" type="pres">
      <dgm:prSet presAssocID="{17CEC0CE-F010-495A-8EBA-786DD417FDE1}" presName="spacer" presStyleCnt="0"/>
      <dgm:spPr/>
    </dgm:pt>
    <dgm:pt modelId="{99C09238-A21F-4EA6-8A89-A7739B107DCE}" type="pres">
      <dgm:prSet presAssocID="{F8FD3096-0169-493E-A460-E47E56D18AF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D670F-2DB7-482B-B014-BECA8DC3564A}" type="pres">
      <dgm:prSet presAssocID="{0036B13B-EF5D-4785-82CF-536E849747FE}" presName="spacer" presStyleCnt="0"/>
      <dgm:spPr/>
    </dgm:pt>
    <dgm:pt modelId="{02E710E0-20B1-4ED1-B71E-D1D1B33FDA4E}" type="pres">
      <dgm:prSet presAssocID="{E2A92040-B982-4776-8A0D-BE73D193C61C}" presName="parentText" presStyleLbl="node1" presStyleIdx="4" presStyleCnt="7" custScaleY="31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61626-FC51-4F11-9E7F-852D7FF8330C}" type="pres">
      <dgm:prSet presAssocID="{96E6A5C6-6A97-4CDF-BDD1-83FEB482645A}" presName="spacer" presStyleCnt="0"/>
      <dgm:spPr/>
    </dgm:pt>
    <dgm:pt modelId="{09FC3457-7011-4933-9F3C-5601771B555E}" type="pres">
      <dgm:prSet presAssocID="{B4762688-B4DA-48C5-A66A-5B85A84001A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82078-8845-49EC-AB96-B634E1A1D43F}" type="pres">
      <dgm:prSet presAssocID="{550D8205-5BBC-48FC-A599-2D91A8A0DB91}" presName="spacer" presStyleCnt="0"/>
      <dgm:spPr/>
    </dgm:pt>
    <dgm:pt modelId="{06BB2D0A-2E53-4152-A9BE-49A728C27C27}" type="pres">
      <dgm:prSet presAssocID="{2656553F-423B-461D-BE8D-1E391F0F678A}" presName="parentText" presStyleLbl="node1" presStyleIdx="6" presStyleCnt="7" custScaleY="149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6417E-A2E2-463F-A9E5-9A5DF7F22A41}" type="presOf" srcId="{48FEDAE8-9CA0-42E7-BAB5-08E84141138D}" destId="{CF4DF2E1-4E30-4EFE-AD03-F53E3853BC25}" srcOrd="0" destOrd="0" presId="urn:microsoft.com/office/officeart/2005/8/layout/vList2"/>
    <dgm:cxn modelId="{3295ABA3-FEE6-40D3-B608-84CA706626A5}" type="presOf" srcId="{F8FD3096-0169-493E-A460-E47E56D18AFB}" destId="{99C09238-A21F-4EA6-8A89-A7739B107DCE}" srcOrd="0" destOrd="0" presId="urn:microsoft.com/office/officeart/2005/8/layout/vList2"/>
    <dgm:cxn modelId="{DDC4C55D-DEC4-4F2E-A1E1-F08BECACEBFD}" srcId="{7D026D92-6B6F-479B-9039-880A2867A9AA}" destId="{7F9C0BA3-CE5F-4D5E-9794-C1F3ED0DDFBF}" srcOrd="2" destOrd="0" parTransId="{9B15A930-585E-4EFC-B81D-16865CDBF062}" sibTransId="{17CEC0CE-F010-495A-8EBA-786DD417FDE1}"/>
    <dgm:cxn modelId="{5438E55E-BF53-4FE2-AE76-E871F6BC53C7}" type="presOf" srcId="{2656553F-423B-461D-BE8D-1E391F0F678A}" destId="{06BB2D0A-2E53-4152-A9BE-49A728C27C27}" srcOrd="0" destOrd="0" presId="urn:microsoft.com/office/officeart/2005/8/layout/vList2"/>
    <dgm:cxn modelId="{2FD4330C-8322-45BF-9E27-4D60B5A48A1A}" srcId="{7D026D92-6B6F-479B-9039-880A2867A9AA}" destId="{F8FD3096-0169-493E-A460-E47E56D18AFB}" srcOrd="3" destOrd="0" parTransId="{D5D9BAB5-828A-463D-9535-F83574AD44E7}" sibTransId="{0036B13B-EF5D-4785-82CF-536E849747FE}"/>
    <dgm:cxn modelId="{9E81FE49-D3A7-4F1C-93E8-FAF06912728B}" srcId="{7D026D92-6B6F-479B-9039-880A2867A9AA}" destId="{E2A92040-B982-4776-8A0D-BE73D193C61C}" srcOrd="4" destOrd="0" parTransId="{C63650D5-2BDF-4119-93B7-C37FDFD53506}" sibTransId="{96E6A5C6-6A97-4CDF-BDD1-83FEB482645A}"/>
    <dgm:cxn modelId="{8932B49B-FFF7-4DEC-8D7D-C7E87A0531CA}" srcId="{7D026D92-6B6F-479B-9039-880A2867A9AA}" destId="{48FEDAE8-9CA0-42E7-BAB5-08E84141138D}" srcOrd="0" destOrd="0" parTransId="{ADF29304-BE7A-46D9-A90C-463F68C3CF82}" sibTransId="{E0820E42-7C87-48DB-90D6-0F0343F99DC8}"/>
    <dgm:cxn modelId="{AC6F66D0-9F00-4AA4-83E8-76B279CF56C0}" srcId="{7D026D92-6B6F-479B-9039-880A2867A9AA}" destId="{14F68E61-B527-4DEA-B615-31092AB1C8D1}" srcOrd="1" destOrd="0" parTransId="{9458A3C4-8FB5-4857-B00F-37734649DB67}" sibTransId="{6D14F475-525B-4556-BD7C-A25930D90BDA}"/>
    <dgm:cxn modelId="{F94A088E-9686-4405-92AB-0152B2ABDB0B}" type="presOf" srcId="{14F68E61-B527-4DEA-B615-31092AB1C8D1}" destId="{3EEE9A02-8052-4ADA-BF51-41DB9B68FC1A}" srcOrd="0" destOrd="0" presId="urn:microsoft.com/office/officeart/2005/8/layout/vList2"/>
    <dgm:cxn modelId="{7778DE55-D5F1-4DAC-AF5E-FEDBDEF2275D}" type="presOf" srcId="{7F9C0BA3-CE5F-4D5E-9794-C1F3ED0DDFBF}" destId="{C58662BD-B40D-472C-B769-B0EAF0FAC62F}" srcOrd="0" destOrd="0" presId="urn:microsoft.com/office/officeart/2005/8/layout/vList2"/>
    <dgm:cxn modelId="{EA889EDC-8819-43D4-A451-15D04C83CCDB}" type="presOf" srcId="{E2A92040-B982-4776-8A0D-BE73D193C61C}" destId="{02E710E0-20B1-4ED1-B71E-D1D1B33FDA4E}" srcOrd="0" destOrd="0" presId="urn:microsoft.com/office/officeart/2005/8/layout/vList2"/>
    <dgm:cxn modelId="{2581EB0E-C5AE-4E03-AFAA-B715727770F1}" srcId="{7D026D92-6B6F-479B-9039-880A2867A9AA}" destId="{B4762688-B4DA-48C5-A66A-5B85A84001A1}" srcOrd="5" destOrd="0" parTransId="{A7C8550E-57CA-49FD-90F1-0F60FC580C3A}" sibTransId="{550D8205-5BBC-48FC-A599-2D91A8A0DB91}"/>
    <dgm:cxn modelId="{959BDF70-045A-4F32-89EE-FED6C0BC3BA6}" type="presOf" srcId="{B4762688-B4DA-48C5-A66A-5B85A84001A1}" destId="{09FC3457-7011-4933-9F3C-5601771B555E}" srcOrd="0" destOrd="0" presId="urn:microsoft.com/office/officeart/2005/8/layout/vList2"/>
    <dgm:cxn modelId="{1AE049E8-206A-4A2E-8FB4-3F6811285725}" srcId="{7D026D92-6B6F-479B-9039-880A2867A9AA}" destId="{2656553F-423B-461D-BE8D-1E391F0F678A}" srcOrd="6" destOrd="0" parTransId="{A6D51C8E-711A-40CC-9386-F6CBE6C5EB0E}" sibTransId="{05364F62-ED76-410C-8FE6-D7B8029BFBC9}"/>
    <dgm:cxn modelId="{AF341A91-E39B-4D26-A782-39BBB18D85A2}" type="presOf" srcId="{7D026D92-6B6F-479B-9039-880A2867A9AA}" destId="{6DFB631E-E99B-4167-B1ED-90005253CE9E}" srcOrd="0" destOrd="0" presId="urn:microsoft.com/office/officeart/2005/8/layout/vList2"/>
    <dgm:cxn modelId="{E7424483-90F2-4408-8B42-6533FCB7E989}" type="presParOf" srcId="{6DFB631E-E99B-4167-B1ED-90005253CE9E}" destId="{CF4DF2E1-4E30-4EFE-AD03-F53E3853BC25}" srcOrd="0" destOrd="0" presId="urn:microsoft.com/office/officeart/2005/8/layout/vList2"/>
    <dgm:cxn modelId="{2960621D-CCD3-4F61-9CDF-E20147461151}" type="presParOf" srcId="{6DFB631E-E99B-4167-B1ED-90005253CE9E}" destId="{EB0776F7-5363-48A9-991A-A4C78185401F}" srcOrd="1" destOrd="0" presId="urn:microsoft.com/office/officeart/2005/8/layout/vList2"/>
    <dgm:cxn modelId="{3D17FB05-AEC6-4BD7-B635-35D8FCDCBA31}" type="presParOf" srcId="{6DFB631E-E99B-4167-B1ED-90005253CE9E}" destId="{3EEE9A02-8052-4ADA-BF51-41DB9B68FC1A}" srcOrd="2" destOrd="0" presId="urn:microsoft.com/office/officeart/2005/8/layout/vList2"/>
    <dgm:cxn modelId="{666D5B5C-CDF3-4816-AAC4-B498D392BE29}" type="presParOf" srcId="{6DFB631E-E99B-4167-B1ED-90005253CE9E}" destId="{09FDE391-4422-4C34-AE7F-823E9DA32464}" srcOrd="3" destOrd="0" presId="urn:microsoft.com/office/officeart/2005/8/layout/vList2"/>
    <dgm:cxn modelId="{F6A2929F-7191-455D-8118-932B4285EB75}" type="presParOf" srcId="{6DFB631E-E99B-4167-B1ED-90005253CE9E}" destId="{C58662BD-B40D-472C-B769-B0EAF0FAC62F}" srcOrd="4" destOrd="0" presId="urn:microsoft.com/office/officeart/2005/8/layout/vList2"/>
    <dgm:cxn modelId="{B0203864-F0E2-4698-A473-3B4C98FE308B}" type="presParOf" srcId="{6DFB631E-E99B-4167-B1ED-90005253CE9E}" destId="{C8D6F789-FC8A-42FB-BF5A-6A65EF77D50E}" srcOrd="5" destOrd="0" presId="urn:microsoft.com/office/officeart/2005/8/layout/vList2"/>
    <dgm:cxn modelId="{7CAFBC99-7FA6-4AA8-9215-1257EF988A7A}" type="presParOf" srcId="{6DFB631E-E99B-4167-B1ED-90005253CE9E}" destId="{99C09238-A21F-4EA6-8A89-A7739B107DCE}" srcOrd="6" destOrd="0" presId="urn:microsoft.com/office/officeart/2005/8/layout/vList2"/>
    <dgm:cxn modelId="{25B73614-40BC-420D-A270-6BB2753BD995}" type="presParOf" srcId="{6DFB631E-E99B-4167-B1ED-90005253CE9E}" destId="{FDDD670F-2DB7-482B-B014-BECA8DC3564A}" srcOrd="7" destOrd="0" presId="urn:microsoft.com/office/officeart/2005/8/layout/vList2"/>
    <dgm:cxn modelId="{6D285AD7-CDEA-4AB3-9106-BFB21F194A8F}" type="presParOf" srcId="{6DFB631E-E99B-4167-B1ED-90005253CE9E}" destId="{02E710E0-20B1-4ED1-B71E-D1D1B33FDA4E}" srcOrd="8" destOrd="0" presId="urn:microsoft.com/office/officeart/2005/8/layout/vList2"/>
    <dgm:cxn modelId="{A91676B0-E1A0-40D1-9049-F07A6C1864B8}" type="presParOf" srcId="{6DFB631E-E99B-4167-B1ED-90005253CE9E}" destId="{76D61626-FC51-4F11-9E7F-852D7FF8330C}" srcOrd="9" destOrd="0" presId="urn:microsoft.com/office/officeart/2005/8/layout/vList2"/>
    <dgm:cxn modelId="{38344E21-767F-4CF4-9815-D63F6FA47D9A}" type="presParOf" srcId="{6DFB631E-E99B-4167-B1ED-90005253CE9E}" destId="{09FC3457-7011-4933-9F3C-5601771B555E}" srcOrd="10" destOrd="0" presId="urn:microsoft.com/office/officeart/2005/8/layout/vList2"/>
    <dgm:cxn modelId="{A57ACAA1-1B2B-468C-A28F-1D9FDCCE1323}" type="presParOf" srcId="{6DFB631E-E99B-4167-B1ED-90005253CE9E}" destId="{70482078-8845-49EC-AB96-B634E1A1D43F}" srcOrd="11" destOrd="0" presId="urn:microsoft.com/office/officeart/2005/8/layout/vList2"/>
    <dgm:cxn modelId="{5B6039ED-D231-43A6-A9C3-8DD363FE9E8F}" type="presParOf" srcId="{6DFB631E-E99B-4167-B1ED-90005253CE9E}" destId="{06BB2D0A-2E53-4152-A9BE-49A728C27C2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8725D-0496-4450-BD83-41232C0E0C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349D87-4F29-4313-86A8-D3F7679A4B8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выступает важнейшим компонентом стратегии колледжа, определяющей комплекс принципов, перспективных целей, ресурсов, средств их достижения</a:t>
          </a:r>
          <a:endParaRPr lang="ru-RU" dirty="0"/>
        </a:p>
      </dgm:t>
    </dgm:pt>
    <dgm:pt modelId="{47725252-1AFC-459B-84E8-B6C7DA719531}" type="parTrans" cxnId="{02A1DA96-823E-44C3-996A-0693D7BD1351}">
      <dgm:prSet/>
      <dgm:spPr/>
      <dgm:t>
        <a:bodyPr/>
        <a:lstStyle/>
        <a:p>
          <a:endParaRPr lang="ru-RU"/>
        </a:p>
      </dgm:t>
    </dgm:pt>
    <dgm:pt modelId="{70CA61C1-D73F-405E-96E6-69F25F689B5F}" type="sibTrans" cxnId="{02A1DA96-823E-44C3-996A-0693D7BD1351}">
      <dgm:prSet/>
      <dgm:spPr/>
      <dgm:t>
        <a:bodyPr/>
        <a:lstStyle/>
        <a:p>
          <a:endParaRPr lang="ru-RU"/>
        </a:p>
      </dgm:t>
    </dgm:pt>
    <dgm:pt modelId="{BF6D443F-53C1-4C47-B703-21456490BC4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проявляется в конкурентной позиции колледжа, его структуре, в его миссии и системе ценностей </a:t>
          </a:r>
          <a:endParaRPr lang="ru-RU" dirty="0"/>
        </a:p>
      </dgm:t>
    </dgm:pt>
    <dgm:pt modelId="{46BF059D-3977-4C6D-8572-5BC042DD7A62}" type="parTrans" cxnId="{2061C190-0026-42B2-8F26-D352519CF14C}">
      <dgm:prSet/>
      <dgm:spPr/>
      <dgm:t>
        <a:bodyPr/>
        <a:lstStyle/>
        <a:p>
          <a:endParaRPr lang="ru-RU"/>
        </a:p>
      </dgm:t>
    </dgm:pt>
    <dgm:pt modelId="{11523B75-C9B1-4533-9E10-364DABFDCB5E}" type="sibTrans" cxnId="{2061C190-0026-42B2-8F26-D352519CF14C}">
      <dgm:prSet/>
      <dgm:spPr/>
      <dgm:t>
        <a:bodyPr/>
        <a:lstStyle/>
        <a:p>
          <a:endParaRPr lang="ru-RU"/>
        </a:p>
      </dgm:t>
    </dgm:pt>
    <dgm:pt modelId="{DF7E7EC4-7A43-4FE5-9FEC-D41B213358E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является предметом стратегического управления, осуществляемого руководством колледжа при демократическом участии всего коллектива</a:t>
          </a:r>
          <a:endParaRPr lang="ru-RU" dirty="0"/>
        </a:p>
      </dgm:t>
    </dgm:pt>
    <dgm:pt modelId="{5B356391-0603-4470-B836-DCB2C56F6C16}" type="parTrans" cxnId="{5C598213-1CD4-4B50-B840-3C5709EF27BC}">
      <dgm:prSet/>
      <dgm:spPr/>
      <dgm:t>
        <a:bodyPr/>
        <a:lstStyle/>
        <a:p>
          <a:endParaRPr lang="ru-RU"/>
        </a:p>
      </dgm:t>
    </dgm:pt>
    <dgm:pt modelId="{9A4E5007-171E-458E-85DB-1D9C30E6673C}" type="sibTrans" cxnId="{5C598213-1CD4-4B50-B840-3C5709EF27BC}">
      <dgm:prSet/>
      <dgm:spPr/>
      <dgm:t>
        <a:bodyPr/>
        <a:lstStyle/>
        <a:p>
          <a:endParaRPr lang="ru-RU"/>
        </a:p>
      </dgm:t>
    </dgm:pt>
    <dgm:pt modelId="{357FA5E5-3323-4AE5-8727-72D1EABAE6E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оформляется на основе договора, которым регулируются функции, права и обязанности участников, сроки действия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14D88-97E7-45E7-80AC-6756B171E1B6}" type="parTrans" cxnId="{935E9D64-0532-424B-8E3B-8F574C8C13FA}">
      <dgm:prSet/>
      <dgm:spPr/>
      <dgm:t>
        <a:bodyPr/>
        <a:lstStyle/>
        <a:p>
          <a:endParaRPr lang="ru-RU"/>
        </a:p>
      </dgm:t>
    </dgm:pt>
    <dgm:pt modelId="{23158C00-7198-4BB1-B63D-871F3FF56026}" type="sibTrans" cxnId="{935E9D64-0532-424B-8E3B-8F574C8C13FA}">
      <dgm:prSet/>
      <dgm:spPr/>
      <dgm:t>
        <a:bodyPr/>
        <a:lstStyle/>
        <a:p>
          <a:endParaRPr lang="ru-RU"/>
        </a:p>
      </dgm:t>
    </dgm:pt>
    <dgm:pt modelId="{18E56070-F914-4D53-9553-FF8035A40E4C}" type="pres">
      <dgm:prSet presAssocID="{C348725D-0496-4450-BD83-41232C0E0C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0E5DB6-78C0-42E3-BB0A-32092BC5FF08}" type="pres">
      <dgm:prSet presAssocID="{C348725D-0496-4450-BD83-41232C0E0C5F}" presName="Name1" presStyleCnt="0"/>
      <dgm:spPr/>
    </dgm:pt>
    <dgm:pt modelId="{460DD856-14D9-4CC0-A352-B4FE6132594A}" type="pres">
      <dgm:prSet presAssocID="{C348725D-0496-4450-BD83-41232C0E0C5F}" presName="cycle" presStyleCnt="0"/>
      <dgm:spPr/>
    </dgm:pt>
    <dgm:pt modelId="{DC5D1180-20F5-4A05-BCA1-D09E7C0E31A8}" type="pres">
      <dgm:prSet presAssocID="{C348725D-0496-4450-BD83-41232C0E0C5F}" presName="srcNode" presStyleLbl="node1" presStyleIdx="0" presStyleCnt="4"/>
      <dgm:spPr/>
    </dgm:pt>
    <dgm:pt modelId="{2AB465F8-4D68-4E72-AD9E-DE8C3E3EB269}" type="pres">
      <dgm:prSet presAssocID="{C348725D-0496-4450-BD83-41232C0E0C5F}" presName="conn" presStyleLbl="parChTrans1D2" presStyleIdx="0" presStyleCnt="1"/>
      <dgm:spPr/>
      <dgm:t>
        <a:bodyPr/>
        <a:lstStyle/>
        <a:p>
          <a:endParaRPr lang="ru-RU"/>
        </a:p>
      </dgm:t>
    </dgm:pt>
    <dgm:pt modelId="{E9FEB394-E50F-4FEE-B50D-C9ED036A4727}" type="pres">
      <dgm:prSet presAssocID="{C348725D-0496-4450-BD83-41232C0E0C5F}" presName="extraNode" presStyleLbl="node1" presStyleIdx="0" presStyleCnt="4"/>
      <dgm:spPr/>
    </dgm:pt>
    <dgm:pt modelId="{79E073EC-2C6B-4F8C-913B-8F30FF526047}" type="pres">
      <dgm:prSet presAssocID="{C348725D-0496-4450-BD83-41232C0E0C5F}" presName="dstNode" presStyleLbl="node1" presStyleIdx="0" presStyleCnt="4"/>
      <dgm:spPr/>
    </dgm:pt>
    <dgm:pt modelId="{EB5223CE-2CB8-4D70-8088-806EE5464592}" type="pres">
      <dgm:prSet presAssocID="{86349D87-4F29-4313-86A8-D3F7679A4B8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CCEAD-8EA2-41EB-8D14-756E67CE567B}" type="pres">
      <dgm:prSet presAssocID="{86349D87-4F29-4313-86A8-D3F7679A4B86}" presName="accent_1" presStyleCnt="0"/>
      <dgm:spPr/>
    </dgm:pt>
    <dgm:pt modelId="{B4F72E67-A886-4A8A-94B8-B05C74517DE5}" type="pres">
      <dgm:prSet presAssocID="{86349D87-4F29-4313-86A8-D3F7679A4B86}" presName="accentRepeatNode" presStyleLbl="solidFgAcc1" presStyleIdx="0" presStyleCnt="4"/>
      <dgm:spPr/>
    </dgm:pt>
    <dgm:pt modelId="{573C0DAA-C36F-41E9-AAA2-6409472E85C7}" type="pres">
      <dgm:prSet presAssocID="{BF6D443F-53C1-4C47-B703-21456490BC4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7B651-5DC3-4C2B-918C-638F140F2FDA}" type="pres">
      <dgm:prSet presAssocID="{BF6D443F-53C1-4C47-B703-21456490BC41}" presName="accent_2" presStyleCnt="0"/>
      <dgm:spPr/>
    </dgm:pt>
    <dgm:pt modelId="{05CE1202-1624-43C1-9589-B36D1DBFC689}" type="pres">
      <dgm:prSet presAssocID="{BF6D443F-53C1-4C47-B703-21456490BC41}" presName="accentRepeatNode" presStyleLbl="solidFgAcc1" presStyleIdx="1" presStyleCnt="4" custLinFactNeighborX="680" custLinFactNeighborY="-1371"/>
      <dgm:spPr/>
    </dgm:pt>
    <dgm:pt modelId="{DE5EF25C-4A75-4560-BD7F-9772E576D515}" type="pres">
      <dgm:prSet presAssocID="{DF7E7EC4-7A43-4FE5-9FEC-D41B213358E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D4FC1-20FE-4BD8-A81C-47720D8CF888}" type="pres">
      <dgm:prSet presAssocID="{DF7E7EC4-7A43-4FE5-9FEC-D41B213358EB}" presName="accent_3" presStyleCnt="0"/>
      <dgm:spPr/>
    </dgm:pt>
    <dgm:pt modelId="{DEF91278-2892-4D8F-8011-1326833DB5FF}" type="pres">
      <dgm:prSet presAssocID="{DF7E7EC4-7A43-4FE5-9FEC-D41B213358EB}" presName="accentRepeatNode" presStyleLbl="solidFgAcc1" presStyleIdx="2" presStyleCnt="4" custLinFactNeighborX="-431" custLinFactNeighborY="982"/>
      <dgm:spPr/>
    </dgm:pt>
    <dgm:pt modelId="{3F5029B7-5E58-4595-9505-26AFC35738D4}" type="pres">
      <dgm:prSet presAssocID="{357FA5E5-3323-4AE5-8727-72D1EABAE6E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CA237-1684-42E0-8FD0-C004F07D7C85}" type="pres">
      <dgm:prSet presAssocID="{357FA5E5-3323-4AE5-8727-72D1EABAE6EF}" presName="accent_4" presStyleCnt="0"/>
      <dgm:spPr/>
    </dgm:pt>
    <dgm:pt modelId="{D91638B7-FFE9-4FE6-86C6-33E587BC8462}" type="pres">
      <dgm:prSet presAssocID="{357FA5E5-3323-4AE5-8727-72D1EABAE6EF}" presName="accentRepeatNode" presStyleLbl="solidFgAcc1" presStyleIdx="3" presStyleCnt="4"/>
      <dgm:spPr/>
    </dgm:pt>
  </dgm:ptLst>
  <dgm:cxnLst>
    <dgm:cxn modelId="{E044F6F9-C2DF-4ABA-93B6-B9464361D0C9}" type="presOf" srcId="{70CA61C1-D73F-405E-96E6-69F25F689B5F}" destId="{2AB465F8-4D68-4E72-AD9E-DE8C3E3EB269}" srcOrd="0" destOrd="0" presId="urn:microsoft.com/office/officeart/2008/layout/VerticalCurvedList"/>
    <dgm:cxn modelId="{6C76D5D8-9A60-4DDF-8F78-67C156E7CE38}" type="presOf" srcId="{357FA5E5-3323-4AE5-8727-72D1EABAE6EF}" destId="{3F5029B7-5E58-4595-9505-26AFC35738D4}" srcOrd="0" destOrd="0" presId="urn:microsoft.com/office/officeart/2008/layout/VerticalCurvedList"/>
    <dgm:cxn modelId="{863D2301-69F2-4238-B40C-533FA3347D0A}" type="presOf" srcId="{86349D87-4F29-4313-86A8-D3F7679A4B86}" destId="{EB5223CE-2CB8-4D70-8088-806EE5464592}" srcOrd="0" destOrd="0" presId="urn:microsoft.com/office/officeart/2008/layout/VerticalCurvedList"/>
    <dgm:cxn modelId="{5921B1AB-4064-408C-96A0-9CDB6C232F46}" type="presOf" srcId="{C348725D-0496-4450-BD83-41232C0E0C5F}" destId="{18E56070-F914-4D53-9553-FF8035A40E4C}" srcOrd="0" destOrd="0" presId="urn:microsoft.com/office/officeart/2008/layout/VerticalCurvedList"/>
    <dgm:cxn modelId="{0FB5F8FE-2F4A-444C-B848-161D5C1F2E95}" type="presOf" srcId="{DF7E7EC4-7A43-4FE5-9FEC-D41B213358EB}" destId="{DE5EF25C-4A75-4560-BD7F-9772E576D515}" srcOrd="0" destOrd="0" presId="urn:microsoft.com/office/officeart/2008/layout/VerticalCurvedList"/>
    <dgm:cxn modelId="{935E9D64-0532-424B-8E3B-8F574C8C13FA}" srcId="{C348725D-0496-4450-BD83-41232C0E0C5F}" destId="{357FA5E5-3323-4AE5-8727-72D1EABAE6EF}" srcOrd="3" destOrd="0" parTransId="{13614D88-97E7-45E7-80AC-6756B171E1B6}" sibTransId="{23158C00-7198-4BB1-B63D-871F3FF56026}"/>
    <dgm:cxn modelId="{2061C190-0026-42B2-8F26-D352519CF14C}" srcId="{C348725D-0496-4450-BD83-41232C0E0C5F}" destId="{BF6D443F-53C1-4C47-B703-21456490BC41}" srcOrd="1" destOrd="0" parTransId="{46BF059D-3977-4C6D-8572-5BC042DD7A62}" sibTransId="{11523B75-C9B1-4533-9E10-364DABFDCB5E}"/>
    <dgm:cxn modelId="{CC2A7704-F524-475F-B816-7A69DF000B43}" type="presOf" srcId="{BF6D443F-53C1-4C47-B703-21456490BC41}" destId="{573C0DAA-C36F-41E9-AAA2-6409472E85C7}" srcOrd="0" destOrd="0" presId="urn:microsoft.com/office/officeart/2008/layout/VerticalCurvedList"/>
    <dgm:cxn modelId="{5C598213-1CD4-4B50-B840-3C5709EF27BC}" srcId="{C348725D-0496-4450-BD83-41232C0E0C5F}" destId="{DF7E7EC4-7A43-4FE5-9FEC-D41B213358EB}" srcOrd="2" destOrd="0" parTransId="{5B356391-0603-4470-B836-DCB2C56F6C16}" sibTransId="{9A4E5007-171E-458E-85DB-1D9C30E6673C}"/>
    <dgm:cxn modelId="{02A1DA96-823E-44C3-996A-0693D7BD1351}" srcId="{C348725D-0496-4450-BD83-41232C0E0C5F}" destId="{86349D87-4F29-4313-86A8-D3F7679A4B86}" srcOrd="0" destOrd="0" parTransId="{47725252-1AFC-459B-84E8-B6C7DA719531}" sibTransId="{70CA61C1-D73F-405E-96E6-69F25F689B5F}"/>
    <dgm:cxn modelId="{7AAC2D1B-059A-4DAA-8BA1-2FC086E85AEC}" type="presParOf" srcId="{18E56070-F914-4D53-9553-FF8035A40E4C}" destId="{590E5DB6-78C0-42E3-BB0A-32092BC5FF08}" srcOrd="0" destOrd="0" presId="urn:microsoft.com/office/officeart/2008/layout/VerticalCurvedList"/>
    <dgm:cxn modelId="{101D1E5B-A4BB-4416-85D1-D8185BE64A25}" type="presParOf" srcId="{590E5DB6-78C0-42E3-BB0A-32092BC5FF08}" destId="{460DD856-14D9-4CC0-A352-B4FE6132594A}" srcOrd="0" destOrd="0" presId="urn:microsoft.com/office/officeart/2008/layout/VerticalCurvedList"/>
    <dgm:cxn modelId="{5CB7DE96-21EC-44AD-B545-210B3C99954E}" type="presParOf" srcId="{460DD856-14D9-4CC0-A352-B4FE6132594A}" destId="{DC5D1180-20F5-4A05-BCA1-D09E7C0E31A8}" srcOrd="0" destOrd="0" presId="urn:microsoft.com/office/officeart/2008/layout/VerticalCurvedList"/>
    <dgm:cxn modelId="{64EA9AA8-FBE7-413D-9FBA-50BA8EB9CD10}" type="presParOf" srcId="{460DD856-14D9-4CC0-A352-B4FE6132594A}" destId="{2AB465F8-4D68-4E72-AD9E-DE8C3E3EB269}" srcOrd="1" destOrd="0" presId="urn:microsoft.com/office/officeart/2008/layout/VerticalCurvedList"/>
    <dgm:cxn modelId="{16311016-0AA8-4AB9-9A4E-D502B772E934}" type="presParOf" srcId="{460DD856-14D9-4CC0-A352-B4FE6132594A}" destId="{E9FEB394-E50F-4FEE-B50D-C9ED036A4727}" srcOrd="2" destOrd="0" presId="urn:microsoft.com/office/officeart/2008/layout/VerticalCurvedList"/>
    <dgm:cxn modelId="{2E027A12-C61D-47B1-9760-B4DB2138EA8C}" type="presParOf" srcId="{460DD856-14D9-4CC0-A352-B4FE6132594A}" destId="{79E073EC-2C6B-4F8C-913B-8F30FF526047}" srcOrd="3" destOrd="0" presId="urn:microsoft.com/office/officeart/2008/layout/VerticalCurvedList"/>
    <dgm:cxn modelId="{7174C580-7D2F-49D5-B37B-3CBA5F9B280A}" type="presParOf" srcId="{590E5DB6-78C0-42E3-BB0A-32092BC5FF08}" destId="{EB5223CE-2CB8-4D70-8088-806EE5464592}" srcOrd="1" destOrd="0" presId="urn:microsoft.com/office/officeart/2008/layout/VerticalCurvedList"/>
    <dgm:cxn modelId="{F0EE16E4-F874-4452-8D07-3985105DF4E4}" type="presParOf" srcId="{590E5DB6-78C0-42E3-BB0A-32092BC5FF08}" destId="{653CCEAD-8EA2-41EB-8D14-756E67CE567B}" srcOrd="2" destOrd="0" presId="urn:microsoft.com/office/officeart/2008/layout/VerticalCurvedList"/>
    <dgm:cxn modelId="{BF19AF34-4A1E-47F6-B5FC-0643776A824C}" type="presParOf" srcId="{653CCEAD-8EA2-41EB-8D14-756E67CE567B}" destId="{B4F72E67-A886-4A8A-94B8-B05C74517DE5}" srcOrd="0" destOrd="0" presId="urn:microsoft.com/office/officeart/2008/layout/VerticalCurvedList"/>
    <dgm:cxn modelId="{CF9B6C42-4B40-4DC2-A53E-4CEA9DB15B33}" type="presParOf" srcId="{590E5DB6-78C0-42E3-BB0A-32092BC5FF08}" destId="{573C0DAA-C36F-41E9-AAA2-6409472E85C7}" srcOrd="3" destOrd="0" presId="urn:microsoft.com/office/officeart/2008/layout/VerticalCurvedList"/>
    <dgm:cxn modelId="{E07579A3-68AD-4F2B-88D7-549154004E6F}" type="presParOf" srcId="{590E5DB6-78C0-42E3-BB0A-32092BC5FF08}" destId="{F697B651-5DC3-4C2B-918C-638F140F2FDA}" srcOrd="4" destOrd="0" presId="urn:microsoft.com/office/officeart/2008/layout/VerticalCurvedList"/>
    <dgm:cxn modelId="{E2F1156A-2FF2-45AC-9F5F-1E41F310DE61}" type="presParOf" srcId="{F697B651-5DC3-4C2B-918C-638F140F2FDA}" destId="{05CE1202-1624-43C1-9589-B36D1DBFC689}" srcOrd="0" destOrd="0" presId="urn:microsoft.com/office/officeart/2008/layout/VerticalCurvedList"/>
    <dgm:cxn modelId="{5C9B20C1-1CDC-4F64-AF88-80588EB1051B}" type="presParOf" srcId="{590E5DB6-78C0-42E3-BB0A-32092BC5FF08}" destId="{DE5EF25C-4A75-4560-BD7F-9772E576D515}" srcOrd="5" destOrd="0" presId="urn:microsoft.com/office/officeart/2008/layout/VerticalCurvedList"/>
    <dgm:cxn modelId="{90C295C9-1BEE-4FC4-8CF0-061F073B6A04}" type="presParOf" srcId="{590E5DB6-78C0-42E3-BB0A-32092BC5FF08}" destId="{E5BD4FC1-20FE-4BD8-A81C-47720D8CF888}" srcOrd="6" destOrd="0" presId="urn:microsoft.com/office/officeart/2008/layout/VerticalCurvedList"/>
    <dgm:cxn modelId="{4C7DC763-99E2-4C85-903D-9F416F663D18}" type="presParOf" srcId="{E5BD4FC1-20FE-4BD8-A81C-47720D8CF888}" destId="{DEF91278-2892-4D8F-8011-1326833DB5FF}" srcOrd="0" destOrd="0" presId="urn:microsoft.com/office/officeart/2008/layout/VerticalCurvedList"/>
    <dgm:cxn modelId="{5481C0A0-D59E-44E0-87C1-84D7C2B0162E}" type="presParOf" srcId="{590E5DB6-78C0-42E3-BB0A-32092BC5FF08}" destId="{3F5029B7-5E58-4595-9505-26AFC35738D4}" srcOrd="7" destOrd="0" presId="urn:microsoft.com/office/officeart/2008/layout/VerticalCurvedList"/>
    <dgm:cxn modelId="{34D8A798-070C-4275-974A-F417E50CE7B2}" type="presParOf" srcId="{590E5DB6-78C0-42E3-BB0A-32092BC5FF08}" destId="{9F0CA237-1684-42E0-8FD0-C004F07D7C85}" srcOrd="8" destOrd="0" presId="urn:microsoft.com/office/officeart/2008/layout/VerticalCurvedList"/>
    <dgm:cxn modelId="{12DDD2DC-3E78-46D4-AB98-884DB4F0F42D}" type="presParOf" srcId="{9F0CA237-1684-42E0-8FD0-C004F07D7C85}" destId="{D91638B7-FFE9-4FE6-86C6-33E587BC84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A13CC-F120-486F-B751-EAAD362671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B92E25-D881-4CD2-A5B3-DFF71452F916}">
      <dgm:prSet phldrT="[Текст]" custT="1"/>
      <dgm:spPr/>
      <dgm:t>
        <a:bodyPr/>
        <a:lstStyle/>
        <a:p>
          <a:r>
            <a:rPr lang="ru-RU" sz="2400" dirty="0" smtClean="0"/>
            <a:t>обеспечение </a:t>
          </a:r>
          <a:r>
            <a:rPr lang="ru-RU" sz="2400" dirty="0" err="1" smtClean="0"/>
            <a:t>практикоориентированности</a:t>
          </a:r>
          <a:r>
            <a:rPr lang="ru-RU" sz="2400" dirty="0" smtClean="0"/>
            <a:t> ОПОП</a:t>
          </a:r>
          <a:endParaRPr lang="ru-RU" sz="2400" dirty="0"/>
        </a:p>
      </dgm:t>
    </dgm:pt>
    <dgm:pt modelId="{20A57D4D-55CD-4B5C-8620-74CD5A963528}" type="parTrans" cxnId="{EE6524D0-380F-4776-B096-D76FA0580607}">
      <dgm:prSet/>
      <dgm:spPr/>
      <dgm:t>
        <a:bodyPr/>
        <a:lstStyle/>
        <a:p>
          <a:endParaRPr lang="ru-RU"/>
        </a:p>
      </dgm:t>
    </dgm:pt>
    <dgm:pt modelId="{48EAD762-331F-4F4F-A135-3C208E67F16E}" type="sibTrans" cxnId="{EE6524D0-380F-4776-B096-D76FA0580607}">
      <dgm:prSet/>
      <dgm:spPr/>
      <dgm:t>
        <a:bodyPr/>
        <a:lstStyle/>
        <a:p>
          <a:endParaRPr lang="ru-RU"/>
        </a:p>
      </dgm:t>
    </dgm:pt>
    <dgm:pt modelId="{167FE97E-EB7E-425F-AF95-75C269800EBF}">
      <dgm:prSet phldrT="[Текст]" custT="1"/>
      <dgm:spPr/>
      <dgm:t>
        <a:bodyPr/>
        <a:lstStyle/>
        <a:p>
          <a:r>
            <a:rPr lang="ru-RU" sz="2400" dirty="0" smtClean="0"/>
            <a:t>повышение качества реализации ОПОП на основе объединения кадровых, информационных, материально-технических ресурсов вуза и Колледжа и общеобразовательных организаций</a:t>
          </a:r>
          <a:endParaRPr lang="ru-RU" sz="2400" dirty="0"/>
        </a:p>
      </dgm:t>
    </dgm:pt>
    <dgm:pt modelId="{BFC67499-2D05-4B40-92F9-40AA4B177007}" type="parTrans" cxnId="{FB5D9317-D840-4CF9-9E9B-46392CFC0633}">
      <dgm:prSet/>
      <dgm:spPr/>
      <dgm:t>
        <a:bodyPr/>
        <a:lstStyle/>
        <a:p>
          <a:endParaRPr lang="ru-RU"/>
        </a:p>
      </dgm:t>
    </dgm:pt>
    <dgm:pt modelId="{AB05A041-145F-4840-B823-F20337AF2A06}" type="sibTrans" cxnId="{FB5D9317-D840-4CF9-9E9B-46392CFC0633}">
      <dgm:prSet/>
      <dgm:spPr/>
      <dgm:t>
        <a:bodyPr/>
        <a:lstStyle/>
        <a:p>
          <a:endParaRPr lang="ru-RU"/>
        </a:p>
      </dgm:t>
    </dgm:pt>
    <dgm:pt modelId="{3F93EB45-4B66-4BD4-AD45-E16649163805}">
      <dgm:prSet phldrT="[Текст]" custT="1"/>
      <dgm:spPr/>
      <dgm:t>
        <a:bodyPr/>
        <a:lstStyle/>
        <a:p>
          <a:r>
            <a:rPr lang="ru-RU" sz="2400" dirty="0" smtClean="0"/>
            <a:t>обеспечение реализации модели учебной и производственной практики студента, с постоянным присутствием студента на местах будущего трудоустройства рамках сетевого взаимодействия колледжа и образовательной организации.</a:t>
          </a:r>
          <a:endParaRPr lang="ru-RU" sz="2400" dirty="0"/>
        </a:p>
      </dgm:t>
    </dgm:pt>
    <dgm:pt modelId="{079B3929-C6AC-4F82-8477-05272E6CA2A7}" type="parTrans" cxnId="{CF10A85B-BEC6-46B9-AEDB-D6EEB57E56BF}">
      <dgm:prSet/>
      <dgm:spPr/>
      <dgm:t>
        <a:bodyPr/>
        <a:lstStyle/>
        <a:p>
          <a:endParaRPr lang="ru-RU"/>
        </a:p>
      </dgm:t>
    </dgm:pt>
    <dgm:pt modelId="{FBEC7164-8E2A-42B9-8DAC-EB6BCD825208}" type="sibTrans" cxnId="{CF10A85B-BEC6-46B9-AEDB-D6EEB57E56BF}">
      <dgm:prSet/>
      <dgm:spPr/>
      <dgm:t>
        <a:bodyPr/>
        <a:lstStyle/>
        <a:p>
          <a:endParaRPr lang="ru-RU"/>
        </a:p>
      </dgm:t>
    </dgm:pt>
    <dgm:pt modelId="{77D0956A-EB45-490B-8DA8-63B78EEA7664}" type="pres">
      <dgm:prSet presAssocID="{CCCA13CC-F120-486F-B751-EAAD36267116}" presName="linear" presStyleCnt="0">
        <dgm:presLayoutVars>
          <dgm:animLvl val="lvl"/>
          <dgm:resizeHandles val="exact"/>
        </dgm:presLayoutVars>
      </dgm:prSet>
      <dgm:spPr/>
    </dgm:pt>
    <dgm:pt modelId="{F38E238D-85D5-4736-B829-1A131291C57F}" type="pres">
      <dgm:prSet presAssocID="{BAB92E25-D881-4CD2-A5B3-DFF71452F916}" presName="parentText" presStyleLbl="node1" presStyleIdx="0" presStyleCnt="3" custScaleY="101720">
        <dgm:presLayoutVars>
          <dgm:chMax val="0"/>
          <dgm:bulletEnabled val="1"/>
        </dgm:presLayoutVars>
      </dgm:prSet>
      <dgm:spPr/>
    </dgm:pt>
    <dgm:pt modelId="{8EEFA801-B09B-4069-8253-2AB288AFA00A}" type="pres">
      <dgm:prSet presAssocID="{48EAD762-331F-4F4F-A135-3C208E67F16E}" presName="spacer" presStyleCnt="0"/>
      <dgm:spPr/>
    </dgm:pt>
    <dgm:pt modelId="{FA0A95D9-6ECF-4E1B-982D-185DF6EDEBF2}" type="pres">
      <dgm:prSet presAssocID="{167FE97E-EB7E-425F-AF95-75C269800EBF}" presName="parentText" presStyleLbl="node1" presStyleIdx="1" presStyleCnt="3" custLinFactY="179" custLinFactNeighborY="100000">
        <dgm:presLayoutVars>
          <dgm:chMax val="0"/>
          <dgm:bulletEnabled val="1"/>
        </dgm:presLayoutVars>
      </dgm:prSet>
      <dgm:spPr/>
    </dgm:pt>
    <dgm:pt modelId="{B857C139-B605-4597-AB7F-7C7AF9BDA4BF}" type="pres">
      <dgm:prSet presAssocID="{AB05A041-145F-4840-B823-F20337AF2A06}" presName="spacer" presStyleCnt="0"/>
      <dgm:spPr/>
    </dgm:pt>
    <dgm:pt modelId="{FFBF57B4-81F6-47B1-B533-D554AE6F6700}" type="pres">
      <dgm:prSet presAssocID="{3F93EB45-4B66-4BD4-AD45-E16649163805}" presName="parentText" presStyleLbl="node1" presStyleIdx="2" presStyleCnt="3" custScaleY="119710">
        <dgm:presLayoutVars>
          <dgm:chMax val="0"/>
          <dgm:bulletEnabled val="1"/>
        </dgm:presLayoutVars>
      </dgm:prSet>
      <dgm:spPr/>
    </dgm:pt>
  </dgm:ptLst>
  <dgm:cxnLst>
    <dgm:cxn modelId="{8E68DDA0-A861-48A9-A1BB-25E77DA9A8B6}" type="presOf" srcId="{BAB92E25-D881-4CD2-A5B3-DFF71452F916}" destId="{F38E238D-85D5-4736-B829-1A131291C57F}" srcOrd="0" destOrd="0" presId="urn:microsoft.com/office/officeart/2005/8/layout/vList2"/>
    <dgm:cxn modelId="{DE374F79-2CF3-49C1-87A7-E5E675C56EDD}" type="presOf" srcId="{3F93EB45-4B66-4BD4-AD45-E16649163805}" destId="{FFBF57B4-81F6-47B1-B533-D554AE6F6700}" srcOrd="0" destOrd="0" presId="urn:microsoft.com/office/officeart/2005/8/layout/vList2"/>
    <dgm:cxn modelId="{EE6524D0-380F-4776-B096-D76FA0580607}" srcId="{CCCA13CC-F120-486F-B751-EAAD36267116}" destId="{BAB92E25-D881-4CD2-A5B3-DFF71452F916}" srcOrd="0" destOrd="0" parTransId="{20A57D4D-55CD-4B5C-8620-74CD5A963528}" sibTransId="{48EAD762-331F-4F4F-A135-3C208E67F16E}"/>
    <dgm:cxn modelId="{9E517327-B0D6-4964-AFFE-6B41682B0B84}" type="presOf" srcId="{CCCA13CC-F120-486F-B751-EAAD36267116}" destId="{77D0956A-EB45-490B-8DA8-63B78EEA7664}" srcOrd="0" destOrd="0" presId="urn:microsoft.com/office/officeart/2005/8/layout/vList2"/>
    <dgm:cxn modelId="{7C0DC293-5C0F-4849-B125-4680D31207FD}" type="presOf" srcId="{167FE97E-EB7E-425F-AF95-75C269800EBF}" destId="{FA0A95D9-6ECF-4E1B-982D-185DF6EDEBF2}" srcOrd="0" destOrd="0" presId="urn:microsoft.com/office/officeart/2005/8/layout/vList2"/>
    <dgm:cxn modelId="{CF10A85B-BEC6-46B9-AEDB-D6EEB57E56BF}" srcId="{CCCA13CC-F120-486F-B751-EAAD36267116}" destId="{3F93EB45-4B66-4BD4-AD45-E16649163805}" srcOrd="2" destOrd="0" parTransId="{079B3929-C6AC-4F82-8477-05272E6CA2A7}" sibTransId="{FBEC7164-8E2A-42B9-8DAC-EB6BCD825208}"/>
    <dgm:cxn modelId="{FB5D9317-D840-4CF9-9E9B-46392CFC0633}" srcId="{CCCA13CC-F120-486F-B751-EAAD36267116}" destId="{167FE97E-EB7E-425F-AF95-75C269800EBF}" srcOrd="1" destOrd="0" parTransId="{BFC67499-2D05-4B40-92F9-40AA4B177007}" sibTransId="{AB05A041-145F-4840-B823-F20337AF2A06}"/>
    <dgm:cxn modelId="{29F66AED-56A4-4019-99DB-BEA8F6A0B243}" type="presParOf" srcId="{77D0956A-EB45-490B-8DA8-63B78EEA7664}" destId="{F38E238D-85D5-4736-B829-1A131291C57F}" srcOrd="0" destOrd="0" presId="urn:microsoft.com/office/officeart/2005/8/layout/vList2"/>
    <dgm:cxn modelId="{D206CD3A-1D1C-420C-A790-1B9AFC782FA6}" type="presParOf" srcId="{77D0956A-EB45-490B-8DA8-63B78EEA7664}" destId="{8EEFA801-B09B-4069-8253-2AB288AFA00A}" srcOrd="1" destOrd="0" presId="urn:microsoft.com/office/officeart/2005/8/layout/vList2"/>
    <dgm:cxn modelId="{DBA62EEA-B049-4B3A-ABEE-98516A0165A2}" type="presParOf" srcId="{77D0956A-EB45-490B-8DA8-63B78EEA7664}" destId="{FA0A95D9-6ECF-4E1B-982D-185DF6EDEBF2}" srcOrd="2" destOrd="0" presId="urn:microsoft.com/office/officeart/2005/8/layout/vList2"/>
    <dgm:cxn modelId="{7CB0F5E0-9714-4ABB-AB7A-6F8A303CF391}" type="presParOf" srcId="{77D0956A-EB45-490B-8DA8-63B78EEA7664}" destId="{B857C139-B605-4597-AB7F-7C7AF9BDA4BF}" srcOrd="3" destOrd="0" presId="urn:microsoft.com/office/officeart/2005/8/layout/vList2"/>
    <dgm:cxn modelId="{C48CD3C9-0F4A-4130-8CA0-C03F7439BCEB}" type="presParOf" srcId="{77D0956A-EB45-490B-8DA8-63B78EEA7664}" destId="{FFBF57B4-81F6-47B1-B533-D554AE6F67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DF2E1-4E30-4EFE-AD03-F53E3853BC25}">
      <dsp:nvSpPr>
        <dsp:cNvPr id="0" name=""/>
        <dsp:cNvSpPr/>
      </dsp:nvSpPr>
      <dsp:spPr>
        <a:xfrm>
          <a:off x="0" y="3758"/>
          <a:ext cx="8679976" cy="8690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программа колледжа – это целевая программа подготовки специалиста не только к профессиональной деятельности, но и к поступлению в вуз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24" y="46182"/>
        <a:ext cx="8595128" cy="784203"/>
      </dsp:txXfrm>
    </dsp:sp>
    <dsp:sp modelId="{3EEE9A02-8052-4ADA-BF51-41DB9B68FC1A}">
      <dsp:nvSpPr>
        <dsp:cNvPr id="0" name=""/>
        <dsp:cNvSpPr/>
      </dsp:nvSpPr>
      <dsp:spPr>
        <a:xfrm>
          <a:off x="0" y="875769"/>
          <a:ext cx="8679976" cy="869051"/>
        </a:xfrm>
        <a:prstGeom prst="round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преимуществом программ среднего профессионального образования в вузе являются раннее профессиональное самоопределение</a:t>
          </a:r>
        </a:p>
      </dsp:txBody>
      <dsp:txXfrm>
        <a:off x="42424" y="918193"/>
        <a:ext cx="8595128" cy="784203"/>
      </dsp:txXfrm>
    </dsp:sp>
    <dsp:sp modelId="{C58662BD-B40D-472C-B769-B0EAF0FAC62F}">
      <dsp:nvSpPr>
        <dsp:cNvPr id="0" name=""/>
        <dsp:cNvSpPr/>
      </dsp:nvSpPr>
      <dsp:spPr>
        <a:xfrm>
          <a:off x="0" y="1749568"/>
          <a:ext cx="8679976" cy="869051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обучение студентов осуществляется при непосредственном участии преподавателей кафедр университета</a:t>
          </a:r>
        </a:p>
      </dsp:txBody>
      <dsp:txXfrm>
        <a:off x="42424" y="1791992"/>
        <a:ext cx="8595128" cy="784203"/>
      </dsp:txXfrm>
    </dsp:sp>
    <dsp:sp modelId="{99C09238-A21F-4EA6-8A89-A7739B107DCE}">
      <dsp:nvSpPr>
        <dsp:cNvPr id="0" name=""/>
        <dsp:cNvSpPr/>
      </dsp:nvSpPr>
      <dsp:spPr>
        <a:xfrm>
          <a:off x="0" y="2623366"/>
          <a:ext cx="8679976" cy="869051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колледж является частью сетевого взаимодействия, организованного в рамках социального партнерства ЮУрГГПУ</a:t>
          </a:r>
        </a:p>
      </dsp:txBody>
      <dsp:txXfrm>
        <a:off x="42424" y="2665790"/>
        <a:ext cx="8595128" cy="784203"/>
      </dsp:txXfrm>
    </dsp:sp>
    <dsp:sp modelId="{02E710E0-20B1-4ED1-B71E-D1D1B33FDA4E}">
      <dsp:nvSpPr>
        <dsp:cNvPr id="0" name=""/>
        <dsp:cNvSpPr/>
      </dsp:nvSpPr>
      <dsp:spPr>
        <a:xfrm>
          <a:off x="0" y="3497165"/>
          <a:ext cx="8679976" cy="270413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единая с университетом система баз учебных и производственных практик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00" y="3510365"/>
        <a:ext cx="8653576" cy="244013"/>
      </dsp:txXfrm>
    </dsp:sp>
    <dsp:sp modelId="{09FC3457-7011-4933-9F3C-5601771B555E}">
      <dsp:nvSpPr>
        <dsp:cNvPr id="0" name=""/>
        <dsp:cNvSpPr/>
      </dsp:nvSpPr>
      <dsp:spPr>
        <a:xfrm>
          <a:off x="0" y="3772327"/>
          <a:ext cx="8679976" cy="869051"/>
        </a:xfrm>
        <a:prstGeom prst="round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расположение колледжа в университете – одно из главных преимуществ для обучающихся, так как это позволяет студенту  быстро адаптироваться к учебе и углубиться во все студенческие мероприятия</a:t>
          </a:r>
        </a:p>
      </dsp:txBody>
      <dsp:txXfrm>
        <a:off x="42424" y="3814751"/>
        <a:ext cx="8595128" cy="784203"/>
      </dsp:txXfrm>
    </dsp:sp>
    <dsp:sp modelId="{06BB2D0A-2E53-4152-A9BE-49A728C27C27}">
      <dsp:nvSpPr>
        <dsp:cNvPr id="0" name=""/>
        <dsp:cNvSpPr/>
      </dsp:nvSpPr>
      <dsp:spPr>
        <a:xfrm>
          <a:off x="0" y="4646126"/>
          <a:ext cx="8679976" cy="1295503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Координационный совет по образованию в области укрупненной группы специальностей и направлений подготовки 44.00.00 «Образование и педагогические науки» Челябинской области является механизмом взаимодействия педагогического университета, всех педагогических колледжей под эгидой Министерства образования</a:t>
          </a:r>
        </a:p>
      </dsp:txBody>
      <dsp:txXfrm>
        <a:off x="63241" y="4709367"/>
        <a:ext cx="8553494" cy="1169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465F8-4D68-4E72-AD9E-DE8C3E3EB269}">
      <dsp:nvSpPr>
        <dsp:cNvPr id="0" name=""/>
        <dsp:cNvSpPr/>
      </dsp:nvSpPr>
      <dsp:spPr>
        <a:xfrm>
          <a:off x="-7222706" y="-1103989"/>
          <a:ext cx="8595130" cy="8595130"/>
        </a:xfrm>
        <a:prstGeom prst="blockArc">
          <a:avLst>
            <a:gd name="adj1" fmla="val 18900000"/>
            <a:gd name="adj2" fmla="val 2700000"/>
            <a:gd name="adj3" fmla="val 25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223CE-2CB8-4D70-8088-806EE5464592}">
      <dsp:nvSpPr>
        <dsp:cNvPr id="0" name=""/>
        <dsp:cNvSpPr/>
      </dsp:nvSpPr>
      <dsp:spPr>
        <a:xfrm>
          <a:off x="718012" y="491044"/>
          <a:ext cx="7760903" cy="982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9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выступает важнейшим компонентом стратегии колледжа, определяющей комплекс принципов, перспективных целей, ресурсов, средств их достижения</a:t>
          </a:r>
          <a:endParaRPr lang="ru-RU" sz="1900" kern="1200" dirty="0"/>
        </a:p>
      </dsp:txBody>
      <dsp:txXfrm>
        <a:off x="718012" y="491044"/>
        <a:ext cx="7760903" cy="982599"/>
      </dsp:txXfrm>
    </dsp:sp>
    <dsp:sp modelId="{B4F72E67-A886-4A8A-94B8-B05C74517DE5}">
      <dsp:nvSpPr>
        <dsp:cNvPr id="0" name=""/>
        <dsp:cNvSpPr/>
      </dsp:nvSpPr>
      <dsp:spPr>
        <a:xfrm>
          <a:off x="103887" y="368219"/>
          <a:ext cx="1228249" cy="1228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C0DAA-C36F-41E9-AAA2-6409472E85C7}">
      <dsp:nvSpPr>
        <dsp:cNvPr id="0" name=""/>
        <dsp:cNvSpPr/>
      </dsp:nvSpPr>
      <dsp:spPr>
        <a:xfrm>
          <a:off x="1281359" y="1965198"/>
          <a:ext cx="7197556" cy="982599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9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проявляется в конкурентной позиции колледжа, его структуре, в его миссии и системе ценностей </a:t>
          </a:r>
          <a:endParaRPr lang="ru-RU" sz="1900" kern="1200" dirty="0"/>
        </a:p>
      </dsp:txBody>
      <dsp:txXfrm>
        <a:off x="1281359" y="1965198"/>
        <a:ext cx="7197556" cy="982599"/>
      </dsp:txXfrm>
    </dsp:sp>
    <dsp:sp modelId="{05CE1202-1624-43C1-9589-B36D1DBFC689}">
      <dsp:nvSpPr>
        <dsp:cNvPr id="0" name=""/>
        <dsp:cNvSpPr/>
      </dsp:nvSpPr>
      <dsp:spPr>
        <a:xfrm>
          <a:off x="675586" y="1825534"/>
          <a:ext cx="1228249" cy="1228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EF25C-4A75-4560-BD7F-9772E576D515}">
      <dsp:nvSpPr>
        <dsp:cNvPr id="0" name=""/>
        <dsp:cNvSpPr/>
      </dsp:nvSpPr>
      <dsp:spPr>
        <a:xfrm>
          <a:off x="1281359" y="3439353"/>
          <a:ext cx="7197556" cy="982599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9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является предметом стратегического управления, осуществляемого руководством колледжа при демократическом участии всего коллектива</a:t>
          </a:r>
          <a:endParaRPr lang="ru-RU" sz="1900" kern="1200" dirty="0"/>
        </a:p>
      </dsp:txBody>
      <dsp:txXfrm>
        <a:off x="1281359" y="3439353"/>
        <a:ext cx="7197556" cy="982599"/>
      </dsp:txXfrm>
    </dsp:sp>
    <dsp:sp modelId="{DEF91278-2892-4D8F-8011-1326833DB5FF}">
      <dsp:nvSpPr>
        <dsp:cNvPr id="0" name=""/>
        <dsp:cNvSpPr/>
      </dsp:nvSpPr>
      <dsp:spPr>
        <a:xfrm>
          <a:off x="661940" y="3328589"/>
          <a:ext cx="1228249" cy="1228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029B7-5E58-4595-9505-26AFC35738D4}">
      <dsp:nvSpPr>
        <dsp:cNvPr id="0" name=""/>
        <dsp:cNvSpPr/>
      </dsp:nvSpPr>
      <dsp:spPr>
        <a:xfrm>
          <a:off x="718012" y="4913507"/>
          <a:ext cx="7760903" cy="98259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93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оформляется на основе договора, которым регулируются функции, права и обязанности участников, сроки действия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012" y="4913507"/>
        <a:ext cx="7760903" cy="982599"/>
      </dsp:txXfrm>
    </dsp:sp>
    <dsp:sp modelId="{D91638B7-FFE9-4FE6-86C6-33E587BC8462}">
      <dsp:nvSpPr>
        <dsp:cNvPr id="0" name=""/>
        <dsp:cNvSpPr/>
      </dsp:nvSpPr>
      <dsp:spPr>
        <a:xfrm>
          <a:off x="103887" y="4790682"/>
          <a:ext cx="1228249" cy="1228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E238D-85D5-4736-B829-1A131291C57F}">
      <dsp:nvSpPr>
        <dsp:cNvPr id="0" name=""/>
        <dsp:cNvSpPr/>
      </dsp:nvSpPr>
      <dsp:spPr>
        <a:xfrm>
          <a:off x="0" y="119674"/>
          <a:ext cx="7886700" cy="16340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обеспечение </a:t>
          </a:r>
          <a:r>
            <a:rPr lang="ru-RU" sz="2400" kern="1200" dirty="0" err="1" smtClean="0"/>
            <a:t>практикоориентированности</a:t>
          </a:r>
          <a:r>
            <a:rPr lang="ru-RU" sz="2400" kern="1200" dirty="0" smtClean="0"/>
            <a:t> ОПОП</a:t>
          </a:r>
          <a:endParaRPr lang="ru-RU" sz="2400" kern="1200" dirty="0"/>
        </a:p>
      </dsp:txBody>
      <dsp:txXfrm>
        <a:off x="79770" y="199444"/>
        <a:ext cx="7727160" cy="1474556"/>
      </dsp:txXfrm>
    </dsp:sp>
    <dsp:sp modelId="{FA0A95D9-6ECF-4E1B-982D-185DF6EDEBF2}">
      <dsp:nvSpPr>
        <dsp:cNvPr id="0" name=""/>
        <dsp:cNvSpPr/>
      </dsp:nvSpPr>
      <dsp:spPr>
        <a:xfrm>
          <a:off x="0" y="1785446"/>
          <a:ext cx="7886700" cy="160646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повышение качества реализации ОПОП на основе объединения кадровых, информационных, материально-технических ресурсов вуза и Колледжа и общеобразовательных организаций</a:t>
          </a:r>
          <a:endParaRPr lang="ru-RU" sz="2400" kern="1200" dirty="0"/>
        </a:p>
      </dsp:txBody>
      <dsp:txXfrm>
        <a:off x="78421" y="1863867"/>
        <a:ext cx="7729858" cy="1449622"/>
      </dsp:txXfrm>
    </dsp:sp>
    <dsp:sp modelId="{FFBF57B4-81F6-47B1-B533-D554AE6F6700}">
      <dsp:nvSpPr>
        <dsp:cNvPr id="0" name=""/>
        <dsp:cNvSpPr/>
      </dsp:nvSpPr>
      <dsp:spPr>
        <a:xfrm>
          <a:off x="0" y="3389035"/>
          <a:ext cx="7886700" cy="192309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обеспечение реализации модели учебной и производственной практики студента, с постоянным присутствием студента на местах будущего трудоустройства рамках сетевого взаимодействия колледжа и образовательной организации.</a:t>
          </a:r>
          <a:endParaRPr lang="ru-RU" sz="2400" kern="1200" dirty="0"/>
        </a:p>
      </dsp:txBody>
      <dsp:txXfrm>
        <a:off x="93878" y="3482913"/>
        <a:ext cx="7698944" cy="173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B43E-3780-4178-BDDD-A196257BA77A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0A95-16D4-455D-AE8F-DF0885DF2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0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8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1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4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2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8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4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79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3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A2E9-54F9-466D-B4A3-8983BBAA0A56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DEBA-93C1-4CD7-B194-512E66AB5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06321" y="1566250"/>
            <a:ext cx="8446883" cy="4227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1315" y="1711105"/>
            <a:ext cx="8292974" cy="4083113"/>
            <a:chOff x="1684" y="1721"/>
            <a:chExt cx="9524" cy="5649"/>
          </a:xfrm>
        </p:grpSpPr>
        <p:cxnSp>
          <p:nvCxnSpPr>
            <p:cNvPr id="28675" name="AutoShape 3"/>
            <p:cNvCxnSpPr>
              <a:cxnSpLocks noChangeShapeType="1"/>
            </p:cNvCxnSpPr>
            <p:nvPr/>
          </p:nvCxnSpPr>
          <p:spPr bwMode="auto">
            <a:xfrm>
              <a:off x="9055" y="1762"/>
              <a:ext cx="0" cy="556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302" y="1721"/>
              <a:ext cx="1906" cy="1142"/>
              <a:chOff x="8983" y="2859"/>
              <a:chExt cx="1529" cy="1221"/>
            </a:xfrm>
          </p:grpSpPr>
          <p:sp>
            <p:nvSpPr>
              <p:cNvPr id="28677" name="AutoShape 5"/>
              <p:cNvSpPr>
                <a:spLocks noChangeArrowheads="1"/>
              </p:cNvSpPr>
              <p:nvPr/>
            </p:nvSpPr>
            <p:spPr bwMode="auto">
              <a:xfrm>
                <a:off x="8984" y="2859"/>
                <a:ext cx="1528" cy="1221"/>
              </a:xfrm>
              <a:prstGeom prst="flowChartPunchedCard">
                <a:avLst/>
              </a:prstGeom>
              <a:solidFill>
                <a:srgbClr val="FFFF00"/>
              </a:solidFill>
              <a:ln w="3492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78" name="Text Box 6"/>
              <p:cNvSpPr txBox="1">
                <a:spLocks noChangeArrowheads="1"/>
              </p:cNvSpPr>
              <p:nvPr/>
            </p:nvSpPr>
            <p:spPr bwMode="auto">
              <a:xfrm>
                <a:off x="8983" y="3009"/>
                <a:ext cx="1528" cy="96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дошкольного образования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9302" y="2963"/>
              <a:ext cx="1906" cy="1250"/>
              <a:chOff x="8983" y="4264"/>
              <a:chExt cx="1529" cy="1223"/>
            </a:xfrm>
          </p:grpSpPr>
          <p:sp>
            <p:nvSpPr>
              <p:cNvPr id="28680" name="AutoShape 8"/>
              <p:cNvSpPr>
                <a:spLocks noChangeArrowheads="1"/>
              </p:cNvSpPr>
              <p:nvPr/>
            </p:nvSpPr>
            <p:spPr bwMode="auto">
              <a:xfrm>
                <a:off x="8984" y="4264"/>
                <a:ext cx="1528" cy="1223"/>
              </a:xfrm>
              <a:prstGeom prst="flowChartPunchedCard">
                <a:avLst/>
              </a:prstGeom>
              <a:solidFill>
                <a:srgbClr val="FF5050"/>
              </a:solidFill>
              <a:ln w="3492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1" name="Text Box 9"/>
              <p:cNvSpPr txBox="1">
                <a:spLocks noChangeArrowheads="1"/>
              </p:cNvSpPr>
              <p:nvPr/>
            </p:nvSpPr>
            <p:spPr bwMode="auto">
              <a:xfrm>
                <a:off x="8983" y="4414"/>
                <a:ext cx="1528" cy="97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</a:t>
                </a:r>
                <a:endPara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бщего</a:t>
                </a:r>
                <a:endPara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образования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303" y="4366"/>
              <a:ext cx="1905" cy="1597"/>
              <a:chOff x="9056" y="5929"/>
              <a:chExt cx="1905" cy="1564"/>
            </a:xfrm>
          </p:grpSpPr>
          <p:sp>
            <p:nvSpPr>
              <p:cNvPr id="28683" name="AutoShape 11"/>
              <p:cNvSpPr>
                <a:spLocks noChangeArrowheads="1"/>
              </p:cNvSpPr>
              <p:nvPr/>
            </p:nvSpPr>
            <p:spPr bwMode="auto">
              <a:xfrm>
                <a:off x="9056" y="5929"/>
                <a:ext cx="1905" cy="1564"/>
              </a:xfrm>
              <a:prstGeom prst="flowChartPunchedCard">
                <a:avLst/>
              </a:prstGeom>
              <a:solidFill>
                <a:srgbClr val="00FF00"/>
              </a:solidFill>
              <a:ln w="3492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4" name="Text Box 12"/>
              <p:cNvSpPr txBox="1">
                <a:spLocks noChangeArrowheads="1"/>
              </p:cNvSpPr>
              <p:nvPr/>
            </p:nvSpPr>
            <p:spPr bwMode="auto">
              <a:xfrm>
                <a:off x="9056" y="6079"/>
                <a:ext cx="1905" cy="121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среднего профессионального образования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9303" y="6135"/>
              <a:ext cx="1905" cy="1235"/>
              <a:chOff x="9056" y="6791"/>
              <a:chExt cx="1905" cy="1209"/>
            </a:xfrm>
          </p:grpSpPr>
          <p:sp>
            <p:nvSpPr>
              <p:cNvPr id="28686" name="AutoShape 14"/>
              <p:cNvSpPr>
                <a:spLocks noChangeArrowheads="1"/>
              </p:cNvSpPr>
              <p:nvPr/>
            </p:nvSpPr>
            <p:spPr bwMode="auto">
              <a:xfrm>
                <a:off x="9056" y="6791"/>
                <a:ext cx="1905" cy="1209"/>
              </a:xfrm>
              <a:prstGeom prst="flowChartPunchedCard">
                <a:avLst/>
              </a:prstGeom>
              <a:solidFill>
                <a:srgbClr val="B2A1C7"/>
              </a:solidFill>
              <a:ln w="3492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7" name="Text Box 15"/>
              <p:cNvSpPr txBox="1">
                <a:spLocks noChangeArrowheads="1"/>
              </p:cNvSpPr>
              <p:nvPr/>
            </p:nvSpPr>
            <p:spPr bwMode="auto">
              <a:xfrm>
                <a:off x="9056" y="6932"/>
                <a:ext cx="1905" cy="97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Организация высшего образования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684" y="2326"/>
              <a:ext cx="2336" cy="4154"/>
              <a:chOff x="1684" y="3331"/>
              <a:chExt cx="2685" cy="4065"/>
            </a:xfrm>
          </p:grpSpPr>
          <p:sp>
            <p:nvSpPr>
              <p:cNvPr id="28689" name="Oval 17"/>
              <p:cNvSpPr>
                <a:spLocks noChangeArrowheads="1"/>
              </p:cNvSpPr>
              <p:nvPr/>
            </p:nvSpPr>
            <p:spPr bwMode="auto">
              <a:xfrm>
                <a:off x="1684" y="3331"/>
                <a:ext cx="2685" cy="4065"/>
              </a:xfrm>
              <a:prstGeom prst="ellipse">
                <a:avLst/>
              </a:prstGeom>
              <a:solidFill>
                <a:srgbClr val="95B3D7"/>
              </a:solidFill>
              <a:ln w="9525">
                <a:solidFill>
                  <a:srgbClr val="365F9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0" name="Oval 18"/>
              <p:cNvSpPr>
                <a:spLocks noChangeArrowheads="1"/>
              </p:cNvSpPr>
              <p:nvPr/>
            </p:nvSpPr>
            <p:spPr bwMode="auto">
              <a:xfrm>
                <a:off x="1894" y="3571"/>
                <a:ext cx="2250" cy="355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365F9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1" name="Text Box 19"/>
              <p:cNvSpPr txBox="1">
                <a:spLocks noChangeArrowheads="1"/>
              </p:cNvSpPr>
              <p:nvPr/>
            </p:nvSpPr>
            <p:spPr bwMode="auto">
              <a:xfrm>
                <a:off x="1789" y="3913"/>
                <a:ext cx="2445" cy="80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cs typeface="Times New Roman" panose="02020603050405020304" pitchFamily="18" charset="0"/>
                  </a:rPr>
                  <a:t>Колледж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err="1">
                    <a:cs typeface="Times New Roman" panose="02020603050405020304" pitchFamily="18" charset="0"/>
                  </a:rPr>
                  <a:t>ЮУрГГПУ</a:t>
                </a:r>
                <a:endParaRPr lang="ru-RU" sz="1600" b="1" dirty="0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692" name="AutoShape 20"/>
              <p:cNvCxnSpPr>
                <a:cxnSpLocks noChangeShapeType="1"/>
              </p:cNvCxnSpPr>
              <p:nvPr/>
            </p:nvCxnSpPr>
            <p:spPr bwMode="auto">
              <a:xfrm>
                <a:off x="1984" y="4720"/>
                <a:ext cx="2087" cy="0"/>
              </a:xfrm>
              <a:prstGeom prst="straightConnector1">
                <a:avLst/>
              </a:prstGeom>
              <a:noFill/>
              <a:ln w="9525">
                <a:solidFill>
                  <a:srgbClr val="365F91"/>
                </a:solidFill>
                <a:round/>
                <a:headEnd/>
                <a:tailEnd/>
              </a:ln>
            </p:spPr>
          </p:cxnSp>
          <p:sp>
            <p:nvSpPr>
              <p:cNvPr id="28693" name="Text Box 21"/>
              <p:cNvSpPr txBox="1">
                <a:spLocks noChangeArrowheads="1"/>
              </p:cNvSpPr>
              <p:nvPr/>
            </p:nvSpPr>
            <p:spPr bwMode="auto">
              <a:xfrm>
                <a:off x="1789" y="4973"/>
                <a:ext cx="2445" cy="5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i="1" dirty="0">
                    <a:cs typeface="Arial" pitchFamily="34" charset="0"/>
                  </a:rPr>
                  <a:t>как ресурсный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i="1" dirty="0">
                    <a:cs typeface="Arial" pitchFamily="34" charset="0"/>
                  </a:rPr>
                  <a:t>центр</a:t>
                </a:r>
                <a:endParaRPr lang="ru-RU" sz="1600" dirty="0">
                  <a:cs typeface="Arial" pitchFamily="34" charset="0"/>
                </a:endParaRPr>
              </a:p>
            </p:txBody>
          </p:sp>
          <p:cxnSp>
            <p:nvCxnSpPr>
              <p:cNvPr id="28694" name="AutoShape 22"/>
              <p:cNvCxnSpPr>
                <a:cxnSpLocks noChangeShapeType="1"/>
              </p:cNvCxnSpPr>
              <p:nvPr/>
            </p:nvCxnSpPr>
            <p:spPr bwMode="auto">
              <a:xfrm>
                <a:off x="1909" y="5685"/>
                <a:ext cx="2235" cy="0"/>
              </a:xfrm>
              <a:prstGeom prst="straightConnector1">
                <a:avLst/>
              </a:prstGeom>
              <a:noFill/>
              <a:ln w="9525">
                <a:solidFill>
                  <a:srgbClr val="365F91"/>
                </a:solidFill>
                <a:round/>
                <a:headEnd/>
                <a:tailEnd/>
              </a:ln>
            </p:spPr>
          </p:cxnSp>
          <p:sp>
            <p:nvSpPr>
              <p:cNvPr id="28695" name="Text Box 23"/>
              <p:cNvSpPr txBox="1">
                <a:spLocks noChangeArrowheads="1"/>
              </p:cNvSpPr>
              <p:nvPr/>
            </p:nvSpPr>
            <p:spPr bwMode="auto">
              <a:xfrm>
                <a:off x="2059" y="5808"/>
                <a:ext cx="1905" cy="97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i="1" dirty="0">
                    <a:cs typeface="Arial" pitchFamily="34" charset="0"/>
                  </a:rPr>
                  <a:t>как равноправный партнер</a:t>
                </a:r>
                <a:endParaRPr lang="ru-RU" sz="1600" dirty="0"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824" y="2312"/>
              <a:ext cx="5479" cy="2455"/>
              <a:chOff x="4234" y="2319"/>
              <a:chExt cx="5039" cy="2546"/>
            </a:xfrm>
          </p:grpSpPr>
          <p:cxnSp>
            <p:nvCxnSpPr>
              <p:cNvPr id="28697" name="AutoShape 25"/>
              <p:cNvCxnSpPr>
                <a:cxnSpLocks noChangeShapeType="1"/>
                <a:endCxn id="28678" idx="1"/>
              </p:cNvCxnSpPr>
              <p:nvPr/>
            </p:nvCxnSpPr>
            <p:spPr bwMode="auto">
              <a:xfrm flipV="1">
                <a:off x="4234" y="2319"/>
                <a:ext cx="5039" cy="1686"/>
              </a:xfrm>
              <a:prstGeom prst="straightConnector1">
                <a:avLst/>
              </a:prstGeom>
              <a:noFill/>
              <a:ln w="19050">
                <a:solidFill>
                  <a:srgbClr val="365F91"/>
                </a:solidFill>
                <a:round/>
                <a:headEnd/>
                <a:tailEnd type="stealth" w="sm" len="lg"/>
              </a:ln>
            </p:spPr>
          </p:cxnSp>
          <p:cxnSp>
            <p:nvCxnSpPr>
              <p:cNvPr id="28698" name="AutoShape 26"/>
              <p:cNvCxnSpPr>
                <a:cxnSpLocks noChangeShapeType="1"/>
                <a:endCxn id="28681" idx="1"/>
              </p:cNvCxnSpPr>
              <p:nvPr/>
            </p:nvCxnSpPr>
            <p:spPr bwMode="auto">
              <a:xfrm flipV="1">
                <a:off x="4234" y="3670"/>
                <a:ext cx="5039" cy="418"/>
              </a:xfrm>
              <a:prstGeom prst="straightConnector1">
                <a:avLst/>
              </a:prstGeom>
              <a:noFill/>
              <a:ln w="19050">
                <a:solidFill>
                  <a:srgbClr val="365F91"/>
                </a:solidFill>
                <a:round/>
                <a:headEnd/>
                <a:tailEnd type="stealth" w="sm" len="lg"/>
              </a:ln>
            </p:spPr>
          </p:cxnSp>
          <p:cxnSp>
            <p:nvCxnSpPr>
              <p:cNvPr id="28699" name="AutoShape 27"/>
              <p:cNvCxnSpPr>
                <a:cxnSpLocks noChangeShapeType="1"/>
              </p:cNvCxnSpPr>
              <p:nvPr/>
            </p:nvCxnSpPr>
            <p:spPr bwMode="auto">
              <a:xfrm>
                <a:off x="4234" y="4191"/>
                <a:ext cx="5039" cy="674"/>
              </a:xfrm>
              <a:prstGeom prst="straightConnector1">
                <a:avLst/>
              </a:prstGeom>
              <a:noFill/>
              <a:ln w="19050">
                <a:solidFill>
                  <a:srgbClr val="365F91"/>
                </a:solidFill>
                <a:round/>
                <a:headEnd/>
                <a:tailEnd type="stealth" w="sm" len="lg"/>
              </a:ln>
            </p:spPr>
          </p:cxnSp>
        </p:grp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5991" y="2263"/>
              <a:ext cx="2805" cy="33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lvl="1" algn="ctr" fontAlgn="base">
                <a:spcBef>
                  <a:spcPct val="0"/>
                </a:spcBef>
              </a:pP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Предоставление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  <a:p>
              <a:pPr marL="0" lvl="1" algn="ctr" fontAlgn="base">
                <a:spcBef>
                  <a:spcPct val="0"/>
                </a:spcBef>
              </a:pP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совместное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ресурсов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lvl="1" algn="ctr" fontAlgn="base">
                <a:spcBef>
                  <a:spcPct val="0"/>
                </a:spcBef>
              </a:pP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0488" lvl="2" indent="-90488" fontAlgn="base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кадровых</a:t>
              </a:r>
            </a:p>
            <a:p>
              <a:pPr marL="90488" indent="-90488" fontAlgn="base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материально-технических</a:t>
              </a:r>
            </a:p>
            <a:p>
              <a:pPr marL="90488" indent="-90488" fontAlgn="base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информационных</a:t>
              </a:r>
            </a:p>
            <a:p>
              <a:pPr marL="90488" indent="-90488" fontAlgn="base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инновационно-методических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02" name="AutoShape 30"/>
            <p:cNvSpPr>
              <a:spLocks/>
            </p:cNvSpPr>
            <p:nvPr/>
          </p:nvSpPr>
          <p:spPr bwMode="auto">
            <a:xfrm>
              <a:off x="5977" y="2162"/>
              <a:ext cx="262" cy="3215"/>
            </a:xfrm>
            <a:prstGeom prst="leftBracket">
              <a:avLst>
                <a:gd name="adj" fmla="val 89592"/>
              </a:avLst>
            </a:prstGeom>
            <a:noFill/>
            <a:ln w="1905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3" name="AutoShape 31"/>
            <p:cNvSpPr>
              <a:spLocks/>
            </p:cNvSpPr>
            <p:nvPr/>
          </p:nvSpPr>
          <p:spPr bwMode="auto">
            <a:xfrm flipH="1">
              <a:off x="8498" y="2175"/>
              <a:ext cx="298" cy="3202"/>
            </a:xfrm>
            <a:prstGeom prst="leftBracket">
              <a:avLst>
                <a:gd name="adj" fmla="val 44245"/>
              </a:avLst>
            </a:prstGeom>
            <a:noFill/>
            <a:ln w="19050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163" y="2852"/>
              <a:ext cx="1672" cy="2909"/>
              <a:chOff x="5223" y="4753"/>
              <a:chExt cx="1483" cy="2125"/>
            </a:xfrm>
          </p:grpSpPr>
          <p:sp>
            <p:nvSpPr>
              <p:cNvPr id="28705" name="AutoShape 33"/>
              <p:cNvSpPr>
                <a:spLocks noChangeArrowheads="1"/>
              </p:cNvSpPr>
              <p:nvPr/>
            </p:nvSpPr>
            <p:spPr bwMode="auto">
              <a:xfrm>
                <a:off x="5223" y="4753"/>
                <a:ext cx="1483" cy="2125"/>
              </a:xfrm>
              <a:prstGeom prst="foldedCorner">
                <a:avLst>
                  <a:gd name="adj" fmla="val 12500"/>
                </a:avLst>
              </a:prstGeom>
              <a:solidFill>
                <a:srgbClr val="DBE5F1">
                  <a:alpha val="99001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06" name="Text Box 34"/>
              <p:cNvSpPr txBox="1">
                <a:spLocks noChangeArrowheads="1"/>
              </p:cNvSpPr>
              <p:nvPr/>
            </p:nvSpPr>
            <p:spPr bwMode="auto">
              <a:xfrm>
                <a:off x="5223" y="5035"/>
                <a:ext cx="1429" cy="7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ДОГОВОР 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сетевом взаимодействии</a:t>
                </a:r>
              </a:p>
            </p:txBody>
          </p:sp>
        </p:grp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424709" y="140631"/>
            <a:ext cx="6291456" cy="1271357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566918"/>
              </p:ext>
            </p:extLst>
          </p:nvPr>
        </p:nvGraphicFramePr>
        <p:xfrm>
          <a:off x="731767" y="144518"/>
          <a:ext cx="928818" cy="126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orelDRAW" r:id="rId3" imgW="5467614" imgH="7460762" progId="CorelDraw.Graphic.16">
                  <p:embed/>
                </p:oleObj>
              </mc:Choice>
              <mc:Fallback>
                <p:oleObj name="CorelDRAW" r:id="rId3" imgW="5467614" imgH="7460762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767" y="144518"/>
                        <a:ext cx="928818" cy="1267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734779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8467" y="4175372"/>
            <a:ext cx="6120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http://www.cspu.ru/nauka/nauchnye-tsentry-i-laboratorii/nauchnyy-tsentr-strategicheskikh-problem-obrazovaniya/soprovozhdenie-setevogo-vzaimodeystviya/index.php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26122" y="2891598"/>
            <a:ext cx="3466499" cy="1223922"/>
            <a:chOff x="3911488" y="1890033"/>
            <a:chExt cx="2587559" cy="903015"/>
          </a:xfrm>
        </p:grpSpPr>
        <p:pic>
          <p:nvPicPr>
            <p:cNvPr id="1027" name="Picture 3" descr="http://ds308.ru/files/image/2015/svetljacho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488" y="1890033"/>
              <a:ext cx="1198148" cy="90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0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007" y="1890033"/>
              <a:ext cx="1206040" cy="880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88" y="1203538"/>
            <a:ext cx="1236447" cy="1236447"/>
          </a:xfrm>
          <a:prstGeom prst="rect">
            <a:avLst/>
          </a:prstGeom>
        </p:spPr>
      </p:pic>
      <p:pic>
        <p:nvPicPr>
          <p:cNvPr id="2050" name="Picture 2" descr="http://www.cspu.ru/upload/medialibrary/dd1/dd1c54990c28867ac3559249213803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41" y="2938926"/>
            <a:ext cx="1579172" cy="11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spu.ru/upload/medialibrary/30d/30d147fb885dec5e97bf059b5bce5b1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90" y="1204490"/>
            <a:ext cx="1114766" cy="11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spu.ru/upload/medialibrary/88f/88f6a5b2f7550eedefe4b568be665a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46" y="1213419"/>
            <a:ext cx="1226566" cy="12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spu.ru/upload/medialibrary/01d/01d0a632a18d4afec5b3e68f87542b9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56" y="1203539"/>
            <a:ext cx="1320023" cy="12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296" y="287495"/>
            <a:ext cx="8949704" cy="701101"/>
          </a:xfrm>
          <a:prstGeom prst="rect">
            <a:avLst/>
          </a:prstGeom>
        </p:spPr>
      </p:pic>
      <p:pic>
        <p:nvPicPr>
          <p:cNvPr id="2058" name="Picture 10" descr="http://www.cspu.ru/upload/medialibrary/20b/20bf8cf42fca6c38e7a4081b8d2b08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23" y="1229125"/>
            <a:ext cx="1325098" cy="11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74207s151.edusite.ru/scin/yemblema_ou151_sredn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99" y="2938926"/>
            <a:ext cx="1442830" cy="11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108.insite174.ru/netcat_files/c/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0" y="1213419"/>
            <a:ext cx="937294" cy="12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 b="10628"/>
          <a:stretch/>
        </p:blipFill>
        <p:spPr>
          <a:xfrm>
            <a:off x="0" y="1167897"/>
            <a:ext cx="9144000" cy="496129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57430" y="2176655"/>
          <a:ext cx="4049260" cy="25892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4630"/>
                <a:gridCol w="2024630"/>
              </a:tblGrid>
              <a:tr h="3499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Старая модель</a:t>
                      </a:r>
                      <a:endParaRPr lang="ru-RU" sz="16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82935" marR="82935" marT="41468" marB="41468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Новая модель</a:t>
                      </a:r>
                      <a:endParaRPr lang="ru-RU" sz="16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82935" marR="82935" marT="41468" marB="41468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00"/>
                    </a:solidFill>
                  </a:tcPr>
                </a:tc>
              </a:tr>
              <a:tr h="8293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Фокус на факультетах</a:t>
                      </a:r>
                    </a:p>
                  </a:txBody>
                  <a:tcPr marL="82935" marR="82935" marT="41468" marB="41468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Фокус на образовательных программах</a:t>
                      </a:r>
                      <a:endParaRPr lang="ru-RU" sz="16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82935" marR="82935" marT="41468" marB="41468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9353">
                <a:tc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Фокус на предметах</a:t>
                      </a:r>
                      <a:endParaRPr lang="ru-RU" sz="16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82935" marR="82935" marT="41468" marB="41468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Фокус на модулях: самоопределении и навигации</a:t>
                      </a:r>
                      <a:endParaRPr lang="ru-RU" sz="16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82935" marR="82935" marT="41468" marB="41468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5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Трансляция знаний</a:t>
                      </a:r>
                    </a:p>
                  </a:txBody>
                  <a:tcPr marL="82935" marR="82935" marT="41468" marB="41468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Освоение знаний через практику</a:t>
                      </a:r>
                      <a:endParaRPr lang="ru-RU" sz="16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82935" marR="82935" marT="41468" marB="41468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044945" y="1665613"/>
            <a:ext cx="3101794" cy="3918638"/>
            <a:chOff x="5868144" y="1628800"/>
            <a:chExt cx="3419872" cy="432048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868144" y="1628800"/>
              <a:ext cx="3419872" cy="4320480"/>
              <a:chOff x="5868144" y="1628800"/>
              <a:chExt cx="3419872" cy="4320480"/>
            </a:xfrm>
          </p:grpSpPr>
          <p:sp>
            <p:nvSpPr>
              <p:cNvPr id="10" name="Правая фигурная скобка 12"/>
              <p:cNvSpPr/>
              <p:nvPr/>
            </p:nvSpPr>
            <p:spPr>
              <a:xfrm>
                <a:off x="5868144" y="1844824"/>
                <a:ext cx="288032" cy="3816424"/>
              </a:xfrm>
              <a:prstGeom prst="rightBrace">
                <a:avLst/>
              </a:prstGeom>
              <a:ln w="28575">
                <a:solidFill>
                  <a:srgbClr val="2F361A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633" dirty="0"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34226" y="1628800"/>
                <a:ext cx="572987" cy="432048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2177" b="1" dirty="0">
                    <a:latin typeface="Arial Narrow" charset="0"/>
                    <a:ea typeface="Arial Narrow" charset="0"/>
                    <a:cs typeface="Arial Narrow" charset="0"/>
                  </a:rPr>
                  <a:t>«Обучение как участие»</a:t>
                </a: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86" t="42358" r="29556" b="48111"/>
              <a:stretch>
                <a:fillRect/>
              </a:stretch>
            </p:blipFill>
            <p:spPr bwMode="auto">
              <a:xfrm>
                <a:off x="8244408" y="1700808"/>
                <a:ext cx="432048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86" t="42358" r="29556" b="48111"/>
              <a:stretch>
                <a:fillRect/>
              </a:stretch>
            </p:blipFill>
            <p:spPr bwMode="auto">
              <a:xfrm>
                <a:off x="8316416" y="3284984"/>
                <a:ext cx="432048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86" t="42358" r="29556" b="48111"/>
              <a:stretch>
                <a:fillRect/>
              </a:stretch>
            </p:blipFill>
            <p:spPr bwMode="auto">
              <a:xfrm>
                <a:off x="8316416" y="4653136"/>
                <a:ext cx="432048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588224" y="3585790"/>
                <a:ext cx="2699792" cy="1117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33" b="1" u="sng" dirty="0">
                    <a:latin typeface="Arial Narrow" charset="0"/>
                    <a:ea typeface="Arial Narrow" charset="0"/>
                    <a:cs typeface="Arial Narrow" charset="0"/>
                  </a:rPr>
                  <a:t>Модератор</a:t>
                </a:r>
              </a:p>
              <a:p>
                <a:endParaRPr lang="ru-RU" sz="1088" b="1" dirty="0">
                  <a:latin typeface="Arial Narrow" charset="0"/>
                  <a:ea typeface="Arial Narrow" charset="0"/>
                  <a:cs typeface="Arial Narrow" charset="0"/>
                </a:endParaRPr>
              </a:p>
              <a:p>
                <a:pPr>
                  <a:spcAft>
                    <a:spcPts val="1088"/>
                  </a:spcAft>
                </a:pPr>
                <a:r>
                  <a:rPr lang="ru-RU" sz="1633" b="1" dirty="0">
                    <a:latin typeface="Arial Narrow" charset="0"/>
                    <a:ea typeface="Arial Narrow" charset="0"/>
                    <a:cs typeface="Arial Narrow" charset="0"/>
                  </a:rPr>
                  <a:t>Имитация реальной активности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588224" y="4820959"/>
                <a:ext cx="2699792" cy="1117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33" b="1" u="sng" dirty="0" err="1">
                    <a:latin typeface="Arial Narrow" charset="0"/>
                    <a:ea typeface="Arial Narrow" charset="0"/>
                    <a:cs typeface="Arial Narrow" charset="0"/>
                  </a:rPr>
                  <a:t>Тьютор</a:t>
                </a:r>
                <a:r>
                  <a:rPr lang="ru-RU" sz="1633" b="1" u="sng" dirty="0"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ru-RU" sz="1633" b="1" dirty="0"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</a:p>
              <a:p>
                <a:endParaRPr lang="ru-RU" sz="1088" b="1" dirty="0">
                  <a:latin typeface="Arial Narrow" charset="0"/>
                  <a:ea typeface="Arial Narrow" charset="0"/>
                  <a:cs typeface="Arial Narrow" charset="0"/>
                </a:endParaRPr>
              </a:p>
              <a:p>
                <a:r>
                  <a:rPr lang="ru-RU" sz="1633" b="1" dirty="0">
                    <a:latin typeface="Arial Narrow" charset="0"/>
                    <a:ea typeface="Arial Narrow" charset="0"/>
                    <a:cs typeface="Arial Narrow" charset="0"/>
                  </a:rPr>
                  <a:t>Реальная ситуация и активность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588224" y="2015842"/>
              <a:ext cx="2699792" cy="1088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88"/>
                </a:spcAft>
              </a:pPr>
              <a:r>
                <a:rPr lang="ru-RU" sz="1633" b="1" u="sng" dirty="0">
                  <a:latin typeface="Arial Narrow" charset="0"/>
                  <a:ea typeface="Arial Narrow" charset="0"/>
                  <a:cs typeface="Arial Narrow" charset="0"/>
                </a:rPr>
                <a:t>Предметник</a:t>
              </a:r>
              <a:r>
                <a:rPr lang="ru-RU" sz="1633" b="1" dirty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</a:p>
            <a:p>
              <a:pPr>
                <a:spcAft>
                  <a:spcPts val="1088"/>
                </a:spcAft>
              </a:pPr>
              <a:r>
                <a:rPr lang="ru-RU" sz="1633" b="1" dirty="0">
                  <a:latin typeface="Arial Narrow" charset="0"/>
                  <a:ea typeface="Arial Narrow" charset="0"/>
                  <a:cs typeface="Arial Narrow" charset="0"/>
                </a:rPr>
                <a:t>Конструирование инструментов и знаний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49" y="328787"/>
            <a:ext cx="8225639" cy="578519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Новая модель подготовки педагога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4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8"/>
          <p:cNvSpPr txBox="1">
            <a:spLocks/>
          </p:cNvSpPr>
          <p:nvPr/>
        </p:nvSpPr>
        <p:spPr>
          <a:xfrm>
            <a:off x="457431" y="262550"/>
            <a:ext cx="8533893" cy="1011199"/>
          </a:xfrm>
          <a:prstGeom prst="rect">
            <a:avLst/>
          </a:prstGeom>
        </p:spPr>
        <p:txBody>
          <a:bodyPr vert="horz" lIns="90308" tIns="45155" rIns="90308" bIns="45155" rtlCol="0" anchor="ctr">
            <a:no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942376" y="1563456"/>
            <a:ext cx="3548959" cy="4819232"/>
            <a:chOff x="2942376" y="1273750"/>
            <a:chExt cx="3548959" cy="481923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5" b="10628"/>
            <a:stretch/>
          </p:blipFill>
          <p:spPr>
            <a:xfrm>
              <a:off x="2942376" y="1273750"/>
              <a:ext cx="3548959" cy="481923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/>
            <a:srcRect l="33069" t="9401" r="33069" b="7300"/>
            <a:stretch/>
          </p:blipFill>
          <p:spPr>
            <a:xfrm>
              <a:off x="3130439" y="1504329"/>
              <a:ext cx="3187874" cy="4411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2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802"/>
            <a:ext cx="8229600" cy="13851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Метапредметный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центр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Цифровая лаборатория для дошкольников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младших школьников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Наураша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стране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Наурандии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78" y="5150028"/>
            <a:ext cx="1494422" cy="13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1188"/>
            <a:ext cx="1940551" cy="291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55" y="1697562"/>
            <a:ext cx="2625332" cy="196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66" y="3981790"/>
            <a:ext cx="1425220" cy="25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91" y="1761948"/>
            <a:ext cx="3012020" cy="19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85" y="3981790"/>
            <a:ext cx="2339216" cy="14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928296"/>
            <a:ext cx="2157849" cy="16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9034818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деятельности по сетевому взаимодействию с образовательными организациями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2828"/>
              </p:ext>
            </p:extLst>
          </p:nvPr>
        </p:nvGraphicFramePr>
        <p:xfrm>
          <a:off x="286603" y="1692322"/>
          <a:ext cx="8557146" cy="5036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7146"/>
              </a:tblGrid>
              <a:tr h="8192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Разработана, подготовлена и согласована необходимая нормативно-правовая база для реализации образовательных программ на сетевой основе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311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Заключены договора сетевого взаимодействия с образовательными организациями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8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Созданы базовые кафедры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8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Университет и колледж выступают ресурсным центр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1356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Определены ресурсы сетевого взаимодействия (кадровые, материально-технические, информационные, </a:t>
                      </a:r>
                      <a:r>
                        <a:rPr lang="ru-RU" sz="1600" dirty="0" err="1">
                          <a:effectLst/>
                        </a:rPr>
                        <a:t>инновационно</a:t>
                      </a:r>
                      <a:r>
                        <a:rPr lang="ru-RU" sz="1600" dirty="0">
                          <a:effectLst/>
                        </a:rPr>
                        <a:t>-методические) и механизмы их совместного использования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7571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 </a:t>
                      </a:r>
                      <a:r>
                        <a:rPr lang="ru-RU" sz="1600" dirty="0" err="1">
                          <a:effectLst/>
                        </a:rPr>
                        <a:t>метапредметный</a:t>
                      </a:r>
                      <a:r>
                        <a:rPr lang="ru-RU" sz="1600" dirty="0">
                          <a:effectLst/>
                        </a:rPr>
                        <a:t> центр «</a:t>
                      </a:r>
                      <a:r>
                        <a:rPr lang="ru-RU" sz="1600" dirty="0" err="1">
                          <a:effectLst/>
                        </a:rPr>
                        <a:t>Неуроки</a:t>
                      </a:r>
                      <a:r>
                        <a:rPr lang="ru-RU" sz="1600" dirty="0">
                          <a:effectLst/>
                        </a:rPr>
                        <a:t>»; организованы экскурсии, занятия для школьников, научно-методическая деятельность для педагогов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8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практики студентов колледжа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8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Участие в </a:t>
                      </a:r>
                      <a:r>
                        <a:rPr lang="ru-RU" sz="1600" dirty="0" err="1">
                          <a:effectLst/>
                        </a:rPr>
                        <a:t>профориентационной</a:t>
                      </a:r>
                      <a:r>
                        <a:rPr lang="ru-RU" sz="1600" dirty="0">
                          <a:effectLst/>
                        </a:rPr>
                        <a:t> работе с обучающимися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8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Предоставление доступа к информационно-библиотечным ресурсам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87" y="570361"/>
            <a:ext cx="671469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«Российская академия образования»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стратегии развития педагогических колледжей: практики сетевого взаимодействия с общеобразовательными организациями и организациями высшего образования»</a:t>
            </a:r>
          </a:p>
          <a:p>
            <a:pPr algn="ctr"/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практика сетевого взаимодействия с общеобразовательными организациями (в том числе с ДОУ)»</a:t>
            </a:r>
          </a:p>
        </p:txBody>
      </p:sp>
    </p:spTree>
    <p:extLst>
      <p:ext uri="{BB962C8B-B14F-4D97-AF65-F5344CB8AC3E}">
        <p14:creationId xmlns:p14="http://schemas.microsoft.com/office/powerpoint/2010/main" val="18919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:\Профориентация колледж\Буклет 2017\DSC_8125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9" y="1174990"/>
            <a:ext cx="1863797" cy="12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87536" y="3778418"/>
            <a:ext cx="1874095" cy="2844258"/>
            <a:chOff x="873311" y="3778418"/>
            <a:chExt cx="1874095" cy="2844258"/>
          </a:xfrm>
        </p:grpSpPr>
        <p:pic>
          <p:nvPicPr>
            <p:cNvPr id="5" name="Picture 12" descr="F:\Профориентация колледж\DSC_814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11" y="5409197"/>
              <a:ext cx="1874095" cy="1213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F:\Профориентация колледж\Буклет 2017\DSC_814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11" y="3778418"/>
              <a:ext cx="1863797" cy="1613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06" y="230799"/>
            <a:ext cx="1737621" cy="16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20811" y="5920945"/>
            <a:ext cx="3102378" cy="701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Колледж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ЮУрГГПУ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г. Челябинск, ул. Сони кривой, 34, ауд. 219.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</a:rPr>
              <a:t>Тел. (351) 216-63-05, 216-63-34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384" y="2515874"/>
            <a:ext cx="2274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епрерывное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педагогическое образование 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КОЛЛЕДЖ –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ВУЗ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Преподаватели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Университета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endParaRPr lang="en-US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наши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преподаватели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566989" y="2805577"/>
            <a:ext cx="3809306" cy="894518"/>
            <a:chOff x="3076343" y="1384540"/>
            <a:chExt cx="3285567" cy="762980"/>
          </a:xfrm>
        </p:grpSpPr>
        <p:pic>
          <p:nvPicPr>
            <p:cNvPr id="10" name="Picture 2" descr="F:\Профориентация колледж\Буклет 2017\SZmQjhOvYxQ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343" y="1384540"/>
              <a:ext cx="1152128" cy="76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F:\Профориентация колледж\Буклет 2017\v9XN7gg-KZ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471" y="1384540"/>
              <a:ext cx="1116130" cy="76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F:\Профориентация колледж\OvVdggPRNS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602" y="1384540"/>
              <a:ext cx="1017308" cy="76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1" descr="F:\Профориентация колледж\Рисунок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96" y="2939022"/>
            <a:ext cx="2317231" cy="22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353086" y="246852"/>
            <a:ext cx="6435628" cy="65149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Колледж Южно-Уральского государственного гуманитарно-педагогического университета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0108" y="1974580"/>
            <a:ext cx="2555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Гарантия трудоустройства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Очная и заочная форма обучения</a:t>
            </a:r>
          </a:p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3109" y="3962816"/>
            <a:ext cx="30377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«Слагаемые успеха»</a:t>
            </a:r>
          </a:p>
          <a:p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Культура 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 – Общение 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 – Личностный рост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 – Лидерство и лидер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 – Если проблема, заручись поддержкой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 – Деятельность и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добрая воля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 – Жизнь в пространстве самореализации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00108" y="5455517"/>
            <a:ext cx="237752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учусь, чтобы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работать!»</a:t>
            </a:r>
          </a:p>
          <a:p>
            <a:endParaRPr lang="ru-RU" sz="1100" b="1" dirty="0" smtClean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Студенты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колледжа проходят практику в лучших образовательных организациях города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66988" y="1524000"/>
            <a:ext cx="4010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44.02.01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Дошкольное </a:t>
            </a:r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образование</a:t>
            </a:r>
          </a:p>
          <a:p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44.02.02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Преподавание в начальных классах</a:t>
            </a:r>
          </a:p>
          <a:p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44.02.04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Специальное дошкольное образование</a:t>
            </a:r>
          </a:p>
          <a:p>
            <a:r>
              <a:rPr lang="ru-RU" sz="13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38.02.01 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Экономика и бухгалтерский учет</a:t>
            </a:r>
          </a:p>
        </p:txBody>
      </p:sp>
    </p:spTree>
    <p:extLst>
      <p:ext uri="{BB962C8B-B14F-4D97-AF65-F5344CB8AC3E}">
        <p14:creationId xmlns:p14="http://schemas.microsoft.com/office/powerpoint/2010/main" val="22799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271605"/>
            <a:ext cx="7886700" cy="9506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Колледже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ЮУрГГПУ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5" y="1222218"/>
            <a:ext cx="3125486" cy="207063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5" y="3518980"/>
            <a:ext cx="2072324" cy="312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6" y="1222393"/>
            <a:ext cx="4169476" cy="20704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91039" y="3940375"/>
            <a:ext cx="546718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Наша жизнь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разнообразна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интересна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Участие в волонтерском движении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Участие в университетских и районных спортивных соревнованиях;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Участие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творческих фестивалях и конкурсах университетского уровня;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Участие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коллективных творческих делах колледжа;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Деятельность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социальном театре «XXI»;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Студенческий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совет.</a:t>
            </a:r>
          </a:p>
        </p:txBody>
      </p:sp>
    </p:spTree>
    <p:extLst>
      <p:ext uri="{BB962C8B-B14F-4D97-AF65-F5344CB8AC3E}">
        <p14:creationId xmlns:p14="http://schemas.microsoft.com/office/powerpoint/2010/main" val="752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204717"/>
            <a:ext cx="7886700" cy="11600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«педвуз-колледж»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166658"/>
              </p:ext>
            </p:extLst>
          </p:nvPr>
        </p:nvGraphicFramePr>
        <p:xfrm>
          <a:off x="218364" y="914401"/>
          <a:ext cx="867997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8650" y="1859340"/>
            <a:ext cx="7886700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298" y="834687"/>
            <a:ext cx="82114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73279362"/>
              </p:ext>
            </p:extLst>
          </p:nvPr>
        </p:nvGraphicFramePr>
        <p:xfrm>
          <a:off x="218364" y="313899"/>
          <a:ext cx="8570794" cy="638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6298" y="948923"/>
            <a:ext cx="117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16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344" y="2380084"/>
            <a:ext cx="113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344" y="3957851"/>
            <a:ext cx="113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297" y="5431809"/>
            <a:ext cx="1171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4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826" y="1946866"/>
            <a:ext cx="8316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830" y="365127"/>
            <a:ext cx="9021170" cy="9996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общеобразовательными организациями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9120" y="1364777"/>
            <a:ext cx="7886700" cy="53362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dirty="0" smtClean="0"/>
              <a:t>	</a:t>
            </a:r>
            <a:r>
              <a:rPr lang="ru-RU" sz="2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единого профессионального поля педагогического образования через развитие сетевых механизмов взаимодействия колледжа ФГБОУ ВО «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ЮУрГГПУ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en-US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организаций-партнеров через заключение договорных отношений по совместному использованию имеющихся ресурсов для повышения эффективности процессов, реализуемых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  </a:t>
            </a: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образовательных программ с использованием сетевых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базовых кафедр </a:t>
            </a:r>
            <a:r>
              <a:rPr lang="ru-RU" sz="2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ЮУрГГПУ</a:t>
            </a: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образовательных организациях общего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части занятий и практик студентов от учебного плана на базе образовательных организаций – партнеров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304800" y="1405719"/>
            <a:ext cx="8645236" cy="5198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5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новой модели учебной и производственной практики студента, с постоянным присутствием студента на местах будущего трудоустройства рамках сетевого взаимодействия колледжа и образовательной организации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5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образовательному процессу работодателей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5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совместных центров системы сертификации квалификаций и компетенций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5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современных школьных </a:t>
            </a:r>
            <a:r>
              <a:rPr lang="ru-RU" sz="205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5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центров «НЕУРОКИ» с учетом требований ФГОС общего образования и приоритетных задач в сфере социально-экономического развития Челябинской области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5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исследование особенностей научно-образовательной среды современного образовательного учреждения в контексте отечественного и зарубежного опыта</a:t>
            </a:r>
            <a:endParaRPr lang="ru-RU" sz="205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" y="365126"/>
            <a:ext cx="8950036" cy="10405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сетевого </a:t>
            </a: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общеобразовательными организациями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049415"/>
              </p:ext>
            </p:extLst>
          </p:nvPr>
        </p:nvGraphicFramePr>
        <p:xfrm>
          <a:off x="628650" y="1426191"/>
          <a:ext cx="7886700" cy="543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 реализации сетевого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740</Words>
  <Application>Microsoft Office PowerPoint</Application>
  <PresentationFormat>Экран (4:3)</PresentationFormat>
  <Paragraphs>141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CorelDRAW</vt:lpstr>
      <vt:lpstr>Презентация PowerPoint</vt:lpstr>
      <vt:lpstr>Презентация PowerPoint</vt:lpstr>
      <vt:lpstr>Колледж Южно-Уральского государственного гуманитарно-педагогического университета</vt:lpstr>
      <vt:lpstr>О Колледже ЮУрГГПУ</vt:lpstr>
      <vt:lpstr>Взаимодействие «педвуз-колледж» </vt:lpstr>
      <vt:lpstr>Презентация PowerPoint</vt:lpstr>
      <vt:lpstr>Цели и задачи практики сетевого взаимодействия с общеобразовательными организациями</vt:lpstr>
      <vt:lpstr>Презентация PowerPoint</vt:lpstr>
      <vt:lpstr>Предполагаемые результаты реализации сетевого взаимодействия</vt:lpstr>
      <vt:lpstr>Сетевое взаимодействие</vt:lpstr>
      <vt:lpstr>Презентация PowerPoint</vt:lpstr>
      <vt:lpstr>Новая модель подготовки педагога</vt:lpstr>
      <vt:lpstr>Презентация PowerPoint</vt:lpstr>
      <vt:lpstr>Метапредметный центр Цифровая лаборатория для дошкольников  и младших школьников  «Наураша в стране Наурандии»</vt:lpstr>
      <vt:lpstr>Результаты деятельности по сетевому взаимодействию с образовательными организациями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Пермякова Галина Сергеевна</dc:creator>
  <cp:lastModifiedBy>Пермякова Галина Сергеевна</cp:lastModifiedBy>
  <cp:revision>84</cp:revision>
  <dcterms:created xsi:type="dcterms:W3CDTF">2017-05-26T05:59:49Z</dcterms:created>
  <dcterms:modified xsi:type="dcterms:W3CDTF">2017-05-31T11:02:41Z</dcterms:modified>
</cp:coreProperties>
</file>