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игры предпочитает играть Ваш ребенок?</a:t>
            </a:r>
            <a:endParaRPr lang="ru-RU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0709545145240683E-2"/>
                  <c:y val="-1.5785796559602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177549775975054E-2"/>
                  <c:y val="-1.0153263216198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950528911158833E-2"/>
                  <c:y val="-1.171321210747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389008192157799E-2"/>
                  <c:y val="1.31367032358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064193995952525E-2"/>
                  <c:y val="1.8655186087350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0049577136191308E-3"/>
                  <c:y val="-7.5819659233243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Сюжетно-ролевые</c:v>
                </c:pt>
                <c:pt idx="1">
                  <c:v>Подвижные</c:v>
                </c:pt>
                <c:pt idx="2">
                  <c:v>Дидактические</c:v>
                </c:pt>
                <c:pt idx="3">
                  <c:v>Конструктивные</c:v>
                </c:pt>
                <c:pt idx="4">
                  <c:v>Театрализованные</c:v>
                </c:pt>
                <c:pt idx="5">
                  <c:v>Речевые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</c:v>
                </c:pt>
                <c:pt idx="1">
                  <c:v>0.83</c:v>
                </c:pt>
                <c:pt idx="2">
                  <c:v>0.26</c:v>
                </c:pt>
                <c:pt idx="3">
                  <c:v>0.47</c:v>
                </c:pt>
                <c:pt idx="4">
                  <c:v>0.24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15134724321077"/>
          <c:y val="0.87828237888174421"/>
          <c:w val="0.7763031893740554"/>
          <c:h val="0.12171762111825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FF0000"/>
                </a:solidFill>
              </a:rPr>
              <a:t>Конструктивная деятельность в рамках</a:t>
            </a:r>
            <a:r>
              <a:rPr lang="ru-RU" b="1" baseline="0">
                <a:solidFill>
                  <a:srgbClr val="FF0000"/>
                </a:solidFill>
              </a:rPr>
              <a:t> НОД (при прохождении практики)</a:t>
            </a:r>
            <a:endParaRPr lang="ru-RU" b="1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Использую часто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Использую иногда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использую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8893056"/>
        <c:axId val="-248891424"/>
      </c:barChart>
      <c:catAx>
        <c:axId val="-24889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8891424"/>
        <c:crosses val="autoZero"/>
        <c:auto val="1"/>
        <c:lblAlgn val="ctr"/>
        <c:lblOffset val="100"/>
        <c:noMultiLvlLbl val="0"/>
      </c:catAx>
      <c:valAx>
        <c:axId val="-2488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48893056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Учебно-исследовательская</a:t>
            </a:r>
            <a:r>
              <a:rPr lang="ru-RU" b="1" baseline="0">
                <a:solidFill>
                  <a:sysClr val="windowText" lastClr="000000"/>
                </a:solidFill>
              </a:rPr>
              <a:t> деятельность</a:t>
            </a:r>
            <a:endParaRPr lang="ru-RU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Курсовые работы</c:v>
                </c:pt>
                <c:pt idx="1">
                  <c:v>Выпускные квалификационные работы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Курсовые работы</c:v>
                </c:pt>
                <c:pt idx="1">
                  <c:v>Выпускные квалификационные работы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7188912"/>
        <c:axId val="-2147177488"/>
      </c:barChart>
      <c:catAx>
        <c:axId val="-214718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7177488"/>
        <c:crosses val="autoZero"/>
        <c:auto val="1"/>
        <c:lblAlgn val="ctr"/>
        <c:lblOffset val="100"/>
        <c:noMultiLvlLbl val="0"/>
      </c:catAx>
      <c:valAx>
        <c:axId val="-214717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718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t>31.05.2017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t>31.05.2017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t>31.05.2017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t>31.05.2017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t>31.05.2017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t>31.05.2017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0" y="459609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4914" y="604262"/>
            <a:ext cx="7213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реализации программы подготовки специалистов среднего звена по специальности 44.02.01 «Дошкольное образование» в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сетевой форме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74914" y="2956365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8457" y="3149085"/>
            <a:ext cx="10526486" cy="2819424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" y="3411159"/>
            <a:ext cx="2065825" cy="22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5217" y="1338943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3" y="318475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 РОДИТЕЛЕЙ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63236777"/>
              </p:ext>
            </p:extLst>
          </p:nvPr>
        </p:nvGraphicFramePr>
        <p:xfrm>
          <a:off x="2115404" y="1541649"/>
          <a:ext cx="5076966" cy="517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45763" y="1315687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44328" y="176755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конструктивной деятельности в ходе практики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832200" y="1139061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46393513"/>
              </p:ext>
            </p:extLst>
          </p:nvPr>
        </p:nvGraphicFramePr>
        <p:xfrm>
          <a:off x="1132764" y="1390849"/>
          <a:ext cx="6182436" cy="453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18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5217" y="1327227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Учебно-исследовательская деятельность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35614032"/>
              </p:ext>
            </p:extLst>
          </p:nvPr>
        </p:nvGraphicFramePr>
        <p:xfrm>
          <a:off x="805218" y="1589456"/>
          <a:ext cx="7042245" cy="432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1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28592" y="1338943"/>
            <a:ext cx="8654143" cy="521198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3" y="163704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ПОКАЗАТЕЛИ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8016857" y="1139063"/>
            <a:ext cx="1820034" cy="399765"/>
            <a:chOff x="1500860" y="5029200"/>
            <a:chExt cx="6938406" cy="1524002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3" y="5753100"/>
              <a:ext cx="821873" cy="800102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69182"/>
              </p:ext>
            </p:extLst>
          </p:nvPr>
        </p:nvGraphicFramePr>
        <p:xfrm>
          <a:off x="38603" y="1596367"/>
          <a:ext cx="8515349" cy="4696387"/>
        </p:xfrm>
        <a:graphic>
          <a:graphicData uri="http://schemas.openxmlformats.org/drawingml/2006/table">
            <a:tbl>
              <a:tblPr firstRow="1" firstCol="1" bandRow="1"/>
              <a:tblGrid>
                <a:gridCol w="3507475"/>
                <a:gridCol w="1514901"/>
                <a:gridCol w="1160060"/>
                <a:gridCol w="1160060"/>
                <a:gridCol w="1172853"/>
              </a:tblGrid>
              <a:tr h="879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показатели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ГБПОУ СО «Каменск-Уральский педагогический колледж»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МБДОУ «Детский сад №95»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МАДОУ «Детский сад №5»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МБДОУ «Детский сад №86»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7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детей, посещающих базовые площадки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441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обучающихся в организации по программам технического творчества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обучающихся, прошедших производственную практику на базовых площадках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мероприятий, планируемых для реализации на базовой площадке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4979" y="1338944"/>
            <a:ext cx="8654143" cy="501740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практико-ориентированные курсы;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-образовательный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процесс, ориентированный на формирование профессиональной карьеры;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учебной и производственной практики;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организации самостоятельной работы студентов;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пространственно-предметный компонент.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4979" y="287987"/>
            <a:ext cx="9663794" cy="1050956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омпоненты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сетевого взаимодействия как целостного педагогического процесса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817910" y="1277355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8239" y="1368846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Ключевым звеном в практической подготовке будущего педагога выступают – школьные и дошкольные образовательные организации. Точки соприкосновения образовательных организаций возможны благодаря механизмам сетевого взаимодействия. Сетевое взаимодействие становится одним из значимых компонентов формулы качественности современной системы образования. 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ФЗ-273 ст. 13, 15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486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4384" y="1387283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нормативным основанием, регламентирующим сетевую форму реализации образовательных программ (ст. 15 ФЗ-273 «Об образовании в РФ») и отсутствием механизмов реализации этого процесса.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возросшей потребностью повышения качества педагогического образования на основе сетевых форм реализации программ и недостаточной проработанностью теоретико-методологической базы рассматриваемого вопроса).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необходимостью указания всех адресов ведения образовательной деятельности и различными лицензионными требованиями, предъявляемыми к организациям среднего профессионального образования и дошкольным и школьным образовательным организациям. </a:t>
            </a:r>
            <a:endParaRPr lang="ru-RU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ПРОТИВОРЕЧИЯ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552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5217" y="1338943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fontAlgn="base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 практики способствовало принятие в 2014 году </a:t>
            </a:r>
            <a:r>
              <a:rPr lang="ru-RU" sz="28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Комплексной программы «Уральская инженерная школа» на 2015-2034 годы» (указ губернатора Свердловской области от 6 октября 2014 года № 453-УГ).</a:t>
            </a:r>
            <a:endParaRPr lang="ru-RU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63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5217" y="1355029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занятий по конструктивной деятельности с использованием оборудования программы 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воспитательно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-образовательные процессы базовых площадок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проведены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стажерские площадки для педагогов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ДОО;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занятия для студентов ГБПОУ СО «Каменск-Уральский педагогический колледж» 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базе площадок;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учебно-исследовательской деятельности по направлению конструирование, робототехника 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программирование;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005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793" y="133894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C:\Users\DNS\Desktop\ПРОЕКТ\фото 431гр\20173031058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87"/>
            <a:ext cx="4359910" cy="245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DNS\Desktop\ПРОЕКТ\фото 431гр\DSC017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6" y="2002286"/>
            <a:ext cx="4313555" cy="286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DNS\Desktop\ПРОЕКТ\ФОТО\20172091411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94" y="4342765"/>
            <a:ext cx="4472305" cy="2515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35217" y="139614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исследовательских работ студентов колледжа по конструированию, моделированию 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робототехнике;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Городской конкурс методической продукции по конструированию, моделированию и робототехнике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Городской детский турнир для детей дошкольного возраста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РобоКвест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2.0»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78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793" y="133894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 descr="C:\Users\DNS\Desktop\ПРОЕКТ\ФОТО\DSC070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5874" r="10685" b="7835"/>
          <a:stretch/>
        </p:blipFill>
        <p:spPr bwMode="auto">
          <a:xfrm>
            <a:off x="-92879" y="280761"/>
            <a:ext cx="4596640" cy="3213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DNS\Desktop\ПРОЕКТ\РОБОКВЕСТ 2.0\РОБОКВЕСТ 2017\ФОТО\IMG_279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488" r="8379" b="11935"/>
          <a:stretch/>
        </p:blipFill>
        <p:spPr bwMode="auto">
          <a:xfrm>
            <a:off x="887104" y="2893326"/>
            <a:ext cx="5196527" cy="3542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1" y="435440"/>
            <a:ext cx="2882121" cy="40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414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Julia K</cp:lastModifiedBy>
  <cp:revision>9</cp:revision>
  <dcterms:created xsi:type="dcterms:W3CDTF">2013-01-28T12:37:44Z</dcterms:created>
  <dcterms:modified xsi:type="dcterms:W3CDTF">2017-05-30T20:33:58Z</dcterms:modified>
</cp:coreProperties>
</file>