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3" r:id="rId3"/>
    <p:sldId id="274" r:id="rId4"/>
    <p:sldId id="275" r:id="rId5"/>
    <p:sldId id="276" r:id="rId6"/>
    <p:sldId id="278" r:id="rId7"/>
    <p:sldId id="264" r:id="rId8"/>
    <p:sldId id="279" r:id="rId9"/>
    <p:sldId id="266" r:id="rId10"/>
    <p:sldId id="267" r:id="rId11"/>
    <p:sldId id="268" r:id="rId12"/>
    <p:sldId id="270" r:id="rId13"/>
    <p:sldId id="269" r:id="rId14"/>
    <p:sldId id="271" r:id="rId15"/>
    <p:sldId id="28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370" autoAdjust="0"/>
    <p:restoredTop sz="94660"/>
  </p:normalViewPr>
  <p:slideViewPr>
    <p:cSldViewPr snapToGrid="0">
      <p:cViewPr varScale="1">
        <p:scale>
          <a:sx n="74" d="100"/>
          <a:sy n="74" d="100"/>
        </p:scale>
        <p:origin x="78" y="8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5/30/2017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podmoskovye.bezformata.ru/word/molodie-professionali/971865/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hyperlink" Target="http://podmoskovye.bezformata.ru/word/doshkolnoe-vospitanie/152569/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solidFill>
                  <a:schemeClr val="accent4">
                    <a:lumMod val="50000"/>
                  </a:schemeClr>
                </a:solidFill>
              </a:rPr>
              <a:t>П</a:t>
            </a:r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</a:rPr>
              <a:t>рактика </a:t>
            </a:r>
            <a:r>
              <a:rPr lang="ru-RU" sz="3600" b="1" dirty="0">
                <a:solidFill>
                  <a:schemeClr val="accent4">
                    <a:lumMod val="50000"/>
                  </a:schemeClr>
                </a:solidFill>
              </a:rPr>
              <a:t>сетевого </a:t>
            </a:r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</a:rPr>
              <a:t>взаимодействия</a:t>
            </a:r>
            <a:br>
              <a:rPr lang="ru-RU" sz="3600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3600" b="1" dirty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sz="3600" b="1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4000" b="1" i="1" u="sng" dirty="0">
                <a:solidFill>
                  <a:schemeClr val="accent1">
                    <a:lumMod val="75000"/>
                  </a:schemeClr>
                </a:solidFill>
              </a:rPr>
              <a:t>«Создание модели образовательной среды ресурсами сетевого взаимодействия колледжа и дошкольных образовательных организаций»</a:t>
            </a:r>
            <a:r>
              <a:rPr lang="ru-RU" sz="400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4000" dirty="0">
                <a:solidFill>
                  <a:schemeClr val="accent1">
                    <a:lumMod val="75000"/>
                  </a:schemeClr>
                </a:solidFill>
              </a:rPr>
            </a:br>
            <a:endParaRPr lang="ru-RU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3123" y="4777379"/>
            <a:ext cx="10688877" cy="1126283"/>
          </a:xfrm>
        </p:spPr>
        <p:txBody>
          <a:bodyPr>
            <a:noAutofit/>
          </a:bodyPr>
          <a:lstStyle/>
          <a:p>
            <a:pPr algn="r"/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</a:rPr>
              <a:t>Истринский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  <a:t> профессиональный колледж – филиал </a:t>
            </a:r>
          </a:p>
          <a:p>
            <a:pPr algn="r"/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  <a:t>ГОУ ВО МО «Государственный 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</a:rPr>
              <a:t>г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  <a:t>уманитарно-технологический университет»</a:t>
            </a:r>
            <a:endParaRPr lang="ru-RU" sz="2000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631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9212" y="121834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Полученные результаты как индикаторы эффективности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взаимодействия 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</a:rPr>
              <a:t>(продолжение)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34665" y="1402724"/>
            <a:ext cx="8915400" cy="54552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/>
              <a:t>Разработаны, сертифицированы и реализованы программы дополнительного профессионального образования:</a:t>
            </a:r>
          </a:p>
          <a:p>
            <a:pPr lvl="0"/>
            <a:r>
              <a:rPr lang="ru-RU" sz="2400" dirty="0"/>
              <a:t>«Организация образовательной деятельности в дошкольной образовательной организации на основе партнерства и сотрудничества» (программа повышения квалификации на 72 часа);</a:t>
            </a:r>
          </a:p>
          <a:p>
            <a:pPr lvl="0"/>
            <a:r>
              <a:rPr lang="ru-RU" sz="2400" dirty="0"/>
              <a:t>«Организация игровой деятельности дошкольников» (программа повышения квалификации на 72 часа);</a:t>
            </a:r>
          </a:p>
          <a:p>
            <a:pPr lvl="0"/>
            <a:r>
              <a:rPr lang="ru-RU" sz="2400" dirty="0"/>
              <a:t>«Дошкольное образование» (программа переподготовки на 1040 часов).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79293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87132" y="74187"/>
            <a:ext cx="10504868" cy="9763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Р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еализация программ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дополнительного профессионального образования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(912 педагогов закончили обучение по указанным программам) 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0911" y="1211508"/>
            <a:ext cx="4530235" cy="336656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643428" y="4578071"/>
            <a:ext cx="3505199" cy="810174"/>
          </a:xfrm>
        </p:spPr>
        <p:txBody>
          <a:bodyPr>
            <a:noAutofit/>
          </a:bodyPr>
          <a:lstStyle/>
          <a:p>
            <a:pPr algn="ctr"/>
            <a:r>
              <a:rPr lang="ru-RU" sz="1800" b="1" i="1" dirty="0"/>
              <a:t>Процентное соотношение слушателей курсов в 2016 – 2017 уч. году по районам Московской области</a:t>
            </a:r>
            <a:endParaRPr lang="ru-RU" sz="1800" dirty="0"/>
          </a:p>
        </p:txBody>
      </p:sp>
      <p:pic>
        <p:nvPicPr>
          <p:cNvPr id="6" name="Рисунок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3684" y="1050499"/>
            <a:ext cx="4739425" cy="3354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8970" y="3554569"/>
            <a:ext cx="4584878" cy="330343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Текст 4"/>
          <p:cNvSpPr txBox="1">
            <a:spLocks/>
          </p:cNvSpPr>
          <p:nvPr/>
        </p:nvSpPr>
        <p:spPr>
          <a:xfrm>
            <a:off x="8870881" y="4975800"/>
            <a:ext cx="2926167" cy="8101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b="1" i="1" dirty="0" smtClean="0"/>
              <a:t>Процентное соотношение слушателей в соответствии со стажем работы</a:t>
            </a:r>
            <a:endParaRPr lang="ru-RU" sz="1800" dirty="0"/>
          </a:p>
        </p:txBody>
      </p:sp>
      <p:sp>
        <p:nvSpPr>
          <p:cNvPr id="9" name="Текст 4"/>
          <p:cNvSpPr txBox="1">
            <a:spLocks/>
          </p:cNvSpPr>
          <p:nvPr/>
        </p:nvSpPr>
        <p:spPr>
          <a:xfrm>
            <a:off x="4755591" y="1211508"/>
            <a:ext cx="2413648" cy="8101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b="1" i="1" dirty="0" smtClean="0"/>
              <a:t>Процентное соотношение слушателей курсов по педагогическим специальностям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42190870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4272" y="0"/>
            <a:ext cx="9817480" cy="391039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/>
              <a:t>В рамках деятельности пилотных площадок:</a:t>
            </a:r>
            <a:endParaRPr lang="ru-RU" sz="2400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426" y="1442434"/>
            <a:ext cx="3940936" cy="524170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 smtClean="0"/>
              <a:t>Проведены мастер-классы </a:t>
            </a:r>
            <a:r>
              <a:rPr lang="ru-RU" sz="2000" b="1" dirty="0"/>
              <a:t>для студентов, участвующих в чемпионате “Молодые профессионалы” (</a:t>
            </a:r>
            <a:r>
              <a:rPr lang="ru-RU" sz="2000" b="1" dirty="0" err="1"/>
              <a:t>WorldSkills</a:t>
            </a:r>
            <a:r>
              <a:rPr lang="ru-RU" sz="2000" b="1" dirty="0"/>
              <a:t> </a:t>
            </a:r>
            <a:r>
              <a:rPr lang="ru-RU" sz="2000" b="1" dirty="0" err="1"/>
              <a:t>Russia</a:t>
            </a:r>
            <a:r>
              <a:rPr lang="ru-RU" sz="2000" b="1" dirty="0" smtClean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 smtClean="0"/>
              <a:t>Мастер классы для педагогов в рамках курсов повышения квалификации</a:t>
            </a:r>
          </a:p>
          <a:p>
            <a:endParaRPr lang="ru-RU" sz="2000" dirty="0"/>
          </a:p>
        </p:txBody>
      </p:sp>
      <p:pic>
        <p:nvPicPr>
          <p:cNvPr id="5" name="Объект 3" descr="C:\Users\Шемина\Desktop\Новая папка\WP_20160407_012.jpg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7741" y="720666"/>
            <a:ext cx="4154566" cy="24022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:\Users\Шемина\Desktop\Новая папка\WP_20160407_01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3367" y="2990377"/>
            <a:ext cx="3746264" cy="25137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C:\Users\Шемина\Desktop\Новая папка\WP_20160407_005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0350" y="4344209"/>
            <a:ext cx="3902712" cy="25049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4" descr="C:\Users\Шемина\Desktop\Новая папка\WP_20160324_062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20" t="2775" r="6123" b="6657"/>
          <a:stretch/>
        </p:blipFill>
        <p:spPr bwMode="auto">
          <a:xfrm>
            <a:off x="8017409" y="521780"/>
            <a:ext cx="4174591" cy="26011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Шемина\Desktop\Новая папка\WP_20160324_035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87" t="3800" r="7048" b="31905"/>
          <a:stretch/>
        </p:blipFill>
        <p:spPr bwMode="auto">
          <a:xfrm>
            <a:off x="9214223" y="3270515"/>
            <a:ext cx="2565653" cy="35786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379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4272" y="0"/>
            <a:ext cx="9817480" cy="391039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/>
              <a:t>В рамках деятельности пилотных площадок:</a:t>
            </a:r>
            <a:endParaRPr lang="ru-RU" sz="2400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83337" y="1120460"/>
            <a:ext cx="3284111" cy="5434885"/>
          </a:xfrm>
        </p:spPr>
        <p:txBody>
          <a:bodyPr>
            <a:normAutofit lnSpcReduction="10000"/>
          </a:bodyPr>
          <a:lstStyle/>
          <a:p>
            <a:endParaRPr lang="ru-RU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 smtClean="0"/>
              <a:t>Проведены практические занятия курсов повышения квалификации на базе пилотных площадок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 smtClean="0"/>
              <a:t>Организованы тренировочные занятия </a:t>
            </a:r>
            <a:r>
              <a:rPr lang="ru-RU" sz="2000" b="1" dirty="0"/>
              <a:t>для студентов, участвующих в чемпионате “Молодые профессионалы” (</a:t>
            </a:r>
            <a:r>
              <a:rPr lang="ru-RU" sz="2000" b="1" dirty="0" err="1"/>
              <a:t>WorldSkills</a:t>
            </a:r>
            <a:r>
              <a:rPr lang="ru-RU" sz="2000" b="1" dirty="0"/>
              <a:t> </a:t>
            </a:r>
            <a:r>
              <a:rPr lang="ru-RU" sz="2000" b="1" dirty="0" err="1"/>
              <a:t>Russia</a:t>
            </a:r>
            <a:r>
              <a:rPr lang="ru-RU" sz="2000" b="1" dirty="0"/>
              <a:t>)</a:t>
            </a:r>
            <a:r>
              <a:rPr lang="ru-RU" sz="2000" b="1" dirty="0" smtClean="0"/>
              <a:t> </a:t>
            </a:r>
            <a:endParaRPr lang="ru-RU" sz="2000" b="1" dirty="0"/>
          </a:p>
        </p:txBody>
      </p:sp>
      <p:pic>
        <p:nvPicPr>
          <p:cNvPr id="5" name="Picture 2" descr="C:\Users\Шемина\Desktop\Новая папка\DSCF23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9985" y="430051"/>
            <a:ext cx="3925619" cy="29442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Объект 5" descr="C:\Users\Шемина\Desktop\Новая папка\DSCF2314.JPG"/>
          <p:cNvPicPr>
            <a:picLocks noGrp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86" r="16774" b="7552"/>
          <a:stretch/>
        </p:blipFill>
        <p:spPr bwMode="auto">
          <a:xfrm>
            <a:off x="7764099" y="4198513"/>
            <a:ext cx="4097343" cy="27505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4" descr="C:\Users\Шемина\Desktop\Новая папка\DSCF2339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19" b="28670"/>
          <a:stretch/>
        </p:blipFill>
        <p:spPr bwMode="auto">
          <a:xfrm>
            <a:off x="2979799" y="3573508"/>
            <a:ext cx="4784300" cy="29818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Объект 3" descr="C:\Users\Анастасия\Desktop\Дет.сад\куклы\IMG_7456.JPG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6449" y="430051"/>
            <a:ext cx="2315281" cy="15919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C:\Users\Анастасия\Desktop\Дет.сад\куклы\IMG_7476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6449" y="2235865"/>
            <a:ext cx="2650131" cy="19626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2" descr="C:\Users\Шемина\Desktop\Новая папка\DSCF153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9519" y="1106739"/>
            <a:ext cx="2892481" cy="21693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00418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://istradou48.ru/wp-content/uploads/2016/10/IMG_2156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26" t="36456" r="36493"/>
          <a:stretch/>
        </p:blipFill>
        <p:spPr bwMode="auto">
          <a:xfrm>
            <a:off x="4953559" y="3013656"/>
            <a:ext cx="2825279" cy="38443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0766" y="-39243"/>
            <a:ext cx="5293217" cy="3044088"/>
          </a:xfrm>
        </p:spPr>
        <p:txBody>
          <a:bodyPr>
            <a:noAutofit/>
          </a:bodyPr>
          <a:lstStyle/>
          <a:p>
            <a:pPr algn="ctr"/>
            <a:r>
              <a:rPr lang="ru-RU" b="1" dirty="0"/>
              <a:t>О</a:t>
            </a:r>
            <a:r>
              <a:rPr lang="ru-RU" b="1" dirty="0" smtClean="0"/>
              <a:t>тборочный </a:t>
            </a:r>
            <a:r>
              <a:rPr lang="ru-RU" b="1" dirty="0"/>
              <a:t>этап Регионального чемпионата «</a:t>
            </a:r>
            <a:r>
              <a:rPr lang="ru-RU" b="1" dirty="0">
                <a:hlinkClick r:id="rId3" tooltip="Молодые профессионалы"/>
              </a:rPr>
              <a:t>Молодые профессионалы</a:t>
            </a:r>
            <a:r>
              <a:rPr lang="ru-RU" b="1" dirty="0"/>
              <a:t>» (</a:t>
            </a:r>
            <a:r>
              <a:rPr lang="ru-RU" b="1" dirty="0" err="1"/>
              <a:t>WorldSkills</a:t>
            </a:r>
            <a:r>
              <a:rPr lang="ru-RU" b="1" dirty="0"/>
              <a:t> </a:t>
            </a:r>
            <a:r>
              <a:rPr lang="ru-RU" b="1" dirty="0" err="1"/>
              <a:t>Russia</a:t>
            </a:r>
            <a:r>
              <a:rPr lang="ru-RU" b="1" dirty="0"/>
              <a:t>) Московской области в 2016-2017 учебном году по </a:t>
            </a:r>
            <a:r>
              <a:rPr lang="ru-RU" b="1" dirty="0" smtClean="0"/>
              <a:t>компетенции </a:t>
            </a:r>
            <a:r>
              <a:rPr lang="ru-RU" b="1" dirty="0"/>
              <a:t>«</a:t>
            </a:r>
            <a:r>
              <a:rPr lang="ru-RU" b="1" dirty="0">
                <a:hlinkClick r:id="rId4" tooltip="Дошкольное воспитание"/>
              </a:rPr>
              <a:t>Дошкольное воспитание</a:t>
            </a:r>
            <a:r>
              <a:rPr lang="ru-RU" b="1" dirty="0" smtClean="0"/>
              <a:t>» </a:t>
            </a:r>
            <a:br>
              <a:rPr lang="ru-RU" b="1" dirty="0" smtClean="0"/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Студентка ИПК Карасева Елена  - 2 место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2276" y="3322749"/>
            <a:ext cx="4451283" cy="1695303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/>
              <a:t>Воспитатель Пилотной площадки МДОУ </a:t>
            </a:r>
            <a:r>
              <a:rPr lang="ru-RU" sz="2000" b="1" dirty="0"/>
              <a:t>ЦРР – д/с №48 г. Истра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Алексеева М.В. стала победителем районного конкурса «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</a:rPr>
              <a:t>Луший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 воспитатель 2017»</a:t>
            </a:r>
            <a:r>
              <a:rPr lang="ru-RU" sz="2000" b="1" dirty="0"/>
              <a:t>, </a:t>
            </a:r>
            <a:endParaRPr lang="ru-RU" sz="2000" b="1" dirty="0" smtClean="0"/>
          </a:p>
          <a:p>
            <a:pPr algn="ctr"/>
            <a:r>
              <a:rPr lang="ru-RU" sz="2000" b="1" dirty="0" smtClean="0"/>
              <a:t>проходившего </a:t>
            </a:r>
            <a:r>
              <a:rPr lang="ru-RU" sz="2000" b="1" dirty="0"/>
              <a:t>в </a:t>
            </a:r>
            <a:r>
              <a:rPr lang="ru-RU" sz="2000" b="1" dirty="0" err="1"/>
              <a:t>Истринском</a:t>
            </a:r>
            <a:r>
              <a:rPr lang="ru-RU" sz="2000" b="1" dirty="0"/>
              <a:t> профессиональном колледже</a:t>
            </a:r>
          </a:p>
        </p:txBody>
      </p:sp>
      <p:pic>
        <p:nvPicPr>
          <p:cNvPr id="2050" name="Picture 2" descr="http://mo.mosreg.ru/upload/iblock/e9f/img_5605_1_.jpg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501" y="285694"/>
            <a:ext cx="5181600" cy="33402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http://istradou48.ru/wp-content/uploads/2016/10/IMG_2205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838" y="3625973"/>
            <a:ext cx="4301545" cy="30324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622806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54842" y="346979"/>
            <a:ext cx="11837158" cy="696036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chemeClr val="tx1"/>
                </a:solidFill>
              </a:rPr>
              <a:t>Ожидаемые результаты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21170" y="1354548"/>
            <a:ext cx="5042504" cy="218262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Aft>
                <a:spcPts val="0"/>
              </a:spcAft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Позитивная динамика показателя среднегодового балла результатов итоговой государственной аттестации студентов по специальности 44.02.01 «Дошкольное образование» в июне 2017г.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199891" y="1354548"/>
            <a:ext cx="5662316" cy="218262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Успешное участие воспитателя  МДОУ ЦРР – д/с №48 г. М.В. Алексеевой в конкурсе «Воспитатель года 2018 Московской области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73440" y="4312693"/>
            <a:ext cx="3794078" cy="224733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количества заявок от педагогов Московской области на прохождение курсов повышения квалификации в ИПК – филиале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ГГТУ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227678" y="4312693"/>
            <a:ext cx="3794078" cy="224733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Активное участие воспитателей пилотных площадок в конкурсах и педагогических мероприятиях различного уровня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281917" y="4312693"/>
            <a:ext cx="3794078" cy="224960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Активное участие преподавателей колледжа в профессиональных стажировках на базе пилотных площадок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931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627848" y="183616"/>
            <a:ext cx="8911687" cy="68258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Предпосылки практики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93319" y="1340764"/>
            <a:ext cx="3480179" cy="174880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Изменения в нормативно-правовой базе дошкольного образования, появление новых государственных документов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304965" y="1427108"/>
            <a:ext cx="6401931" cy="78805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Изменения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профессиональных компетенций педагога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93319" y="3477296"/>
            <a:ext cx="3480179" cy="324547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Анкетирование педагогов ДОО северо-западного региона Московской области (1300 человек). Педагоги оценивали свое умение организовывать взаимодействие с детьми по 10-бальной шкале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трелка вправо 9"/>
          <p:cNvSpPr/>
          <p:nvPr/>
        </p:nvSpPr>
        <p:spPr>
          <a:xfrm>
            <a:off x="4088276" y="5074276"/>
            <a:ext cx="1072270" cy="434714"/>
          </a:xfrm>
          <a:prstGeom prst="righ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304965" y="2601532"/>
            <a:ext cx="6401931" cy="41212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10% педагогов оценивают на 8 баллов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свое умение строить совместную деятельность на субъективной (партнерской, равноправной) позиции взрослого и ребенка. </a:t>
            </a:r>
          </a:p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68% дают оценку от 5 до 7 баллов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, </a:t>
            </a:r>
          </a:p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22% - до 5 баллов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. 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Ни один из педагогов не поставил балл выше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8</a:t>
            </a:r>
          </a:p>
          <a:p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Т.О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. 90% педагогов испытывают трудности в организации взаимодействия с детьми</a:t>
            </a:r>
          </a:p>
          <a:p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Стрелка вправо 11"/>
          <p:cNvSpPr/>
          <p:nvPr/>
        </p:nvSpPr>
        <p:spPr>
          <a:xfrm>
            <a:off x="4088276" y="1501213"/>
            <a:ext cx="1072270" cy="434714"/>
          </a:xfrm>
          <a:prstGeom prst="righ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36055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614970" y="246741"/>
            <a:ext cx="8911687" cy="68258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Предпосылки практики 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(продолжение)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93319" y="1340764"/>
            <a:ext cx="3480179" cy="174880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Введение демонстрационного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экзамена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в соответствии со стандартами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</a:rPr>
              <a:t>WorldSkills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</a:rPr>
              <a:t>Russia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304965" y="1427108"/>
            <a:ext cx="6401931" cy="237216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Значительно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актуализируется проблема готовности педагогов и будущих педагогов к осуществлению профессиональной деятельности в изменяющихся условиях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49066" y="3233156"/>
            <a:ext cx="3480179" cy="260153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Развитие системы конкурсов и олимпиад профессионального мастерства среди студентов, так и среди педагогов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Стрелка вправо 9"/>
          <p:cNvSpPr/>
          <p:nvPr/>
        </p:nvSpPr>
        <p:spPr>
          <a:xfrm rot="5400000">
            <a:off x="7969795" y="4440016"/>
            <a:ext cx="1072270" cy="434714"/>
          </a:xfrm>
          <a:prstGeom prst="righ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304965" y="5370490"/>
            <a:ext cx="6401931" cy="135228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Привлечение ресурсов сетевого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взаимодействия</a:t>
            </a:r>
          </a:p>
          <a:p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Стрелка вправо 11"/>
          <p:cNvSpPr/>
          <p:nvPr/>
        </p:nvSpPr>
        <p:spPr>
          <a:xfrm>
            <a:off x="4088276" y="1501213"/>
            <a:ext cx="1072270" cy="434714"/>
          </a:xfrm>
          <a:prstGeom prst="righ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 rot="20193636">
            <a:off x="4015717" y="3015800"/>
            <a:ext cx="1072270" cy="434714"/>
          </a:xfrm>
          <a:prstGeom prst="righ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02966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361105" y="147590"/>
            <a:ext cx="8911687" cy="241530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pPr algn="ctr"/>
            <a:r>
              <a:rPr lang="ru-RU" sz="3200" b="1" dirty="0">
                <a:solidFill>
                  <a:schemeClr val="accent4">
                    <a:lumMod val="50000"/>
                  </a:schemeClr>
                </a:solidFill>
              </a:rPr>
              <a:t>Цель практики сетевого взаимодействия: </a:t>
            </a:r>
            <a:r>
              <a:rPr lang="ru-RU" sz="2700" dirty="0">
                <a:solidFill>
                  <a:schemeClr val="accent1">
                    <a:lumMod val="75000"/>
                  </a:schemeClr>
                </a:solidFill>
              </a:rPr>
              <a:t>создание и отработка на практике модели образовательной среды ресурсами сетевого взаимодействия колледжа и дошкольных образовательных организаций</a:t>
            </a:r>
            <a:endParaRPr lang="ru-RU" sz="27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334851" y="2669702"/>
            <a:ext cx="10937941" cy="407882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5875" cap="rnd" cmpd="sng" algn="ctr">
            <a:solidFill>
              <a:schemeClr val="accent1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>Задачи: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chemeClr val="tx1"/>
                </a:solidFill>
              </a:rPr>
              <a:t>Разработать нормативно-правовое обеспечение реализации практики сетевого </a:t>
            </a:r>
            <a:r>
              <a:rPr lang="ru-RU" sz="3200" dirty="0" smtClean="0">
                <a:solidFill>
                  <a:schemeClr val="tx1"/>
                </a:solidFill>
              </a:rPr>
              <a:t>взаимодействия</a:t>
            </a:r>
            <a:endParaRPr lang="ru-RU" sz="3200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chemeClr val="tx1"/>
                </a:solidFill>
              </a:rPr>
              <a:t>Описать направления деятельности, механизмы взаимодействия, раскрыть содержание </a:t>
            </a:r>
            <a:r>
              <a:rPr lang="ru-RU" sz="3200" dirty="0" smtClean="0">
                <a:solidFill>
                  <a:schemeClr val="tx1"/>
                </a:solidFill>
              </a:rPr>
              <a:t>мероприятий</a:t>
            </a:r>
            <a:endParaRPr lang="ru-RU" sz="3200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chemeClr val="tx1"/>
                </a:solidFill>
              </a:rPr>
              <a:t>Дать характеристику ресурсов (кадровых, рыночных материально-технических</a:t>
            </a:r>
            <a:r>
              <a:rPr lang="ru-RU" sz="3200" dirty="0" smtClean="0">
                <a:solidFill>
                  <a:schemeClr val="tx1"/>
                </a:solidFill>
              </a:rPr>
              <a:t>)</a:t>
            </a:r>
            <a:endParaRPr lang="ru-RU" sz="3200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chemeClr val="tx1"/>
                </a:solidFill>
              </a:rPr>
              <a:t>Описать полученные и ожидаемые результаты</a:t>
            </a:r>
            <a:endParaRPr lang="ru-RU" sz="27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06393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477671" y="259307"/>
            <a:ext cx="3480179" cy="246673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Основная </a:t>
            </a:r>
            <a:r>
              <a:rPr lang="ru-RU" sz="2400" b="1" dirty="0">
                <a:solidFill>
                  <a:schemeClr val="tx1"/>
                </a:solidFill>
              </a:rPr>
              <a:t>идеология – взаимодействие и взаимовыгодное сотрудничество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8375176" y="259307"/>
            <a:ext cx="3480179" cy="246673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Добровольность </a:t>
            </a:r>
            <a:r>
              <a:rPr lang="ru-RU" sz="2400" b="1" dirty="0">
                <a:solidFill>
                  <a:schemeClr val="tx1"/>
                </a:solidFill>
              </a:rPr>
              <a:t>связей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71685" y="3709972"/>
            <a:ext cx="3480179" cy="287052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Множественность </a:t>
            </a:r>
            <a:r>
              <a:rPr lang="ru-RU" sz="2400" b="1" dirty="0">
                <a:solidFill>
                  <a:schemeClr val="tx1"/>
                </a:solidFill>
              </a:rPr>
              <a:t>уровней взаимодействия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375176" y="3959409"/>
            <a:ext cx="3323230" cy="262108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Множественность </a:t>
            </a:r>
            <a:r>
              <a:rPr lang="ru-RU" sz="2400" b="1" dirty="0">
                <a:solidFill>
                  <a:schemeClr val="tx1"/>
                </a:solidFill>
              </a:rPr>
              <a:t>лидеров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4275786" y="1471486"/>
            <a:ext cx="4024645" cy="3606085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Принципиальные подходы разработки </a:t>
            </a:r>
            <a:r>
              <a:rPr lang="ru-RU" sz="2400" b="1" dirty="0">
                <a:solidFill>
                  <a:schemeClr val="tx1"/>
                </a:solidFill>
              </a:rPr>
              <a:t>и внедрения </a:t>
            </a:r>
            <a:r>
              <a:rPr lang="ru-RU" sz="2400" b="1" dirty="0" smtClean="0">
                <a:solidFill>
                  <a:schemeClr val="tx1"/>
                </a:solidFill>
              </a:rPr>
              <a:t>практики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Стрелка вправо 27"/>
          <p:cNvSpPr/>
          <p:nvPr/>
        </p:nvSpPr>
        <p:spPr>
          <a:xfrm rot="19476247">
            <a:off x="7709609" y="1657640"/>
            <a:ext cx="700671" cy="410713"/>
          </a:xfrm>
          <a:prstGeom prst="rightArrow">
            <a:avLst/>
          </a:prstGeom>
          <a:solidFill>
            <a:srgbClr val="C000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вправо 28"/>
          <p:cNvSpPr/>
          <p:nvPr/>
        </p:nvSpPr>
        <p:spPr>
          <a:xfrm rot="1987646">
            <a:off x="7694439" y="4591930"/>
            <a:ext cx="731009" cy="464024"/>
          </a:xfrm>
          <a:prstGeom prst="rightArrow">
            <a:avLst/>
          </a:prstGeom>
          <a:solidFill>
            <a:srgbClr val="C000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 вправо 29"/>
          <p:cNvSpPr/>
          <p:nvPr/>
        </p:nvSpPr>
        <p:spPr>
          <a:xfrm rot="8275756">
            <a:off x="4019124" y="4428428"/>
            <a:ext cx="731009" cy="464024"/>
          </a:xfrm>
          <a:prstGeom prst="rightArrow">
            <a:avLst/>
          </a:prstGeom>
          <a:solidFill>
            <a:srgbClr val="C000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трелка вправо 30"/>
          <p:cNvSpPr/>
          <p:nvPr/>
        </p:nvSpPr>
        <p:spPr>
          <a:xfrm rot="13056123">
            <a:off x="3903303" y="1876885"/>
            <a:ext cx="731009" cy="464024"/>
          </a:xfrm>
          <a:prstGeom prst="rightArrow">
            <a:avLst/>
          </a:prstGeom>
          <a:solidFill>
            <a:srgbClr val="C000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0597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8631" y="161402"/>
            <a:ext cx="9852081" cy="67588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взаимодействия с работодателями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64405" y="2459865"/>
            <a:ext cx="3235252" cy="239547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i="1" dirty="0">
                <a:solidFill>
                  <a:schemeClr val="tx1"/>
                </a:solidFill>
              </a:rPr>
              <a:t>Обеспечение организации повышения квалификации и переподготовки работников системы образования</a:t>
            </a:r>
          </a:p>
        </p:txBody>
      </p:sp>
      <p:sp>
        <p:nvSpPr>
          <p:cNvPr id="7" name="Овал 6"/>
          <p:cNvSpPr/>
          <p:nvPr/>
        </p:nvSpPr>
        <p:spPr>
          <a:xfrm>
            <a:off x="4267197" y="2228045"/>
            <a:ext cx="3490072" cy="3228562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Направления деятельности и мероприятия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64404" y="5087155"/>
            <a:ext cx="3397216" cy="1596979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i="1" dirty="0">
                <a:solidFill>
                  <a:schemeClr val="tx1"/>
                </a:solidFill>
              </a:rPr>
              <a:t>Организация и проведение совместных научно-практических мероприятий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385115" y="3989315"/>
            <a:ext cx="3502083" cy="269482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i="1" dirty="0">
                <a:solidFill>
                  <a:schemeClr val="tx1"/>
                </a:solidFill>
              </a:rPr>
              <a:t>Развитие исследовательского потенциала педагогических, методических и управленческих кадров, обобщение и распространение передового опыта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8794892" y="716251"/>
            <a:ext cx="3076461" cy="3126075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i="1" dirty="0">
                <a:solidFill>
                  <a:schemeClr val="tx1"/>
                </a:solidFill>
              </a:rPr>
              <a:t>Обеспечение подготовки студентов колледжа и педагогов дошкольной организации к участию в конкурсах профессионального мастерства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554975" y="674670"/>
            <a:ext cx="2656902" cy="1602955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chemeClr val="tx1"/>
                </a:solidFill>
              </a:rPr>
              <a:t>Разработка, экспертиза программ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Стрелка вправо с вырезом 12"/>
          <p:cNvSpPr/>
          <p:nvPr/>
        </p:nvSpPr>
        <p:spPr>
          <a:xfrm rot="19783840">
            <a:off x="7382147" y="2356550"/>
            <a:ext cx="938698" cy="508893"/>
          </a:xfrm>
          <a:prstGeom prst="notched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с вырезом 13"/>
          <p:cNvSpPr/>
          <p:nvPr/>
        </p:nvSpPr>
        <p:spPr>
          <a:xfrm rot="9106799">
            <a:off x="3726450" y="4817085"/>
            <a:ext cx="892366" cy="498513"/>
          </a:xfrm>
          <a:prstGeom prst="notched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с вырезом 14"/>
          <p:cNvSpPr/>
          <p:nvPr/>
        </p:nvSpPr>
        <p:spPr>
          <a:xfrm rot="10800000">
            <a:off x="3499657" y="3490801"/>
            <a:ext cx="767540" cy="498513"/>
          </a:xfrm>
          <a:prstGeom prst="notched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с вырезом 15"/>
          <p:cNvSpPr/>
          <p:nvPr/>
        </p:nvSpPr>
        <p:spPr>
          <a:xfrm rot="14123946">
            <a:off x="4199012" y="2322447"/>
            <a:ext cx="598004" cy="474028"/>
          </a:xfrm>
          <a:prstGeom prst="notched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с вырезом 17"/>
          <p:cNvSpPr/>
          <p:nvPr/>
        </p:nvSpPr>
        <p:spPr>
          <a:xfrm rot="1674226">
            <a:off x="7427975" y="4731333"/>
            <a:ext cx="892366" cy="498513"/>
          </a:xfrm>
          <a:prstGeom prst="notched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5112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Арка 11"/>
          <p:cNvSpPr/>
          <p:nvPr/>
        </p:nvSpPr>
        <p:spPr>
          <a:xfrm rot="2462789">
            <a:off x="5028927" y="2752793"/>
            <a:ext cx="3518828" cy="3926930"/>
          </a:xfrm>
          <a:prstGeom prst="blockArc">
            <a:avLst>
              <a:gd name="adj1" fmla="val 10800000"/>
              <a:gd name="adj2" fmla="val 10632506"/>
              <a:gd name="adj3" fmla="val 0"/>
            </a:avLst>
          </a:prstGeom>
          <a:ln w="412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4544" y="23611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Участники внедрения практики и их роль в процессе внедрения практики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05090" y="3649761"/>
            <a:ext cx="4339622" cy="3196129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ru-RU" b="1" dirty="0"/>
              <a:t>Соглашение о сетевом взаимодействии образовательных организаций</a:t>
            </a:r>
          </a:p>
          <a:p>
            <a:pPr lvl="0"/>
            <a:r>
              <a:rPr lang="ru-RU" b="1" dirty="0"/>
              <a:t>ПОЛОЖЕНИЕ о Пилотной площадке </a:t>
            </a:r>
            <a:r>
              <a:rPr lang="ru-RU" b="1" dirty="0" err="1"/>
              <a:t>Истринского</a:t>
            </a:r>
            <a:r>
              <a:rPr lang="ru-RU" b="1" dirty="0"/>
              <a:t> профессионального колледжа – филиала ГГТУ</a:t>
            </a:r>
          </a:p>
          <a:p>
            <a:pPr lvl="0"/>
            <a:r>
              <a:rPr lang="ru-RU" b="1" dirty="0"/>
              <a:t>Заявка на присвоение статуса Пилотной площадки</a:t>
            </a:r>
          </a:p>
          <a:p>
            <a:pPr lvl="0"/>
            <a:r>
              <a:rPr lang="ru-RU" b="1" dirty="0"/>
              <a:t>Паспорт пилотной площадки</a:t>
            </a:r>
          </a:p>
          <a:p>
            <a:pPr lvl="0"/>
            <a:r>
              <a:rPr lang="ru-RU" b="1" dirty="0"/>
              <a:t>План работы пилотной площадки</a:t>
            </a:r>
          </a:p>
          <a:p>
            <a:pPr lvl="0"/>
            <a:r>
              <a:rPr lang="ru-RU" b="1" dirty="0"/>
              <a:t>Дорожная карта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938865" y="1204397"/>
            <a:ext cx="3760631" cy="2331076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934487" y="4131027"/>
            <a:ext cx="3760631" cy="2331076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МДОУ детский сад №17 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</a:rPr>
              <a:t>Истринского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 муниципального района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989588" y="1129581"/>
            <a:ext cx="3760631" cy="2331076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МДОУ ЦРРР №48</a:t>
            </a:r>
          </a:p>
          <a:p>
            <a:pPr algn="ctr"/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</a:rPr>
              <a:t>Истринского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 муниципального района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196263" y="1448860"/>
            <a:ext cx="345799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</a:rPr>
              <a:t>Истринский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профессиональный </a:t>
            </a:r>
          </a:p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колледж – филиал</a:t>
            </a:r>
          </a:p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ГОУ ВО МО ГГТУ 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426933" y="3460657"/>
            <a:ext cx="28919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Механизм </a:t>
            </a:r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взаимодействия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– </a:t>
            </a:r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договорные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отношения </a:t>
            </a:r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договор о сотрудничестве)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582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Скругленный прямоугольник 17"/>
          <p:cNvSpPr/>
          <p:nvPr/>
        </p:nvSpPr>
        <p:spPr>
          <a:xfrm>
            <a:off x="8113690" y="259307"/>
            <a:ext cx="3741665" cy="246673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i="1" dirty="0">
                <a:solidFill>
                  <a:schemeClr val="tx1"/>
                </a:solidFill>
              </a:rPr>
              <a:t>Кадровые  (высокий уровень квалификации педагогов, позитивный социально-психологический климат в коллективах)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45514" y="3750365"/>
            <a:ext cx="3480179" cy="277181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i="1" dirty="0">
                <a:solidFill>
                  <a:schemeClr val="tx1"/>
                </a:solidFill>
              </a:rPr>
              <a:t>Рыночные (широкий рынок потенциальных потребителей)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847009" y="3528811"/>
            <a:ext cx="5851398" cy="305168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i="1" dirty="0">
                <a:solidFill>
                  <a:schemeClr val="tx1"/>
                </a:solidFill>
              </a:rPr>
              <a:t>Материально-технические  (11 лабораторий с современным техническим оборудованием, методическими и дидактическими пособиями, демонстрационными материалами, современными развивающими играми и игрушками, тренажерами и т.п.)</a:t>
            </a:r>
            <a:endParaRPr lang="ru-RU" sz="2000" i="1" dirty="0">
              <a:solidFill>
                <a:schemeClr val="tx1"/>
              </a:solidFill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2799086" y="59953"/>
            <a:ext cx="4024645" cy="3606085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Ресурсы, необходимые для внедрения практики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Стрелка вправо 27"/>
          <p:cNvSpPr/>
          <p:nvPr/>
        </p:nvSpPr>
        <p:spPr>
          <a:xfrm>
            <a:off x="7118375" y="1383669"/>
            <a:ext cx="700671" cy="410713"/>
          </a:xfrm>
          <a:prstGeom prst="rightArrow">
            <a:avLst/>
          </a:prstGeom>
          <a:solidFill>
            <a:srgbClr val="C000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вправо 28"/>
          <p:cNvSpPr/>
          <p:nvPr/>
        </p:nvSpPr>
        <p:spPr>
          <a:xfrm rot="2737792">
            <a:off x="6458226" y="2980471"/>
            <a:ext cx="731009" cy="464024"/>
          </a:xfrm>
          <a:prstGeom prst="rightArrow">
            <a:avLst/>
          </a:prstGeom>
          <a:solidFill>
            <a:srgbClr val="C000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 вправо 29"/>
          <p:cNvSpPr/>
          <p:nvPr/>
        </p:nvSpPr>
        <p:spPr>
          <a:xfrm rot="8275756">
            <a:off x="2346880" y="3101220"/>
            <a:ext cx="731009" cy="464024"/>
          </a:xfrm>
          <a:prstGeom prst="rightArrow">
            <a:avLst/>
          </a:prstGeom>
          <a:solidFill>
            <a:srgbClr val="C000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6996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9212" y="121834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Полученные результаты как индикаторы эффективности взаимодействия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6975" y="1402724"/>
            <a:ext cx="10603090" cy="5455276"/>
          </a:xfrm>
        </p:spPr>
        <p:txBody>
          <a:bodyPr>
            <a:normAutofit/>
          </a:bodyPr>
          <a:lstStyle/>
          <a:p>
            <a:r>
              <a:rPr lang="ru-RU" sz="2400" b="1" dirty="0"/>
              <a:t>Оптимизированы и реализуются рабочие программы дисциплин и профессиональных модулей </a:t>
            </a:r>
            <a:r>
              <a:rPr lang="ru-RU" sz="2400" b="1" dirty="0" smtClean="0"/>
              <a:t>ОПОП </a:t>
            </a:r>
            <a:r>
              <a:rPr lang="ru-RU" sz="2400" dirty="0" smtClean="0"/>
              <a:t>в </a:t>
            </a:r>
            <a:r>
              <a:rPr lang="ru-RU" sz="2400" dirty="0"/>
              <a:t>соответствии с ФГОС по специальности СПО среднего профессионального образования 44.02.01. «Дошкольное образование» (включая фонды оценочных средств) с учетом </a:t>
            </a:r>
            <a:r>
              <a:rPr lang="ru-RU" sz="2400" b="1" dirty="0"/>
              <a:t>профессионального стандарта «Педагог (педагогическая деятельность в сфере дошкольного, начального общего, основного общего, среднего общего образования) (воспитатель, учитель)»</a:t>
            </a:r>
            <a:r>
              <a:rPr lang="ru-RU" sz="2400" dirty="0"/>
              <a:t>, </a:t>
            </a:r>
            <a:r>
              <a:rPr lang="ru-RU" sz="2400" dirty="0" smtClean="0"/>
              <a:t>а </a:t>
            </a:r>
            <a:r>
              <a:rPr lang="ru-RU" sz="2400" dirty="0"/>
              <a:t>также интересов работодателей в части освоения дополнительных видов профессиональной деятельности, </a:t>
            </a:r>
            <a:r>
              <a:rPr lang="ru-RU" sz="2400" b="1" dirty="0"/>
              <a:t>обусловленных требованиями к компетенции WSR «Воспитатель детей дошкольного возраста</a:t>
            </a:r>
            <a:r>
              <a:rPr lang="ru-RU" sz="2400" b="1" dirty="0" smtClean="0"/>
              <a:t>»</a:t>
            </a:r>
            <a:endParaRPr lang="ru-RU" sz="2400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5608041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191</TotalTime>
  <Words>815</Words>
  <Application>Microsoft Office PowerPoint</Application>
  <PresentationFormat>Широкоэкранный</PresentationFormat>
  <Paragraphs>85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Calibri</vt:lpstr>
      <vt:lpstr>Century Gothic</vt:lpstr>
      <vt:lpstr>Times New Roman</vt:lpstr>
      <vt:lpstr>Wingdings 3</vt:lpstr>
      <vt:lpstr>Легкий дым</vt:lpstr>
      <vt:lpstr>Практика сетевого взаимодействия   «Создание модели образовательной среды ресурсами сетевого взаимодействия колледжа и дошкольных образовательных организаций» </vt:lpstr>
      <vt:lpstr>Предпосылки практики</vt:lpstr>
      <vt:lpstr>Предпосылки практики (продолжение)</vt:lpstr>
      <vt:lpstr>Цель практики сетевого взаимодействия: создание и отработка на практике модели образовательной среды ресурсами сетевого взаимодействия колледжа и дошкольных образовательных организаций</vt:lpstr>
      <vt:lpstr>Презентация PowerPoint</vt:lpstr>
      <vt:lpstr>Направления взаимодействия с работодателями  </vt:lpstr>
      <vt:lpstr>Участники внедрения практики и их роль в процессе внедрения практики</vt:lpstr>
      <vt:lpstr>Презентация PowerPoint</vt:lpstr>
      <vt:lpstr>Полученные результаты как индикаторы эффективности взаимодействия</vt:lpstr>
      <vt:lpstr>Полученные результаты как индикаторы эффективности взаимодействия (продолжение)</vt:lpstr>
      <vt:lpstr>Реализация программ дополнительного профессионального образования (912 педагогов закончили обучение по указанным программам) </vt:lpstr>
      <vt:lpstr>В рамках деятельности пилотных площадок:</vt:lpstr>
      <vt:lpstr>В рамках деятельности пилотных площадок:</vt:lpstr>
      <vt:lpstr>Отборочный этап Регионального чемпионата «Молодые профессионалы» (WorldSkills Russia) Московской области в 2016-2017 учебном году по компетенции «Дошкольное воспитание»  Студентка ИПК Карасева Елена  - 2 место</vt:lpstr>
      <vt:lpstr>Ожидаемые результаты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Практика сетевого взаимодействия   «Создание модели образовательной среды ресурсами сетевого взаимодействия колледжа и дошкольных образовательных организаций»</dc:title>
  <dc:creator>Таня</dc:creator>
  <cp:lastModifiedBy>Таня</cp:lastModifiedBy>
  <cp:revision>20</cp:revision>
  <dcterms:created xsi:type="dcterms:W3CDTF">2017-05-22T10:17:38Z</dcterms:created>
  <dcterms:modified xsi:type="dcterms:W3CDTF">2017-05-30T14:38:15Z</dcterms:modified>
</cp:coreProperties>
</file>