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1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72" r:id="rId8"/>
    <p:sldId id="263" r:id="rId9"/>
    <p:sldId id="265" r:id="rId10"/>
    <p:sldId id="267" r:id="rId11"/>
    <p:sldId id="269" r:id="rId12"/>
    <p:sldId id="270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191D0-8E09-4F16-9F21-106A6F4C8FE5}" type="datetimeFigureOut">
              <a:rPr lang="ru-RU" smtClean="0"/>
              <a:t>31.08.2017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7A14341-1BCC-4627-BBFD-2F4C63679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9419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191D0-8E09-4F16-9F21-106A6F4C8FE5}" type="datetimeFigureOut">
              <a:rPr lang="ru-RU" smtClean="0"/>
              <a:t>31.08.2017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7A14341-1BCC-4627-BBFD-2F4C63679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1041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191D0-8E09-4F16-9F21-106A6F4C8FE5}" type="datetimeFigureOut">
              <a:rPr lang="ru-RU" smtClean="0"/>
              <a:t>31.08.2017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7A14341-1BCC-4627-BBFD-2F4C636794CC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99797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191D0-8E09-4F16-9F21-106A6F4C8FE5}" type="datetimeFigureOut">
              <a:rPr lang="ru-RU" smtClean="0"/>
              <a:t>31.08.2017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7A14341-1BCC-4627-BBFD-2F4C63679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8045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191D0-8E09-4F16-9F21-106A6F4C8FE5}" type="datetimeFigureOut">
              <a:rPr lang="ru-RU" smtClean="0"/>
              <a:t>31.08.2017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7A14341-1BCC-4627-BBFD-2F4C636794CC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244252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191D0-8E09-4F16-9F21-106A6F4C8FE5}" type="datetimeFigureOut">
              <a:rPr lang="ru-RU" smtClean="0"/>
              <a:t>31.08.2017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7A14341-1BCC-4627-BBFD-2F4C63679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45404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191D0-8E09-4F16-9F21-106A6F4C8FE5}" type="datetimeFigureOut">
              <a:rPr lang="ru-RU" smtClean="0"/>
              <a:t>31.08.2017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14341-1BCC-4627-BBFD-2F4C63679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9090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191D0-8E09-4F16-9F21-106A6F4C8FE5}" type="datetimeFigureOut">
              <a:rPr lang="ru-RU" smtClean="0"/>
              <a:t>31.08.2017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14341-1BCC-4627-BBFD-2F4C63679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9975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191D0-8E09-4F16-9F21-106A6F4C8FE5}" type="datetimeFigureOut">
              <a:rPr lang="ru-RU" smtClean="0"/>
              <a:t>31.08.2017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14341-1BCC-4627-BBFD-2F4C63679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7342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191D0-8E09-4F16-9F21-106A6F4C8FE5}" type="datetimeFigureOut">
              <a:rPr lang="ru-RU" smtClean="0"/>
              <a:t>31.08.2017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7A14341-1BCC-4627-BBFD-2F4C63679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486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191D0-8E09-4F16-9F21-106A6F4C8FE5}" type="datetimeFigureOut">
              <a:rPr lang="ru-RU" smtClean="0"/>
              <a:t>31.08.2017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7A14341-1BCC-4627-BBFD-2F4C63679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9625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191D0-8E09-4F16-9F21-106A6F4C8FE5}" type="datetimeFigureOut">
              <a:rPr lang="ru-RU" smtClean="0"/>
              <a:t>31.08.2017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7A14341-1BCC-4627-BBFD-2F4C63679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1401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191D0-8E09-4F16-9F21-106A6F4C8FE5}" type="datetimeFigureOut">
              <a:rPr lang="ru-RU" smtClean="0"/>
              <a:t>31.08.2017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14341-1BCC-4627-BBFD-2F4C63679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597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191D0-8E09-4F16-9F21-106A6F4C8FE5}" type="datetimeFigureOut">
              <a:rPr lang="ru-RU" smtClean="0"/>
              <a:t>31.08.2017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14341-1BCC-4627-BBFD-2F4C63679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5535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191D0-8E09-4F16-9F21-106A6F4C8FE5}" type="datetimeFigureOut">
              <a:rPr lang="ru-RU" smtClean="0"/>
              <a:t>31.08.2017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14341-1BCC-4627-BBFD-2F4C63679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5209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191D0-8E09-4F16-9F21-106A6F4C8FE5}" type="datetimeFigureOut">
              <a:rPr lang="ru-RU" smtClean="0"/>
              <a:t>31.08.2017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7A14341-1BCC-4627-BBFD-2F4C63679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891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191D0-8E09-4F16-9F21-106A6F4C8FE5}" type="datetimeFigureOut">
              <a:rPr lang="ru-RU" smtClean="0"/>
              <a:t>31.08.2017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7A14341-1BCC-4627-BBFD-2F4C63679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7708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2" r:id="rId1"/>
    <p:sldLayoutId id="2147484143" r:id="rId2"/>
    <p:sldLayoutId id="2147484144" r:id="rId3"/>
    <p:sldLayoutId id="2147484145" r:id="rId4"/>
    <p:sldLayoutId id="2147484146" r:id="rId5"/>
    <p:sldLayoutId id="2147484147" r:id="rId6"/>
    <p:sldLayoutId id="2147484148" r:id="rId7"/>
    <p:sldLayoutId id="2147484149" r:id="rId8"/>
    <p:sldLayoutId id="2147484150" r:id="rId9"/>
    <p:sldLayoutId id="2147484151" r:id="rId10"/>
    <p:sldLayoutId id="2147484152" r:id="rId11"/>
    <p:sldLayoutId id="2147484153" r:id="rId12"/>
    <p:sldLayoutId id="2147484154" r:id="rId13"/>
    <p:sldLayoutId id="2147484155" r:id="rId14"/>
    <p:sldLayoutId id="2147484156" r:id="rId15"/>
    <p:sldLayoutId id="214748415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08340" y="1638837"/>
            <a:ext cx="11050074" cy="140057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биологического образования: </a:t>
            </a:r>
            <a:r>
              <a:rPr lang="ru-RU" sz="5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ru-RU" sz="5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зависит от учителя?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04177" y="4262438"/>
            <a:ext cx="10058400" cy="1143000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sz="24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Ващенко Ольга </a:t>
            </a:r>
            <a:r>
              <a:rPr lang="ru-RU" sz="2400" b="1" cap="none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Леоновна</a:t>
            </a:r>
            <a:r>
              <a:rPr lang="ru-RU" sz="24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sz="24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биологии МОУ СШ№78 г. Волгограда, </a:t>
            </a:r>
          </a:p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sz="24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Заслуженный учитель РФ </a:t>
            </a:r>
            <a:endParaRPr lang="ru-RU" sz="2400" b="1" cap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9661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4495" y="519124"/>
            <a:ext cx="8915399" cy="1596279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</a:t>
            </a:r>
            <a:r>
              <a:rPr lang="ru-RU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готовясь к экзамену по биологии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2384494" y="2065360"/>
            <a:ext cx="8915400" cy="1583141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вооружиться как энциклопедическим знанием биологических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явлений,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 и логикой понимания их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сущности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37731" y="4394579"/>
            <a:ext cx="9866882" cy="1516643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Согласно современным требованиям, особое значение придается умению выпускников обосновывать выводы, т.е.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фактически понимать сущность биологических явлений.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5884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2322" y="624110"/>
            <a:ext cx="9812289" cy="1280890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показать сущность биологических явлений?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883391" y="2126222"/>
            <a:ext cx="4503761" cy="37776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Отвечать </a:t>
            </a:r>
            <a:r>
              <a:rPr lang="ru-RU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только </a:t>
            </a:r>
          </a:p>
          <a:p>
            <a:pPr marL="0" indent="0" algn="ctr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вопрос </a:t>
            </a:r>
          </a:p>
          <a:p>
            <a:pPr marL="0" indent="0" algn="ctr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«Что это такое?»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190747" y="1703142"/>
            <a:ext cx="4313864" cy="37776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 и на вопросы </a:t>
            </a:r>
          </a:p>
          <a:p>
            <a:pPr marL="0" indent="0" algn="ctr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«Как и почему это возникло?» </a:t>
            </a:r>
          </a:p>
          <a:p>
            <a:pPr marL="0" indent="0" algn="ctr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</a:p>
          <a:p>
            <a:pPr marL="0" indent="0" algn="ctr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«Как это явление взаимосвязано с другими?»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261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Тот, кто учится, не размышляя, впадет в заблуждение. Тот, кто размышляет, не желая учиться, окажется в затруднении.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3275012" y="3398293"/>
            <a:ext cx="7536554" cy="487907"/>
          </a:xfrm>
        </p:spPr>
        <p:txBody>
          <a:bodyPr/>
          <a:lstStyle/>
          <a:p>
            <a:pPr algn="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Конфуций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3808412" y="4340398"/>
            <a:ext cx="8383588" cy="1555864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Биология: Путеводитель абитуриента и старшеклассника/ Авт.-сост. А. И. Деев. – М.: Научно-технический центр «Университетский», 1998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803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189" y="699514"/>
            <a:ext cx="10805374" cy="568840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образования – интегральная характеристика образовательного процесса и его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Чем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эффективнее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образовательный процесс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выше результаты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этого процесса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 algn="just">
              <a:buClr>
                <a:srgbClr val="A5B592"/>
              </a:buClr>
              <a:buNone/>
            </a:pPr>
            <a:r>
              <a:rPr lang="ru-RU" sz="3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</a:t>
            </a:r>
            <a:r>
              <a:rPr lang="ru-RU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– это востребованность полученных знаний в конкретных условиях и местах их применения для достижения конкретной цели и повышения качества жизни выпускника</a:t>
            </a:r>
            <a:r>
              <a:rPr lang="ru-RU" sz="3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b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Clr>
                <a:srgbClr val="A5B592"/>
              </a:buClr>
              <a:buNone/>
            </a:pPr>
            <a:r>
              <a:rPr lang="ru-RU" sz="32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Чем </a:t>
            </a:r>
            <a:r>
              <a:rPr lang="ru-RU" sz="32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выше качество образования, </a:t>
            </a:r>
            <a:endParaRPr lang="ru-RU" sz="3200" b="1" dirty="0" smtClean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Clr>
                <a:srgbClr val="A5B592"/>
              </a:buClr>
              <a:buNone/>
            </a:pPr>
            <a:r>
              <a:rPr lang="ru-RU" sz="32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 выше </a:t>
            </a:r>
            <a:r>
              <a:rPr lang="ru-RU" sz="32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жизни.</a:t>
            </a:r>
          </a:p>
          <a:p>
            <a:pPr lvl="0">
              <a:buClr>
                <a:srgbClr val="A5B592"/>
              </a:buClr>
            </a:pPr>
            <a:endParaRPr lang="ru-RU" sz="2800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525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675" y="624110"/>
            <a:ext cx="10072047" cy="795257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«Банк слагаемых» качественного образования: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3143" y="1517176"/>
            <a:ext cx="11210306" cy="1095395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учителя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направленная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повышение качества знаний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6074051" y="2055124"/>
            <a:ext cx="368490" cy="6552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678676" y="2961564"/>
            <a:ext cx="974538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информационной образовательной среды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высокой степенью информационной насыщенности;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рациональная организация учебного труда школьника как средство повышения качества знаний учащихся;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роль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мотивации в повышении качества знаний учащихся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роль мониторинга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обученности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личных достижений, личностного роста каждого учащегося, коррекция знаний по результатам в повышении качества знаний учащихся.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665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9859" y="624110"/>
            <a:ext cx="9894753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Высокая степень информационной насыщенности образовательной среды обеспечивается: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99256" y="2133600"/>
            <a:ext cx="9405356" cy="3030828"/>
          </a:xfrm>
        </p:spPr>
        <p:txBody>
          <a:bodyPr>
            <a:normAutofit/>
          </a:bodyPr>
          <a:lstStyle/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глубоким знанием предмета;</a:t>
            </a:r>
          </a:p>
          <a:p>
            <a:pPr lvl="0"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использованием учебных пособий и компьютерных программных средств УМК, анализ дидактических возможностей которых показал, что с точки зрения формирования универсальных учебных действий, способствующих раскрытию, развитию и реализации интеллектуального потенциала личности, они дают наилучший эффект.</a:t>
            </a:r>
          </a:p>
        </p:txBody>
      </p:sp>
    </p:spTree>
    <p:extLst>
      <p:ext uri="{BB962C8B-B14F-4D97-AF65-F5344CB8AC3E}">
        <p14:creationId xmlns:p14="http://schemas.microsoft.com/office/powerpoint/2010/main" val="390896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0011" y="624110"/>
            <a:ext cx="9804601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Элементы моделирования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среды: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рациональное использование ресурсов как программного, так и собственного обеспечения;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стратификация учебного материала путем организации логически четких, последовательных действий;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эффективных информационно-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знаниевых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потоков;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обратная связь и контроль.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707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0011" y="636989"/>
            <a:ext cx="9804601" cy="1280890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Важные моменты учебной мотивации: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54361" y="1917879"/>
            <a:ext cx="8915400" cy="3777622"/>
          </a:xfrm>
        </p:spPr>
        <p:txBody>
          <a:bodyPr/>
          <a:lstStyle/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вызвать интерес к изучаемому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предмету;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индивидуально-дифференцированный подход к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обучению;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строгий контроль знаний.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736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5470" y="609600"/>
            <a:ext cx="10399142" cy="2188191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педагог должен понимать ту роль, которую он может сыграть в формировании личности учащегося.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type="body" idx="1"/>
          </p:nvPr>
        </p:nvSpPr>
        <p:spPr>
          <a:xfrm>
            <a:off x="1569494" y="3070746"/>
            <a:ext cx="9935118" cy="2320549"/>
          </a:xfrm>
        </p:spPr>
        <p:txBody>
          <a:bodyPr>
            <a:normAutofit fontScale="92500"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«Самым важным явлением в школе, самым поучительным предметом, самым живым примером для ученика является сам учитель.»</a:t>
            </a:r>
          </a:p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                                                               (А. 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Дистервег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289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596814"/>
            <a:ext cx="8911687" cy="1280890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Советы перед стартом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751463"/>
            <a:ext cx="8915400" cy="3777622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Рационально распределить силы на подготовку к экзамену по биологии.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Начинать надо с главного (с общей биологии).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Придерживаться следующей последовательности: молекулярная биология, цитология, размножение и индивидуальное развитие организмов, генетика и селекция, эволюционное учение, ботаника, зоология, происхождение человека,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анатомия и физиология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человека, основы экологии и учение о биосфере.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413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446087"/>
            <a:ext cx="3505199" cy="2215226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Биологию невозможно упаковать в свод формул, таблиц или правил.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биологии нельзя подготовиться быстро, опираясь только на свою логику. Требуется время, чтобы усвоить многие детали, исключения, особенности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биологии невозможно хорошо подготовиться, только читая и запоминая материал, игнорируя при этом логику построения определений 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межпредметные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логические связи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89212" y="3153569"/>
            <a:ext cx="3505199" cy="426243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Современная биология базируется на физико-химических законах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9140910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346</TotalTime>
  <Words>547</Words>
  <Application>Microsoft Office PowerPoint</Application>
  <PresentationFormat>Широкоэкранный</PresentationFormat>
  <Paragraphs>56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Century Gothic</vt:lpstr>
      <vt:lpstr>Times New Roman</vt:lpstr>
      <vt:lpstr>Wingdings 3</vt:lpstr>
      <vt:lpstr>Легкий дым</vt:lpstr>
      <vt:lpstr>Качество биологического образования:  что зависит от учителя? </vt:lpstr>
      <vt:lpstr>Презентация PowerPoint</vt:lpstr>
      <vt:lpstr>«Банк слагаемых» качественного образования:</vt:lpstr>
      <vt:lpstr>Высокая степень информационной насыщенности образовательной среды обеспечивается: </vt:lpstr>
      <vt:lpstr>Элементы моделирования  информационной образовательной среды: </vt:lpstr>
      <vt:lpstr>Важные моменты учебной мотивации:</vt:lpstr>
      <vt:lpstr>Каждый педагог должен понимать ту роль, которую он может сыграть в формировании личности учащегося.</vt:lpstr>
      <vt:lpstr>Советы перед стартом </vt:lpstr>
      <vt:lpstr>Биологию невозможно упаковать в свод формул, таблиц или правил.</vt:lpstr>
      <vt:lpstr>Таким образом, готовясь к экзамену по биологии</vt:lpstr>
      <vt:lpstr>Как показать сущность биологических явлений?</vt:lpstr>
      <vt:lpstr>Тот, кто учится, не размышляя, впадет в заблуждение. Тот, кто размышляет, не желая учиться, окажется в затруднении.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Качество биологического образования:  что зависит от учителя?</dc:title>
  <dc:creator>Admin</dc:creator>
  <cp:lastModifiedBy>Admin</cp:lastModifiedBy>
  <cp:revision>24</cp:revision>
  <dcterms:created xsi:type="dcterms:W3CDTF">2016-08-22T17:09:21Z</dcterms:created>
  <dcterms:modified xsi:type="dcterms:W3CDTF">2017-08-31T18:49:54Z</dcterms:modified>
</cp:coreProperties>
</file>