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10" r:id="rId3"/>
    <p:sldId id="311" r:id="rId4"/>
    <p:sldId id="313" r:id="rId5"/>
    <p:sldId id="276" r:id="rId6"/>
    <p:sldId id="315" r:id="rId7"/>
    <p:sldId id="291" r:id="rId8"/>
    <p:sldId id="332" r:id="rId9"/>
    <p:sldId id="285" r:id="rId10"/>
    <p:sldId id="284" r:id="rId11"/>
    <p:sldId id="322" r:id="rId12"/>
    <p:sldId id="286" r:id="rId13"/>
    <p:sldId id="303" r:id="rId14"/>
    <p:sldId id="304" r:id="rId15"/>
    <p:sldId id="305" r:id="rId16"/>
    <p:sldId id="306" r:id="rId17"/>
    <p:sldId id="324" r:id="rId18"/>
    <p:sldId id="307" r:id="rId19"/>
    <p:sldId id="308" r:id="rId20"/>
    <p:sldId id="309" r:id="rId21"/>
    <p:sldId id="325" r:id="rId22"/>
    <p:sldId id="326" r:id="rId23"/>
    <p:sldId id="327" r:id="rId24"/>
    <p:sldId id="328" r:id="rId25"/>
    <p:sldId id="329" r:id="rId26"/>
    <p:sldId id="318" r:id="rId27"/>
    <p:sldId id="319" r:id="rId28"/>
    <p:sldId id="316" r:id="rId29"/>
    <p:sldId id="317" r:id="rId30"/>
    <p:sldId id="331" r:id="rId31"/>
    <p:sldId id="301" r:id="rId32"/>
    <p:sldId id="277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FF66"/>
    <a:srgbClr val="000099"/>
    <a:srgbClr val="008000"/>
    <a:srgbClr val="66FF99"/>
    <a:srgbClr val="FF0066"/>
    <a:srgbClr val="006666"/>
    <a:srgbClr val="99FF66"/>
    <a:srgbClr val="0033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30" autoAdjust="0"/>
  </p:normalViewPr>
  <p:slideViewPr>
    <p:cSldViewPr>
      <p:cViewPr varScale="1">
        <p:scale>
          <a:sx n="111" d="100"/>
          <a:sy n="111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6;&#1090;&#1095;&#1077;&#1090;%20&#1050;&#1048;&#1055;\&#1086;&#1093;&#1074;&#1072;&#1090;%20&#1091;&#1095;&#1072;&#1089;&#1090;&#1085;&#1080;&#1082;&#1086;&#1074;%2016%20&#1084;&#1077;&#1088;&#1086;&#1087;&#1088;&#1080;&#1103;&#1090;&#1080;&#1081;%20&#1076;&#1080;&#1072;&#1075;&#1088;&#1072;&#1084;&#1084;&#1072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6;&#1090;&#1095;&#1077;&#1090;%20&#1050;&#1048;&#1055;\&#1086;&#1093;&#1074;&#1072;&#1090;%20&#1091;&#1095;&#1072;&#1089;&#1090;&#1085;&#1080;&#1082;&#1086;&#1074;%2016%20&#1084;&#1077;&#1088;&#1086;&#1087;&#1088;&#1080;&#1103;&#1090;&#1080;&#1081;%20&#1076;&#1080;&#1072;&#1075;&#1088;&#1072;&#1084;&#1084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035948522338928E-2"/>
          <c:y val="4.4757152203547083E-2"/>
          <c:w val="0.77260681861559743"/>
          <c:h val="0.693136168291705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Дошкольное образование</c:v>
                </c:pt>
                <c:pt idx="1">
                  <c:v>Преподавание в начальных классах</c:v>
                </c:pt>
                <c:pt idx="2">
                  <c:v>Физическая культура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3.3</c:v>
                </c:pt>
                <c:pt idx="1">
                  <c:v>3.2</c:v>
                </c:pt>
                <c:pt idx="2">
                  <c:v>2.8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 год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Дошкольное образование</c:v>
                </c:pt>
                <c:pt idx="1">
                  <c:v>Преподавание в начальных классах</c:v>
                </c:pt>
                <c:pt idx="2">
                  <c:v>Физическая культура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4.2</c:v>
                </c:pt>
                <c:pt idx="1">
                  <c:v>3.96</c:v>
                </c:pt>
                <c:pt idx="2">
                  <c:v>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701166064"/>
        <c:axId val="-701190000"/>
      </c:barChart>
      <c:catAx>
        <c:axId val="-701166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-701190000"/>
        <c:crosses val="autoZero"/>
        <c:auto val="1"/>
        <c:lblAlgn val="ctr"/>
        <c:lblOffset val="100"/>
        <c:noMultiLvlLbl val="0"/>
      </c:catAx>
      <c:valAx>
        <c:axId val="-701190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-7011660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809075819685763"/>
          <c:y val="0.42229897736230437"/>
          <c:w val="0.13908675389344222"/>
          <c:h val="0.15540204527539303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2015 г</c:v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Лист1!$B$3:$B$6</c:f>
              <c:numCache>
                <c:formatCode>General</c:formatCode>
                <c:ptCount val="4"/>
                <c:pt idx="0">
                  <c:v>7</c:v>
                </c:pt>
                <c:pt idx="1">
                  <c:v>35</c:v>
                </c:pt>
                <c:pt idx="2">
                  <c:v>145</c:v>
                </c:pt>
                <c:pt idx="3">
                  <c:v>499</c:v>
                </c:pt>
              </c:numCache>
            </c:numRef>
          </c:val>
        </c:ser>
        <c:ser>
          <c:idx val="1"/>
          <c:order val="1"/>
          <c:tx>
            <c:v>2016 г</c:v>
          </c:tx>
          <c:invertIfNegative val="0"/>
          <c:dLbls>
            <c:dLbl>
              <c:idx val="3"/>
              <c:layout>
                <c:manualLayout>
                  <c:x val="1.492537313432836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Лист1!$C$3:$C$6</c:f>
              <c:numCache>
                <c:formatCode>General</c:formatCode>
                <c:ptCount val="4"/>
                <c:pt idx="0">
                  <c:v>31</c:v>
                </c:pt>
                <c:pt idx="1">
                  <c:v>32</c:v>
                </c:pt>
                <c:pt idx="2">
                  <c:v>209</c:v>
                </c:pt>
                <c:pt idx="3">
                  <c:v>273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701188368"/>
        <c:axId val="-701186736"/>
        <c:axId val="0"/>
      </c:bar3DChart>
      <c:catAx>
        <c:axId val="-7011883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-701186736"/>
        <c:crosses val="autoZero"/>
        <c:auto val="1"/>
        <c:lblAlgn val="ctr"/>
        <c:lblOffset val="100"/>
        <c:noMultiLvlLbl val="0"/>
      </c:catAx>
      <c:valAx>
        <c:axId val="-701186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-70118836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878387836589369E-2"/>
          <c:y val="5.2838081558708221E-2"/>
          <c:w val="0.9110739004073084"/>
          <c:h val="0.90076503131333441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explosion val="0"/>
          </c:dPt>
          <c:dPt>
            <c:idx val="1"/>
            <c:bubble3D val="0"/>
            <c:explosion val="13"/>
          </c:dPt>
          <c:dLbls>
            <c:dLbl>
              <c:idx val="0"/>
              <c:layout>
                <c:manualLayout>
                  <c:x val="-0.25256933508311435"/>
                  <c:y val="3.2416885389326355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2015 г</a:t>
                    </a:r>
                  </a:p>
                  <a:p>
                    <a:r>
                      <a:rPr lang="ru-RU"/>
                      <a:t>58 %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3125000000000001"/>
                  <c:y val="-7.9685403907844898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2016 г</a:t>
                    </a:r>
                  </a:p>
                  <a:p>
                    <a:r>
                      <a:rPr lang="ru-RU"/>
                      <a:t>63,3%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Лист1!$A$3:$A$4</c:f>
              <c:numCache>
                <c:formatCode>General</c:formatCode>
                <c:ptCount val="2"/>
                <c:pt idx="0">
                  <c:v>58</c:v>
                </c:pt>
                <c:pt idx="1">
                  <c:v>63.3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val>
            <c:numRef>
              <c:f>Лист1!$B$2:$B$9</c:f>
              <c:numCache>
                <c:formatCode>General</c:formatCode>
                <c:ptCount val="8"/>
                <c:pt idx="0">
                  <c:v>11</c:v>
                </c:pt>
                <c:pt idx="1">
                  <c:v>33</c:v>
                </c:pt>
                <c:pt idx="2">
                  <c:v>34</c:v>
                </c:pt>
                <c:pt idx="3">
                  <c:v>49</c:v>
                </c:pt>
                <c:pt idx="4">
                  <c:v>65</c:v>
                </c:pt>
                <c:pt idx="5">
                  <c:v>68</c:v>
                </c:pt>
                <c:pt idx="6">
                  <c:v>68</c:v>
                </c:pt>
                <c:pt idx="7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701175312"/>
        <c:axId val="-701163888"/>
        <c:axId val="0"/>
      </c:bar3DChart>
      <c:catAx>
        <c:axId val="-7011753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-701163888"/>
        <c:crosses val="autoZero"/>
        <c:auto val="1"/>
        <c:lblAlgn val="ctr"/>
        <c:lblOffset val="100"/>
        <c:noMultiLvlLbl val="0"/>
      </c:catAx>
      <c:valAx>
        <c:axId val="-701163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-7011753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8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9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3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4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5"/>
            <c:invertIfNegative val="0"/>
            <c:bubble3D val="0"/>
            <c:spPr>
              <a:solidFill>
                <a:srgbClr val="00B050"/>
              </a:solidFill>
            </c:spPr>
          </c:dPt>
          <c:val>
            <c:numRef>
              <c:f>Лист2!$B$11:$B$26</c:f>
              <c:numCache>
                <c:formatCode>General</c:formatCode>
                <c:ptCount val="16"/>
                <c:pt idx="0">
                  <c:v>11</c:v>
                </c:pt>
                <c:pt idx="1">
                  <c:v>33</c:v>
                </c:pt>
                <c:pt idx="2">
                  <c:v>34</c:v>
                </c:pt>
                <c:pt idx="3">
                  <c:v>49</c:v>
                </c:pt>
                <c:pt idx="4">
                  <c:v>65</c:v>
                </c:pt>
                <c:pt idx="5">
                  <c:v>68</c:v>
                </c:pt>
                <c:pt idx="6">
                  <c:v>68</c:v>
                </c:pt>
                <c:pt idx="7">
                  <c:v>70</c:v>
                </c:pt>
                <c:pt idx="8">
                  <c:v>70</c:v>
                </c:pt>
                <c:pt idx="9">
                  <c:v>80</c:v>
                </c:pt>
                <c:pt idx="10">
                  <c:v>81</c:v>
                </c:pt>
                <c:pt idx="11">
                  <c:v>84</c:v>
                </c:pt>
                <c:pt idx="12">
                  <c:v>84</c:v>
                </c:pt>
                <c:pt idx="13">
                  <c:v>111</c:v>
                </c:pt>
                <c:pt idx="14">
                  <c:v>137</c:v>
                </c:pt>
                <c:pt idx="15">
                  <c:v>144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701168240"/>
        <c:axId val="-701162256"/>
        <c:axId val="0"/>
      </c:bar3DChart>
      <c:catAx>
        <c:axId val="-7011682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-701162256"/>
        <c:crosses val="autoZero"/>
        <c:auto val="1"/>
        <c:lblAlgn val="ctr"/>
        <c:lblOffset val="100"/>
        <c:noMultiLvlLbl val="0"/>
      </c:catAx>
      <c:valAx>
        <c:axId val="-701162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-7011682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0D3E17-AF2F-4717-95A0-0374E7C584B5}" type="doc">
      <dgm:prSet loTypeId="urn:microsoft.com/office/officeart/2005/8/layout/hList3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AE4D326-4682-45FC-9BF2-D3A92A65241A}">
      <dgm:prSet phldrT="[Текст]" custT="1"/>
      <dgm:spPr>
        <a:xfrm>
          <a:off x="576057" y="144011"/>
          <a:ext cx="7272801" cy="1275065"/>
        </a:xfrm>
        <a:prstGeom prst="rect">
          <a:avLst/>
        </a:prstGeom>
        <a:solidFill>
          <a:srgbClr val="8FE28A">
            <a:shade val="9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gm:spPr>
      <dgm:t>
        <a:bodyPr/>
        <a:lstStyle/>
        <a:p>
          <a:r>
            <a:rPr lang="ru-RU" sz="2800" b="1" dirty="0" smtClean="0">
              <a:solidFill>
                <a:sysClr val="windowText" lastClr="000000"/>
              </a:solidFill>
              <a:latin typeface="Cambria" panose="02040503050406030204" pitchFamily="18" charset="0"/>
              <a:ea typeface="+mn-ea"/>
              <a:cs typeface="+mn-cs"/>
            </a:rPr>
            <a:t>Нормативно-правовое обеспечение инновационного проекта</a:t>
          </a:r>
          <a:endParaRPr lang="ru-RU" sz="2800" b="1" dirty="0">
            <a:solidFill>
              <a:sysClr val="windowText" lastClr="000000"/>
            </a:solidFill>
            <a:latin typeface="Cambria" panose="02040503050406030204" pitchFamily="18" charset="0"/>
            <a:ea typeface="+mn-ea"/>
            <a:cs typeface="+mn-cs"/>
          </a:endParaRPr>
        </a:p>
      </dgm:t>
    </dgm:pt>
    <dgm:pt modelId="{6490C588-C6AF-410D-BCBB-DA180342FBBF}" type="parTrans" cxnId="{47DF46A4-568A-465D-B595-6BD1AD757E3D}">
      <dgm:prSet/>
      <dgm:spPr/>
      <dgm:t>
        <a:bodyPr/>
        <a:lstStyle/>
        <a:p>
          <a:endParaRPr lang="ru-RU"/>
        </a:p>
      </dgm:t>
    </dgm:pt>
    <dgm:pt modelId="{48958781-F293-4E64-8441-743DE6AF157F}" type="sibTrans" cxnId="{47DF46A4-568A-465D-B595-6BD1AD757E3D}">
      <dgm:prSet/>
      <dgm:spPr/>
      <dgm:t>
        <a:bodyPr/>
        <a:lstStyle/>
        <a:p>
          <a:endParaRPr lang="ru-RU"/>
        </a:p>
      </dgm:t>
    </dgm:pt>
    <dgm:pt modelId="{67FD49B3-AD6C-4DC4-AB27-DFE5ED823C2E}">
      <dgm:prSet phldrT="[Текст]" custT="1"/>
      <dgm:spPr>
        <a:xfrm>
          <a:off x="4254" y="1786968"/>
          <a:ext cx="2901486" cy="4110966"/>
        </a:xfrm>
        <a:prstGeom prst="rect">
          <a:avLst/>
        </a:prstGeom>
        <a:gradFill rotWithShape="0">
          <a:gsLst>
            <a:gs pos="0">
              <a:srgbClr val="8FE28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FE28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FE28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ru-RU" sz="20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Постановление Правительства РФ от 15 апреля 2014 года № 295 «Об утверждении государственной программы Российской Федерации «Развитие образования» на 2013-2020 годы»</a:t>
          </a:r>
          <a:endParaRPr lang="ru-RU" sz="2000" b="1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CA8B03F4-944A-4130-AB90-6F9CE23B1ECE}" type="parTrans" cxnId="{3A1368FA-D43E-4713-9D19-775C86E072CB}">
      <dgm:prSet/>
      <dgm:spPr/>
      <dgm:t>
        <a:bodyPr/>
        <a:lstStyle/>
        <a:p>
          <a:endParaRPr lang="ru-RU"/>
        </a:p>
      </dgm:t>
    </dgm:pt>
    <dgm:pt modelId="{85714C42-BB14-4E32-B5E0-D8F22A496C38}" type="sibTrans" cxnId="{3A1368FA-D43E-4713-9D19-775C86E072CB}">
      <dgm:prSet/>
      <dgm:spPr/>
      <dgm:t>
        <a:bodyPr/>
        <a:lstStyle/>
        <a:p>
          <a:endParaRPr lang="ru-RU"/>
        </a:p>
      </dgm:t>
    </dgm:pt>
    <dgm:pt modelId="{5C1875BB-5B6D-4F3A-83F6-1ABABC4CDBB2}">
      <dgm:prSet phldrT="[Текст]" custT="1"/>
      <dgm:spPr>
        <a:xfrm>
          <a:off x="2905740" y="1786968"/>
          <a:ext cx="2901486" cy="4110966"/>
        </a:xfrm>
        <a:prstGeom prst="rect">
          <a:avLst/>
        </a:prstGeom>
        <a:gradFill rotWithShape="0">
          <a:gsLst>
            <a:gs pos="0">
              <a:srgbClr val="8FE28A">
                <a:hueOff val="-2235626"/>
                <a:satOff val="13803"/>
                <a:lumOff val="-5098"/>
                <a:alphaOff val="0"/>
                <a:shade val="51000"/>
                <a:satMod val="130000"/>
              </a:srgbClr>
            </a:gs>
            <a:gs pos="80000">
              <a:srgbClr val="8FE28A">
                <a:hueOff val="-2235626"/>
                <a:satOff val="13803"/>
                <a:lumOff val="-5098"/>
                <a:alphaOff val="0"/>
                <a:shade val="93000"/>
                <a:satMod val="130000"/>
              </a:srgbClr>
            </a:gs>
            <a:gs pos="100000">
              <a:srgbClr val="8FE28A">
                <a:hueOff val="-2235626"/>
                <a:satOff val="13803"/>
                <a:lumOff val="-509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ru-RU" sz="20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Приказ Министерства труда и социальной защиты РФ от 18 октября 2013 № 544н «Об утверждении профессионального стандарта «Педагог (педагогическая деятельность в сфере дошкольного, начального общего, основного общего, среднего общего образования) (воспитатель, учитель)»</a:t>
          </a:r>
          <a:endParaRPr lang="ru-RU" sz="2000" b="1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C95B0F2B-CC6C-4E6A-AFE9-A807DC36F3CD}" type="parTrans" cxnId="{E987B670-5539-4717-B98C-2EDCADBBCB9F}">
      <dgm:prSet/>
      <dgm:spPr/>
      <dgm:t>
        <a:bodyPr/>
        <a:lstStyle/>
        <a:p>
          <a:endParaRPr lang="ru-RU"/>
        </a:p>
      </dgm:t>
    </dgm:pt>
    <dgm:pt modelId="{35AC8214-8191-4489-ABE6-890F09687080}" type="sibTrans" cxnId="{E987B670-5539-4717-B98C-2EDCADBBCB9F}">
      <dgm:prSet/>
      <dgm:spPr/>
      <dgm:t>
        <a:bodyPr/>
        <a:lstStyle/>
        <a:p>
          <a:endParaRPr lang="ru-RU"/>
        </a:p>
      </dgm:t>
    </dgm:pt>
    <dgm:pt modelId="{55E80266-8B04-4BF9-B287-B4F6112C58FB}">
      <dgm:prSet custT="1"/>
      <dgm:spPr>
        <a:xfrm>
          <a:off x="5811481" y="1771470"/>
          <a:ext cx="2901486" cy="4110966"/>
        </a:xfrm>
        <a:prstGeom prst="rect">
          <a:avLst/>
        </a:prstGeom>
        <a:gradFill rotWithShape="0">
          <a:gsLst>
            <a:gs pos="0">
              <a:srgbClr val="8FE28A">
                <a:hueOff val="-4471251"/>
                <a:satOff val="27606"/>
                <a:lumOff val="-10196"/>
                <a:alphaOff val="0"/>
                <a:shade val="51000"/>
                <a:satMod val="130000"/>
              </a:srgbClr>
            </a:gs>
            <a:gs pos="80000">
              <a:srgbClr val="8FE28A">
                <a:hueOff val="-4471251"/>
                <a:satOff val="27606"/>
                <a:lumOff val="-10196"/>
                <a:alphaOff val="0"/>
                <a:shade val="93000"/>
                <a:satMod val="130000"/>
              </a:srgbClr>
            </a:gs>
            <a:gs pos="100000">
              <a:srgbClr val="8FE28A">
                <a:hueOff val="-4471251"/>
                <a:satOff val="27606"/>
                <a:lumOff val="-1019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ru-RU" sz="20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Распоряжение Правительства РФ от 29 декабря 2014года № 2765-р «Концепция Федеральной целевой программы развития образования на 2016 -  2020 годы»</a:t>
          </a:r>
          <a:endParaRPr lang="ru-RU" sz="2000" b="1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C156E8F3-5FE7-4BA7-8427-94901973777C}" type="parTrans" cxnId="{6E593608-7737-4361-B546-C0E8DB82D2A6}">
      <dgm:prSet/>
      <dgm:spPr/>
      <dgm:t>
        <a:bodyPr/>
        <a:lstStyle/>
        <a:p>
          <a:endParaRPr lang="ru-RU"/>
        </a:p>
      </dgm:t>
    </dgm:pt>
    <dgm:pt modelId="{FC1E1F7B-1193-4262-AF8B-56C1DCC331F0}" type="sibTrans" cxnId="{6E593608-7737-4361-B546-C0E8DB82D2A6}">
      <dgm:prSet/>
      <dgm:spPr/>
      <dgm:t>
        <a:bodyPr/>
        <a:lstStyle/>
        <a:p>
          <a:endParaRPr lang="ru-RU"/>
        </a:p>
      </dgm:t>
    </dgm:pt>
    <dgm:pt modelId="{6FFE52E2-BBA9-4282-8175-E26BF857CEC4}" type="pres">
      <dgm:prSet presAssocID="{1B0D3E17-AF2F-4717-95A0-0374E7C584B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7BF379-BECC-4D89-A863-978FCF91D06D}" type="pres">
      <dgm:prSet presAssocID="{4AE4D326-4682-45FC-9BF2-D3A92A65241A}" presName="roof" presStyleLbl="dkBgShp" presStyleIdx="0" presStyleCnt="2" custScaleX="64504" custScaleY="67762" custLinFactNeighborX="8264" custLinFactNeighborY="-703"/>
      <dgm:spPr/>
      <dgm:t>
        <a:bodyPr/>
        <a:lstStyle/>
        <a:p>
          <a:endParaRPr lang="ru-RU"/>
        </a:p>
      </dgm:t>
    </dgm:pt>
    <dgm:pt modelId="{A875B417-1F5B-4F34-814C-0C88062905DA}" type="pres">
      <dgm:prSet presAssocID="{4AE4D326-4682-45FC-9BF2-D3A92A65241A}" presName="pillars" presStyleCnt="0"/>
      <dgm:spPr/>
      <dgm:t>
        <a:bodyPr/>
        <a:lstStyle/>
        <a:p>
          <a:endParaRPr lang="ru-RU"/>
        </a:p>
      </dgm:t>
    </dgm:pt>
    <dgm:pt modelId="{737C4A5D-B373-4F57-B91B-81464F6C2DBA}" type="pres">
      <dgm:prSet presAssocID="{4AE4D326-4682-45FC-9BF2-D3A92A65241A}" presName="pillar1" presStyleLbl="node1" presStyleIdx="0" presStyleCnt="3" custScaleX="793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2DF0C0-E74C-44EA-8690-5891639E419E}" type="pres">
      <dgm:prSet presAssocID="{5C1875BB-5B6D-4F3A-83F6-1ABABC4CDBB2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34C416-709D-427F-A9B4-6545BD616C8B}" type="pres">
      <dgm:prSet presAssocID="{55E80266-8B04-4BF9-B287-B4F6112C58FB}" presName="pillarX" presStyleLbl="node1" presStyleIdx="2" presStyleCnt="3" custScaleX="75245" custLinFactNeighborX="1042" custLinFactNeighborY="-3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3FCB3-1AC7-4C8B-9115-E5CB56BF8224}" type="pres">
      <dgm:prSet presAssocID="{4AE4D326-4682-45FC-9BF2-D3A92A65241A}" presName="base" presStyleLbl="dkBgShp" presStyleIdx="1" presStyleCnt="2"/>
      <dgm:spPr>
        <a:xfrm>
          <a:off x="0" y="5897935"/>
          <a:ext cx="8712968" cy="456774"/>
        </a:xfrm>
        <a:prstGeom prst="rect">
          <a:avLst/>
        </a:prstGeom>
        <a:solidFill>
          <a:srgbClr val="8FE28A">
            <a:shade val="9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gm:spPr>
      <dgm:t>
        <a:bodyPr/>
        <a:lstStyle/>
        <a:p>
          <a:endParaRPr lang="ru-RU"/>
        </a:p>
      </dgm:t>
    </dgm:pt>
  </dgm:ptLst>
  <dgm:cxnLst>
    <dgm:cxn modelId="{3A1368FA-D43E-4713-9D19-775C86E072CB}" srcId="{4AE4D326-4682-45FC-9BF2-D3A92A65241A}" destId="{67FD49B3-AD6C-4DC4-AB27-DFE5ED823C2E}" srcOrd="0" destOrd="0" parTransId="{CA8B03F4-944A-4130-AB90-6F9CE23B1ECE}" sibTransId="{85714C42-BB14-4E32-B5E0-D8F22A496C38}"/>
    <dgm:cxn modelId="{601FAF7E-3C62-441A-A80C-EECEEA618F03}" type="presOf" srcId="{55E80266-8B04-4BF9-B287-B4F6112C58FB}" destId="{E634C416-709D-427F-A9B4-6545BD616C8B}" srcOrd="0" destOrd="0" presId="urn:microsoft.com/office/officeart/2005/8/layout/hList3"/>
    <dgm:cxn modelId="{5BD49CC2-F11C-4F58-9FC1-EBD82E689F21}" type="presOf" srcId="{67FD49B3-AD6C-4DC4-AB27-DFE5ED823C2E}" destId="{737C4A5D-B373-4F57-B91B-81464F6C2DBA}" srcOrd="0" destOrd="0" presId="urn:microsoft.com/office/officeart/2005/8/layout/hList3"/>
    <dgm:cxn modelId="{BF07FAA5-9AF9-4587-9759-DF11BAB2C6BA}" type="presOf" srcId="{5C1875BB-5B6D-4F3A-83F6-1ABABC4CDBB2}" destId="{222DF0C0-E74C-44EA-8690-5891639E419E}" srcOrd="0" destOrd="0" presId="urn:microsoft.com/office/officeart/2005/8/layout/hList3"/>
    <dgm:cxn modelId="{6E593608-7737-4361-B546-C0E8DB82D2A6}" srcId="{4AE4D326-4682-45FC-9BF2-D3A92A65241A}" destId="{55E80266-8B04-4BF9-B287-B4F6112C58FB}" srcOrd="2" destOrd="0" parTransId="{C156E8F3-5FE7-4BA7-8427-94901973777C}" sibTransId="{FC1E1F7B-1193-4262-AF8B-56C1DCC331F0}"/>
    <dgm:cxn modelId="{E987B670-5539-4717-B98C-2EDCADBBCB9F}" srcId="{4AE4D326-4682-45FC-9BF2-D3A92A65241A}" destId="{5C1875BB-5B6D-4F3A-83F6-1ABABC4CDBB2}" srcOrd="1" destOrd="0" parTransId="{C95B0F2B-CC6C-4E6A-AFE9-A807DC36F3CD}" sibTransId="{35AC8214-8191-4489-ABE6-890F09687080}"/>
    <dgm:cxn modelId="{77FD4372-2987-46E8-9CA5-168E254FC6C9}" type="presOf" srcId="{1B0D3E17-AF2F-4717-95A0-0374E7C584B5}" destId="{6FFE52E2-BBA9-4282-8175-E26BF857CEC4}" srcOrd="0" destOrd="0" presId="urn:microsoft.com/office/officeart/2005/8/layout/hList3"/>
    <dgm:cxn modelId="{47DF46A4-568A-465D-B595-6BD1AD757E3D}" srcId="{1B0D3E17-AF2F-4717-95A0-0374E7C584B5}" destId="{4AE4D326-4682-45FC-9BF2-D3A92A65241A}" srcOrd="0" destOrd="0" parTransId="{6490C588-C6AF-410D-BCBB-DA180342FBBF}" sibTransId="{48958781-F293-4E64-8441-743DE6AF157F}"/>
    <dgm:cxn modelId="{81EEF741-A4B4-4D24-8757-AB08E9B7F58B}" type="presOf" srcId="{4AE4D326-4682-45FC-9BF2-D3A92A65241A}" destId="{6A7BF379-BECC-4D89-A863-978FCF91D06D}" srcOrd="0" destOrd="0" presId="urn:microsoft.com/office/officeart/2005/8/layout/hList3"/>
    <dgm:cxn modelId="{C28AA2C3-56C1-4B65-8643-3F703D9FCC37}" type="presParOf" srcId="{6FFE52E2-BBA9-4282-8175-E26BF857CEC4}" destId="{6A7BF379-BECC-4D89-A863-978FCF91D06D}" srcOrd="0" destOrd="0" presId="urn:microsoft.com/office/officeart/2005/8/layout/hList3"/>
    <dgm:cxn modelId="{C80BC5CC-EEEB-4EAA-8A71-1250D168AEDE}" type="presParOf" srcId="{6FFE52E2-BBA9-4282-8175-E26BF857CEC4}" destId="{A875B417-1F5B-4F34-814C-0C88062905DA}" srcOrd="1" destOrd="0" presId="urn:microsoft.com/office/officeart/2005/8/layout/hList3"/>
    <dgm:cxn modelId="{69E406A1-8E4B-473E-A000-3B7C79D2CE11}" type="presParOf" srcId="{A875B417-1F5B-4F34-814C-0C88062905DA}" destId="{737C4A5D-B373-4F57-B91B-81464F6C2DBA}" srcOrd="0" destOrd="0" presId="urn:microsoft.com/office/officeart/2005/8/layout/hList3"/>
    <dgm:cxn modelId="{B5652AE2-3035-4323-82CD-802738684837}" type="presParOf" srcId="{A875B417-1F5B-4F34-814C-0C88062905DA}" destId="{222DF0C0-E74C-44EA-8690-5891639E419E}" srcOrd="1" destOrd="0" presId="urn:microsoft.com/office/officeart/2005/8/layout/hList3"/>
    <dgm:cxn modelId="{4D368E33-15D8-42DC-821A-20329ECAAF28}" type="presParOf" srcId="{A875B417-1F5B-4F34-814C-0C88062905DA}" destId="{E634C416-709D-427F-A9B4-6545BD616C8B}" srcOrd="2" destOrd="0" presId="urn:microsoft.com/office/officeart/2005/8/layout/hList3"/>
    <dgm:cxn modelId="{79142A30-34EA-4FE5-A593-F7A8F0FFEFA8}" type="presParOf" srcId="{6FFE52E2-BBA9-4282-8175-E26BF857CEC4}" destId="{76C3FCB3-1AC7-4C8B-9115-E5CB56BF822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F789EF-1E1C-411D-A389-3FA1D0ABBF6A}" type="doc">
      <dgm:prSet loTypeId="urn:microsoft.com/office/officeart/2005/8/layout/list1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2DAE243-08E2-4C03-AC1C-B91105DAEE7D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>
          <a:off x="423137" y="139800"/>
          <a:ext cx="8013406" cy="578800"/>
        </a:xfrm>
        <a:prstGeom prst="roundRect">
          <a:avLst/>
        </a:prstGeom>
        <a:gradFill rotWithShape="1">
          <a:gsLst>
            <a:gs pos="0">
              <a:srgbClr val="8FE28A">
                <a:tint val="50000"/>
                <a:satMod val="300000"/>
              </a:srgbClr>
            </a:gs>
            <a:gs pos="35000">
              <a:srgbClr val="8FE28A">
                <a:tint val="37000"/>
                <a:satMod val="300000"/>
              </a:srgbClr>
            </a:gs>
            <a:gs pos="100000">
              <a:srgbClr val="8FE28A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8FE28A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algn="ctr"/>
          <a:r>
            <a:rPr lang="ru-RU" sz="1600" b="1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    Разработка и реализация программы ранней профориентации для детей дошкольного возраста через систему сюжетно-ролевых игр;</a:t>
          </a:r>
          <a:endParaRPr lang="ru-RU" sz="1600" b="1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F29B7413-C7BA-4AE5-B154-E149E91D2F8D}" type="parTrans" cxnId="{CB070911-D229-4617-A357-8A5E08634151}">
      <dgm:prSet/>
      <dgm:spPr/>
      <dgm:t>
        <a:bodyPr/>
        <a:lstStyle/>
        <a:p>
          <a:pPr algn="ctr"/>
          <a:endParaRPr lang="ru-RU">
            <a:solidFill>
              <a:schemeClr val="tx1"/>
            </a:solidFill>
          </a:endParaRPr>
        </a:p>
      </dgm:t>
    </dgm:pt>
    <dgm:pt modelId="{DF3B1EE2-6DE6-4166-B558-C7390C8C0E9C}" type="sibTrans" cxnId="{CB070911-D229-4617-A357-8A5E08634151}">
      <dgm:prSet/>
      <dgm:spPr/>
      <dgm:t>
        <a:bodyPr/>
        <a:lstStyle/>
        <a:p>
          <a:pPr algn="ctr"/>
          <a:endParaRPr lang="ru-RU">
            <a:solidFill>
              <a:schemeClr val="tx1"/>
            </a:solidFill>
          </a:endParaRPr>
        </a:p>
      </dgm:t>
    </dgm:pt>
    <dgm:pt modelId="{A2520EAE-4F8A-45A7-A3EA-D39FA33B5AC7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>
          <a:off x="422524" y="827856"/>
          <a:ext cx="8037747" cy="745687"/>
        </a:xfrm>
        <a:prstGeom prst="roundRect">
          <a:avLst/>
        </a:prstGeom>
        <a:gradFill rotWithShape="1">
          <a:gsLst>
            <a:gs pos="0">
              <a:srgbClr val="8FE28A">
                <a:tint val="50000"/>
                <a:satMod val="300000"/>
              </a:srgbClr>
            </a:gs>
            <a:gs pos="35000">
              <a:srgbClr val="8FE28A">
                <a:tint val="37000"/>
                <a:satMod val="300000"/>
              </a:srgbClr>
            </a:gs>
            <a:gs pos="100000">
              <a:srgbClr val="8FE28A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8FE28A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algn="ctr"/>
          <a:r>
            <a:rPr lang="ru-RU" sz="1600" b="1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Формирование проектной и исследовательской деятельности младших школьников на базе ресурсного центра – лаборатории начальных классов;</a:t>
          </a:r>
          <a:endParaRPr lang="ru-RU" sz="1600" b="1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A0FF2B4A-C076-4BFE-A1B0-E6B0809F133E}" type="parTrans" cxnId="{455B8BF1-6691-4632-BD23-97441BB54655}">
      <dgm:prSet/>
      <dgm:spPr/>
      <dgm:t>
        <a:bodyPr/>
        <a:lstStyle/>
        <a:p>
          <a:pPr algn="ctr"/>
          <a:endParaRPr lang="ru-RU">
            <a:solidFill>
              <a:schemeClr val="tx1"/>
            </a:solidFill>
          </a:endParaRPr>
        </a:p>
      </dgm:t>
    </dgm:pt>
    <dgm:pt modelId="{7AAD2495-D69E-41EA-9674-7D2DF21FFE67}" type="sibTrans" cxnId="{455B8BF1-6691-4632-BD23-97441BB54655}">
      <dgm:prSet/>
      <dgm:spPr/>
      <dgm:t>
        <a:bodyPr/>
        <a:lstStyle/>
        <a:p>
          <a:pPr algn="ctr"/>
          <a:endParaRPr lang="ru-RU">
            <a:solidFill>
              <a:schemeClr val="tx1"/>
            </a:solidFill>
          </a:endParaRPr>
        </a:p>
      </dgm:t>
    </dgm:pt>
    <dgm:pt modelId="{4C762946-DFA0-4E4C-B5A7-712FABD8E2B3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>
          <a:off x="420657" y="2581230"/>
          <a:ext cx="8041540" cy="658935"/>
        </a:xfrm>
        <a:prstGeom prst="roundRect">
          <a:avLst/>
        </a:prstGeom>
        <a:gradFill rotWithShape="1">
          <a:gsLst>
            <a:gs pos="0">
              <a:srgbClr val="8FE28A">
                <a:tint val="50000"/>
                <a:satMod val="300000"/>
              </a:srgbClr>
            </a:gs>
            <a:gs pos="35000">
              <a:srgbClr val="8FE28A">
                <a:tint val="37000"/>
                <a:satMod val="300000"/>
              </a:srgbClr>
            </a:gs>
            <a:gs pos="100000">
              <a:srgbClr val="8FE28A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8FE28A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algn="ctr"/>
          <a:r>
            <a:rPr lang="ru-RU" sz="1600" b="1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Реализация программы основного общего образования с </a:t>
          </a:r>
          <a:r>
            <a:rPr lang="ru-RU" sz="1600" b="1" dirty="0" err="1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предпрофильной</a:t>
          </a:r>
          <a:r>
            <a:rPr lang="ru-RU" sz="1600" b="1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 подготовкой в области педагогики (9 класс);</a:t>
          </a:r>
          <a:endParaRPr lang="ru-RU" sz="1600" b="1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91AF0F58-FC91-490B-ABA6-ED72B70056B4}" type="parTrans" cxnId="{540E3C99-F31A-4E78-927E-3925812D1A12}">
      <dgm:prSet/>
      <dgm:spPr/>
      <dgm:t>
        <a:bodyPr/>
        <a:lstStyle/>
        <a:p>
          <a:pPr algn="ctr"/>
          <a:endParaRPr lang="ru-RU"/>
        </a:p>
      </dgm:t>
    </dgm:pt>
    <dgm:pt modelId="{3971A054-C072-4632-9083-6F60B49AD479}" type="sibTrans" cxnId="{540E3C99-F31A-4E78-927E-3925812D1A12}">
      <dgm:prSet/>
      <dgm:spPr/>
      <dgm:t>
        <a:bodyPr/>
        <a:lstStyle/>
        <a:p>
          <a:pPr algn="ctr"/>
          <a:endParaRPr lang="ru-RU"/>
        </a:p>
      </dgm:t>
    </dgm:pt>
    <dgm:pt modelId="{D7729CC9-C267-4877-8E84-5B2ED8C99F3F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>
          <a:off x="397280" y="1659668"/>
          <a:ext cx="8041535" cy="784302"/>
        </a:xfrm>
        <a:prstGeom prst="roundRect">
          <a:avLst/>
        </a:prstGeom>
        <a:gradFill rotWithShape="1">
          <a:gsLst>
            <a:gs pos="0">
              <a:srgbClr val="8FE28A">
                <a:tint val="50000"/>
                <a:satMod val="300000"/>
              </a:srgbClr>
            </a:gs>
            <a:gs pos="35000">
              <a:srgbClr val="8FE28A">
                <a:tint val="37000"/>
                <a:satMod val="300000"/>
              </a:srgbClr>
            </a:gs>
            <a:gs pos="100000">
              <a:srgbClr val="8FE28A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8FE28A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algn="ctr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Реализация проекта «Ранняя профориентация – путь к педагогике» на базе колледжа с целью профессионального ориентирования  на педагогическую профессию учащихся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предпрофильных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классов;</a:t>
          </a:r>
          <a:endParaRPr lang="ru-RU" sz="1600" b="1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424D1633-B4F9-472F-A5C0-06C5FD49D238}" type="parTrans" cxnId="{3CC90E30-F31A-4800-B152-29A205BB8009}">
      <dgm:prSet/>
      <dgm:spPr/>
      <dgm:t>
        <a:bodyPr/>
        <a:lstStyle/>
        <a:p>
          <a:pPr algn="ctr"/>
          <a:endParaRPr lang="ru-RU"/>
        </a:p>
      </dgm:t>
    </dgm:pt>
    <dgm:pt modelId="{ACD3420D-AF0F-495E-BFDD-E0C1CE638987}" type="sibTrans" cxnId="{3CC90E30-F31A-4800-B152-29A205BB8009}">
      <dgm:prSet/>
      <dgm:spPr/>
      <dgm:t>
        <a:bodyPr/>
        <a:lstStyle/>
        <a:p>
          <a:pPr algn="ctr"/>
          <a:endParaRPr lang="ru-RU"/>
        </a:p>
      </dgm:t>
    </dgm:pt>
    <dgm:pt modelId="{2C30495D-85DB-4271-BCCB-4DB0C6B5B8C4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>
          <a:off x="407021" y="3351046"/>
          <a:ext cx="8055690" cy="598638"/>
        </a:xfrm>
        <a:prstGeom prst="roundRect">
          <a:avLst/>
        </a:prstGeom>
        <a:gradFill rotWithShape="1">
          <a:gsLst>
            <a:gs pos="0">
              <a:srgbClr val="8FE28A">
                <a:tint val="50000"/>
                <a:satMod val="300000"/>
              </a:srgbClr>
            </a:gs>
            <a:gs pos="35000">
              <a:srgbClr val="8FE28A">
                <a:tint val="37000"/>
                <a:satMod val="300000"/>
              </a:srgbClr>
            </a:gs>
            <a:gs pos="100000">
              <a:srgbClr val="8FE28A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8FE28A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algn="ctr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Реализация модели «Институт наставничества» через психолого-педагогическое сопровождение начинающих педагогов;</a:t>
          </a:r>
          <a:endParaRPr lang="ru-RU" sz="1600" b="1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F925B424-7EA4-4EF6-9EF2-AE5EA3B6179B}" type="parTrans" cxnId="{6761DEE2-0B8A-4906-9C4A-0355C7C71B48}">
      <dgm:prSet/>
      <dgm:spPr/>
      <dgm:t>
        <a:bodyPr/>
        <a:lstStyle/>
        <a:p>
          <a:pPr algn="ctr"/>
          <a:endParaRPr lang="ru-RU"/>
        </a:p>
      </dgm:t>
    </dgm:pt>
    <dgm:pt modelId="{3B9B4152-A81A-4B4C-BF28-FC08C9583BE0}" type="sibTrans" cxnId="{6761DEE2-0B8A-4906-9C4A-0355C7C71B48}">
      <dgm:prSet/>
      <dgm:spPr/>
      <dgm:t>
        <a:bodyPr/>
        <a:lstStyle/>
        <a:p>
          <a:pPr algn="ctr"/>
          <a:endParaRPr lang="ru-RU"/>
        </a:p>
      </dgm:t>
    </dgm:pt>
    <dgm:pt modelId="{300CD112-9768-4711-8363-E248F8803692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>
          <a:off x="414459" y="4060564"/>
          <a:ext cx="8041535" cy="600576"/>
        </a:xfrm>
        <a:prstGeom prst="roundRect">
          <a:avLst/>
        </a:prstGeom>
        <a:gradFill rotWithShape="1">
          <a:gsLst>
            <a:gs pos="0">
              <a:srgbClr val="8FE28A">
                <a:tint val="50000"/>
                <a:satMod val="300000"/>
              </a:srgbClr>
            </a:gs>
            <a:gs pos="35000">
              <a:srgbClr val="8FE28A">
                <a:tint val="37000"/>
                <a:satMod val="300000"/>
              </a:srgbClr>
            </a:gs>
            <a:gs pos="100000">
              <a:srgbClr val="8FE28A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8FE28A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algn="ctr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Пролонгация обобщения и трансляции опыта внедрения инновационной модели сетевого взаимодействия;</a:t>
          </a:r>
        </a:p>
      </dgm:t>
    </dgm:pt>
    <dgm:pt modelId="{DB1141CF-7B3A-4295-98EE-1421E4D72723}" type="parTrans" cxnId="{ACC9DBA3-22E7-4EB9-B83C-09590F71F10E}">
      <dgm:prSet/>
      <dgm:spPr/>
      <dgm:t>
        <a:bodyPr/>
        <a:lstStyle/>
        <a:p>
          <a:pPr algn="ctr"/>
          <a:endParaRPr lang="ru-RU"/>
        </a:p>
      </dgm:t>
    </dgm:pt>
    <dgm:pt modelId="{469E202C-F8B1-4981-9FC7-436D5A6D273E}" type="sibTrans" cxnId="{ACC9DBA3-22E7-4EB9-B83C-09590F71F10E}">
      <dgm:prSet/>
      <dgm:spPr/>
      <dgm:t>
        <a:bodyPr/>
        <a:lstStyle/>
        <a:p>
          <a:pPr algn="ctr"/>
          <a:endParaRPr lang="ru-RU"/>
        </a:p>
      </dgm:t>
    </dgm:pt>
    <dgm:pt modelId="{8DBB877F-1A0F-4728-A8E3-C519C42E2803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>
          <a:off x="426638" y="4759238"/>
          <a:ext cx="8036105" cy="320289"/>
        </a:xfrm>
        <a:prstGeom prst="roundRect">
          <a:avLst/>
        </a:prstGeom>
        <a:gradFill rotWithShape="1">
          <a:gsLst>
            <a:gs pos="0">
              <a:srgbClr val="8FE28A">
                <a:tint val="50000"/>
                <a:satMod val="300000"/>
              </a:srgbClr>
            </a:gs>
            <a:gs pos="35000">
              <a:srgbClr val="8FE28A">
                <a:tint val="37000"/>
                <a:satMod val="300000"/>
              </a:srgbClr>
            </a:gs>
            <a:gs pos="100000">
              <a:srgbClr val="8FE28A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8FE28A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Осуществление информационно-консультативной работы, методического руководства, обобщение и трансляция инновационного опыта, освещение этапов реализации проекта  в СМИ.</a:t>
          </a:r>
          <a:endParaRPr lang="ru-RU" sz="1600" b="1" dirty="0">
            <a:solidFill>
              <a:srgbClr val="F489CF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243DD47E-7E02-4A3F-9C08-2D3C824CACB0}" type="parTrans" cxnId="{2AA402F2-17D4-47A8-B484-828EBF8092F5}">
      <dgm:prSet/>
      <dgm:spPr/>
      <dgm:t>
        <a:bodyPr/>
        <a:lstStyle/>
        <a:p>
          <a:pPr algn="ctr"/>
          <a:endParaRPr lang="ru-RU"/>
        </a:p>
      </dgm:t>
    </dgm:pt>
    <dgm:pt modelId="{0A9E041C-8286-437A-A497-EEC596D7E7EE}" type="sibTrans" cxnId="{2AA402F2-17D4-47A8-B484-828EBF8092F5}">
      <dgm:prSet/>
      <dgm:spPr/>
      <dgm:t>
        <a:bodyPr/>
        <a:lstStyle/>
        <a:p>
          <a:pPr algn="ctr"/>
          <a:endParaRPr lang="ru-RU"/>
        </a:p>
      </dgm:t>
    </dgm:pt>
    <dgm:pt modelId="{A448E64F-27EB-45DB-BB56-DFAEC1FC3D9A}" type="pres">
      <dgm:prSet presAssocID="{1CF789EF-1E1C-411D-A389-3FA1D0ABBF6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73AA98-23D8-466E-9929-321FAD1C27E1}" type="pres">
      <dgm:prSet presAssocID="{52DAE243-08E2-4C03-AC1C-B91105DAEE7D}" presName="parentLin" presStyleCnt="0"/>
      <dgm:spPr/>
      <dgm:t>
        <a:bodyPr/>
        <a:lstStyle/>
        <a:p>
          <a:endParaRPr lang="ru-RU"/>
        </a:p>
      </dgm:t>
    </dgm:pt>
    <dgm:pt modelId="{51E71408-F711-4CF9-8B74-559DDC494DDD}" type="pres">
      <dgm:prSet presAssocID="{52DAE243-08E2-4C03-AC1C-B91105DAEE7D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85C4234A-99D6-45E4-8193-1D68FC82B84E}" type="pres">
      <dgm:prSet presAssocID="{52DAE243-08E2-4C03-AC1C-B91105DAEE7D}" presName="parentText" presStyleLbl="node1" presStyleIdx="0" presStyleCnt="7" custScaleX="135272" custScaleY="2801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69B6C3-3278-4E39-853D-C5D15D95344E}" type="pres">
      <dgm:prSet presAssocID="{52DAE243-08E2-4C03-AC1C-B91105DAEE7D}" presName="negativeSpace" presStyleCnt="0"/>
      <dgm:spPr/>
      <dgm:t>
        <a:bodyPr/>
        <a:lstStyle/>
        <a:p>
          <a:endParaRPr lang="ru-RU"/>
        </a:p>
      </dgm:t>
    </dgm:pt>
    <dgm:pt modelId="{0E39B9AC-5D23-458B-A895-A25F5B616EF1}" type="pres">
      <dgm:prSet presAssocID="{52DAE243-08E2-4C03-AC1C-B91105DAEE7D}" presName="childText" presStyleLbl="conFgAcc1" presStyleIdx="0" presStyleCnt="7">
        <dgm:presLayoutVars>
          <dgm:bulletEnabled val="1"/>
        </dgm:presLayoutVars>
      </dgm:prSet>
      <dgm:spPr>
        <a:xfrm>
          <a:off x="0" y="615281"/>
          <a:ext cx="8462743" cy="176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FE28A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ru-RU"/>
        </a:p>
      </dgm:t>
    </dgm:pt>
    <dgm:pt modelId="{7B94BBF0-49FC-4A3F-B8B4-3739DB2AD4C0}" type="pres">
      <dgm:prSet presAssocID="{DF3B1EE2-6DE6-4166-B558-C7390C8C0E9C}" presName="spaceBetweenRectangles" presStyleCnt="0"/>
      <dgm:spPr/>
      <dgm:t>
        <a:bodyPr/>
        <a:lstStyle/>
        <a:p>
          <a:endParaRPr lang="ru-RU"/>
        </a:p>
      </dgm:t>
    </dgm:pt>
    <dgm:pt modelId="{08EDEE51-0EB8-47D1-A8E8-49AE816136E8}" type="pres">
      <dgm:prSet presAssocID="{A2520EAE-4F8A-45A7-A3EA-D39FA33B5AC7}" presName="parentLin" presStyleCnt="0"/>
      <dgm:spPr/>
      <dgm:t>
        <a:bodyPr/>
        <a:lstStyle/>
        <a:p>
          <a:endParaRPr lang="ru-RU"/>
        </a:p>
      </dgm:t>
    </dgm:pt>
    <dgm:pt modelId="{DC84DF52-1954-4F9A-9B7B-689143BFDDFA}" type="pres">
      <dgm:prSet presAssocID="{A2520EAE-4F8A-45A7-A3EA-D39FA33B5AC7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1E62C767-A1B6-4102-A3A3-76B6B01286F1}" type="pres">
      <dgm:prSet presAssocID="{A2520EAE-4F8A-45A7-A3EA-D39FA33B5AC7}" presName="parentText" presStyleLbl="node1" presStyleIdx="1" presStyleCnt="7" custScaleX="137021" custScaleY="360863" custLinFactNeighborX="840" custLinFactNeighborY="-7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51D0E7-2ACC-4BF9-B1FA-F8BBA8DD5906}" type="pres">
      <dgm:prSet presAssocID="{A2520EAE-4F8A-45A7-A3EA-D39FA33B5AC7}" presName="negativeSpace" presStyleCnt="0"/>
      <dgm:spPr/>
      <dgm:t>
        <a:bodyPr/>
        <a:lstStyle/>
        <a:p>
          <a:endParaRPr lang="ru-RU"/>
        </a:p>
      </dgm:t>
    </dgm:pt>
    <dgm:pt modelId="{14C4E9E3-E08F-45CA-ADF5-0FBD6837741A}" type="pres">
      <dgm:prSet presAssocID="{A2520EAE-4F8A-45A7-A3EA-D39FA33B5AC7}" presName="childText" presStyleLbl="conFgAcc1" presStyleIdx="1" presStyleCnt="7">
        <dgm:presLayoutVars>
          <dgm:bulletEnabled val="1"/>
        </dgm:presLayoutVars>
      </dgm:prSet>
      <dgm:spPr>
        <a:xfrm>
          <a:off x="0" y="1471848"/>
          <a:ext cx="8462743" cy="176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FE28A">
              <a:hueOff val="-638750"/>
              <a:satOff val="3944"/>
              <a:lumOff val="-1457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ru-RU"/>
        </a:p>
      </dgm:t>
    </dgm:pt>
    <dgm:pt modelId="{F85C2987-04D0-4AA1-BACF-B6D10E4E9383}" type="pres">
      <dgm:prSet presAssocID="{7AAD2495-D69E-41EA-9674-7D2DF21FFE67}" presName="spaceBetweenRectangles" presStyleCnt="0"/>
      <dgm:spPr/>
      <dgm:t>
        <a:bodyPr/>
        <a:lstStyle/>
        <a:p>
          <a:endParaRPr lang="ru-RU"/>
        </a:p>
      </dgm:t>
    </dgm:pt>
    <dgm:pt modelId="{1B45BA4C-086B-4B05-9C8D-E8B72AF745AE}" type="pres">
      <dgm:prSet presAssocID="{D7729CC9-C267-4877-8E84-5B2ED8C99F3F}" presName="parentLin" presStyleCnt="0"/>
      <dgm:spPr/>
      <dgm:t>
        <a:bodyPr/>
        <a:lstStyle/>
        <a:p>
          <a:endParaRPr lang="ru-RU"/>
        </a:p>
      </dgm:t>
    </dgm:pt>
    <dgm:pt modelId="{72EF462B-7B23-40E0-8DDD-8D571C6B12EC}" type="pres">
      <dgm:prSet presAssocID="{D7729CC9-C267-4877-8E84-5B2ED8C99F3F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23AA2F7F-49EF-4D10-8E6C-6F8A759CB60F}" type="pres">
      <dgm:prSet presAssocID="{D7729CC9-C267-4877-8E84-5B2ED8C99F3F}" presName="parentText" presStyleLbl="node1" presStyleIdx="2" presStyleCnt="7" custScaleX="138589" custScaleY="379550" custLinFactNeighborX="-4145" custLinFactNeighborY="-127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90BC32-396F-4658-8130-B0F2DF5EC118}" type="pres">
      <dgm:prSet presAssocID="{D7729CC9-C267-4877-8E84-5B2ED8C99F3F}" presName="negativeSpace" presStyleCnt="0"/>
      <dgm:spPr/>
      <dgm:t>
        <a:bodyPr/>
        <a:lstStyle/>
        <a:p>
          <a:endParaRPr lang="ru-RU"/>
        </a:p>
      </dgm:t>
    </dgm:pt>
    <dgm:pt modelId="{73045BED-F3A5-4E03-A593-CE6A5E4697D6}" type="pres">
      <dgm:prSet presAssocID="{D7729CC9-C267-4877-8E84-5B2ED8C99F3F}" presName="childText" presStyleLbl="conFgAcc1" presStyleIdx="2" presStyleCnt="7">
        <dgm:presLayoutVars>
          <dgm:bulletEnabled val="1"/>
        </dgm:presLayoutVars>
      </dgm:prSet>
      <dgm:spPr>
        <a:xfrm>
          <a:off x="0" y="2367030"/>
          <a:ext cx="8462743" cy="176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FE28A">
              <a:hueOff val="-1277500"/>
              <a:satOff val="7887"/>
              <a:lumOff val="-2913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ru-RU"/>
        </a:p>
      </dgm:t>
    </dgm:pt>
    <dgm:pt modelId="{7EAB62D2-B55D-40C0-9A4F-8D5DC08391E0}" type="pres">
      <dgm:prSet presAssocID="{ACD3420D-AF0F-495E-BFDD-E0C1CE638987}" presName="spaceBetweenRectangles" presStyleCnt="0"/>
      <dgm:spPr/>
      <dgm:t>
        <a:bodyPr/>
        <a:lstStyle/>
        <a:p>
          <a:endParaRPr lang="ru-RU"/>
        </a:p>
      </dgm:t>
    </dgm:pt>
    <dgm:pt modelId="{974094AD-16E4-4D61-9EA3-173B33600B1C}" type="pres">
      <dgm:prSet presAssocID="{4C762946-DFA0-4E4C-B5A7-712FABD8E2B3}" presName="parentLin" presStyleCnt="0"/>
      <dgm:spPr/>
      <dgm:t>
        <a:bodyPr/>
        <a:lstStyle/>
        <a:p>
          <a:endParaRPr lang="ru-RU"/>
        </a:p>
      </dgm:t>
    </dgm:pt>
    <dgm:pt modelId="{905D10AF-F835-4A19-B1C9-1F76FBD0D92B}" type="pres">
      <dgm:prSet presAssocID="{4C762946-DFA0-4E4C-B5A7-712FABD8E2B3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238E2C80-7F60-4291-8EA3-AC682934C27A}" type="pres">
      <dgm:prSet presAssocID="{4C762946-DFA0-4E4C-B5A7-712FABD8E2B3}" presName="parentText" presStyleLbl="node1" presStyleIdx="3" presStyleCnt="7" custScaleX="136547" custScaleY="3188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40D3A-947B-42A5-A1E8-6B11CB03CDCC}" type="pres">
      <dgm:prSet presAssocID="{4C762946-DFA0-4E4C-B5A7-712FABD8E2B3}" presName="negativeSpace" presStyleCnt="0"/>
      <dgm:spPr/>
      <dgm:t>
        <a:bodyPr/>
        <a:lstStyle/>
        <a:p>
          <a:endParaRPr lang="ru-RU"/>
        </a:p>
      </dgm:t>
    </dgm:pt>
    <dgm:pt modelId="{422DE088-FBBC-496F-8F7F-DC5F617A6A63}" type="pres">
      <dgm:prSet presAssocID="{4C762946-DFA0-4E4C-B5A7-712FABD8E2B3}" presName="childText" presStyleLbl="conFgAcc1" presStyleIdx="3" presStyleCnt="7" custLinFactY="-5323" custLinFactNeighborX="1493" custLinFactNeighborY="-100000">
        <dgm:presLayoutVars>
          <dgm:bulletEnabled val="1"/>
        </dgm:presLayoutVars>
      </dgm:prSet>
      <dgm:spPr>
        <a:xfrm>
          <a:off x="0" y="3089656"/>
          <a:ext cx="8462743" cy="176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FE28A">
              <a:hueOff val="-1916250"/>
              <a:satOff val="11831"/>
              <a:lumOff val="-437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ru-RU"/>
        </a:p>
      </dgm:t>
    </dgm:pt>
    <dgm:pt modelId="{0F4F7544-3A1B-4F2B-907A-F7EC696768A5}" type="pres">
      <dgm:prSet presAssocID="{3971A054-C072-4632-9083-6F60B49AD479}" presName="spaceBetweenRectangles" presStyleCnt="0"/>
      <dgm:spPr/>
      <dgm:t>
        <a:bodyPr/>
        <a:lstStyle/>
        <a:p>
          <a:endParaRPr lang="ru-RU"/>
        </a:p>
      </dgm:t>
    </dgm:pt>
    <dgm:pt modelId="{98381023-9348-4160-B642-D533FF156FE5}" type="pres">
      <dgm:prSet presAssocID="{2C30495D-85DB-4271-BCCB-4DB0C6B5B8C4}" presName="parentLin" presStyleCnt="0"/>
      <dgm:spPr/>
      <dgm:t>
        <a:bodyPr/>
        <a:lstStyle/>
        <a:p>
          <a:endParaRPr lang="ru-RU"/>
        </a:p>
      </dgm:t>
    </dgm:pt>
    <dgm:pt modelId="{2CA70BDE-D9E0-48E4-9976-B8AA86E0E17D}" type="pres">
      <dgm:prSet presAssocID="{2C30495D-85DB-4271-BCCB-4DB0C6B5B8C4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860AE121-8632-4CEE-BB82-256751E18993}" type="pres">
      <dgm:prSet presAssocID="{2C30495D-85DB-4271-BCCB-4DB0C6B5B8C4}" presName="parentText" presStyleLbl="node1" presStyleIdx="4" presStyleCnt="7" custScaleX="141370" custScaleY="2897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CC4B81-44F5-4E0A-B78E-6D18E642CC1E}" type="pres">
      <dgm:prSet presAssocID="{2C30495D-85DB-4271-BCCB-4DB0C6B5B8C4}" presName="negativeSpace" presStyleCnt="0"/>
      <dgm:spPr/>
      <dgm:t>
        <a:bodyPr/>
        <a:lstStyle/>
        <a:p>
          <a:endParaRPr lang="ru-RU"/>
        </a:p>
      </dgm:t>
    </dgm:pt>
    <dgm:pt modelId="{8CD1F2A2-E0E3-403C-B369-F071D5CEB57A}" type="pres">
      <dgm:prSet presAssocID="{2C30495D-85DB-4271-BCCB-4DB0C6B5B8C4}" presName="childText" presStyleLbl="conFgAcc1" presStyleIdx="4" presStyleCnt="7">
        <dgm:presLayoutVars>
          <dgm:bulletEnabled val="1"/>
        </dgm:presLayoutVars>
      </dgm:prSet>
      <dgm:spPr>
        <a:xfrm>
          <a:off x="0" y="3846364"/>
          <a:ext cx="8462743" cy="176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FE28A">
              <a:hueOff val="-2555001"/>
              <a:satOff val="15775"/>
              <a:lumOff val="-5826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ru-RU"/>
        </a:p>
      </dgm:t>
    </dgm:pt>
    <dgm:pt modelId="{1A8C34C6-D8EB-453E-8E4C-4C75F335261E}" type="pres">
      <dgm:prSet presAssocID="{3B9B4152-A81A-4B4C-BF28-FC08C9583BE0}" presName="spaceBetweenRectangles" presStyleCnt="0"/>
      <dgm:spPr/>
      <dgm:t>
        <a:bodyPr/>
        <a:lstStyle/>
        <a:p>
          <a:endParaRPr lang="ru-RU"/>
        </a:p>
      </dgm:t>
    </dgm:pt>
    <dgm:pt modelId="{202AE059-4B54-413C-859C-6AE8170D5FC0}" type="pres">
      <dgm:prSet presAssocID="{300CD112-9768-4711-8363-E248F8803692}" presName="parentLin" presStyleCnt="0"/>
      <dgm:spPr/>
      <dgm:t>
        <a:bodyPr/>
        <a:lstStyle/>
        <a:p>
          <a:endParaRPr lang="ru-RU"/>
        </a:p>
      </dgm:t>
    </dgm:pt>
    <dgm:pt modelId="{3B6E483A-24B1-4248-8370-4282B2F182AF}" type="pres">
      <dgm:prSet presAssocID="{300CD112-9768-4711-8363-E248F8803692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FAB29F83-6B61-42E9-8816-26F24274B545}" type="pres">
      <dgm:prSet presAssocID="{300CD112-9768-4711-8363-E248F8803692}" presName="parentText" presStyleLbl="node1" presStyleIdx="5" presStyleCnt="7" custScaleX="138589" custScaleY="2906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4DB065-46CC-4381-ABDC-7812A998DA1A}" type="pres">
      <dgm:prSet presAssocID="{300CD112-9768-4711-8363-E248F8803692}" presName="negativeSpace" presStyleCnt="0"/>
      <dgm:spPr/>
      <dgm:t>
        <a:bodyPr/>
        <a:lstStyle/>
        <a:p>
          <a:endParaRPr lang="ru-RU"/>
        </a:p>
      </dgm:t>
    </dgm:pt>
    <dgm:pt modelId="{124A7047-BFD4-40EE-8BBF-E9FD8744366B}" type="pres">
      <dgm:prSet presAssocID="{300CD112-9768-4711-8363-E248F8803692}" presName="childText" presStyleLbl="conFgAcc1" presStyleIdx="5" presStyleCnt="7">
        <dgm:presLayoutVars>
          <dgm:bulletEnabled val="1"/>
        </dgm:presLayoutVars>
      </dgm:prSet>
      <dgm:spPr>
        <a:xfrm>
          <a:off x="0" y="4557820"/>
          <a:ext cx="8462743" cy="176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FE28A">
              <a:hueOff val="-3193751"/>
              <a:satOff val="19719"/>
              <a:lumOff val="-7283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ru-RU"/>
        </a:p>
      </dgm:t>
    </dgm:pt>
    <dgm:pt modelId="{F028A605-DBF3-48E7-921A-9E78863D0232}" type="pres">
      <dgm:prSet presAssocID="{469E202C-F8B1-4981-9FC7-436D5A6D273E}" presName="spaceBetweenRectangles" presStyleCnt="0"/>
      <dgm:spPr/>
      <dgm:t>
        <a:bodyPr/>
        <a:lstStyle/>
        <a:p>
          <a:endParaRPr lang="ru-RU"/>
        </a:p>
      </dgm:t>
    </dgm:pt>
    <dgm:pt modelId="{9619C236-0FA1-4633-BEAE-7D6A035E330D}" type="pres">
      <dgm:prSet presAssocID="{8DBB877F-1A0F-4728-A8E3-C519C42E2803}" presName="parentLin" presStyleCnt="0"/>
      <dgm:spPr/>
      <dgm:t>
        <a:bodyPr/>
        <a:lstStyle/>
        <a:p>
          <a:endParaRPr lang="ru-RU"/>
        </a:p>
      </dgm:t>
    </dgm:pt>
    <dgm:pt modelId="{C9288F47-7C88-491D-97F1-4C56EF108DDC}" type="pres">
      <dgm:prSet presAssocID="{8DBB877F-1A0F-4728-A8E3-C519C42E2803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43AD1F92-1214-4100-AE65-E450D82D45E7}" type="pres">
      <dgm:prSet presAssocID="{8DBB877F-1A0F-4728-A8E3-C519C42E2803}" presName="parentText" presStyleLbl="node1" presStyleIdx="6" presStyleCnt="7" custScaleX="138234" custScaleY="378038" custLinFactNeighborX="18181" custLinFactNeighborY="-61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15A0DF-8396-4676-B00F-9070DBBB931E}" type="pres">
      <dgm:prSet presAssocID="{8DBB877F-1A0F-4728-A8E3-C519C42E2803}" presName="negativeSpace" presStyleCnt="0"/>
      <dgm:spPr/>
      <dgm:t>
        <a:bodyPr/>
        <a:lstStyle/>
        <a:p>
          <a:endParaRPr lang="ru-RU"/>
        </a:p>
      </dgm:t>
    </dgm:pt>
    <dgm:pt modelId="{428AACB6-47B5-4EED-9FD9-F854E1A8313D}" type="pres">
      <dgm:prSet presAssocID="{8DBB877F-1A0F-4728-A8E3-C519C42E2803}" presName="childText" presStyleLbl="conFgAcc1" presStyleIdx="6" presStyleCnt="7">
        <dgm:presLayoutVars>
          <dgm:bulletEnabled val="1"/>
        </dgm:presLayoutVars>
      </dgm:prSet>
      <dgm:spPr>
        <a:xfrm>
          <a:off x="0" y="4988990"/>
          <a:ext cx="8462743" cy="176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FE28A">
              <a:hueOff val="-3832501"/>
              <a:satOff val="23662"/>
              <a:lumOff val="-8739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ru-RU"/>
        </a:p>
      </dgm:t>
    </dgm:pt>
  </dgm:ptLst>
  <dgm:cxnLst>
    <dgm:cxn modelId="{AEFE2CCB-A50D-4D2F-82A2-D8CC9E7514AA}" type="presOf" srcId="{D7729CC9-C267-4877-8E84-5B2ED8C99F3F}" destId="{72EF462B-7B23-40E0-8DDD-8D571C6B12EC}" srcOrd="0" destOrd="0" presId="urn:microsoft.com/office/officeart/2005/8/layout/list1"/>
    <dgm:cxn modelId="{95B2434B-A17E-462B-8974-19DFA8F3A73C}" type="presOf" srcId="{4C762946-DFA0-4E4C-B5A7-712FABD8E2B3}" destId="{905D10AF-F835-4A19-B1C9-1F76FBD0D92B}" srcOrd="0" destOrd="0" presId="urn:microsoft.com/office/officeart/2005/8/layout/list1"/>
    <dgm:cxn modelId="{455B8BF1-6691-4632-BD23-97441BB54655}" srcId="{1CF789EF-1E1C-411D-A389-3FA1D0ABBF6A}" destId="{A2520EAE-4F8A-45A7-A3EA-D39FA33B5AC7}" srcOrd="1" destOrd="0" parTransId="{A0FF2B4A-C076-4BFE-A1B0-E6B0809F133E}" sibTransId="{7AAD2495-D69E-41EA-9674-7D2DF21FFE67}"/>
    <dgm:cxn modelId="{C0522B06-F4DA-4054-AC12-9C72BBAE061D}" type="presOf" srcId="{300CD112-9768-4711-8363-E248F8803692}" destId="{FAB29F83-6B61-42E9-8816-26F24274B545}" srcOrd="1" destOrd="0" presId="urn:microsoft.com/office/officeart/2005/8/layout/list1"/>
    <dgm:cxn modelId="{E4AE4FBE-2650-4B9E-9D69-D5FB487C11EA}" type="presOf" srcId="{2C30495D-85DB-4271-BCCB-4DB0C6B5B8C4}" destId="{2CA70BDE-D9E0-48E4-9976-B8AA86E0E17D}" srcOrd="0" destOrd="0" presId="urn:microsoft.com/office/officeart/2005/8/layout/list1"/>
    <dgm:cxn modelId="{F0894464-74C6-4BF7-A64F-6CEE818C1F15}" type="presOf" srcId="{2C30495D-85DB-4271-BCCB-4DB0C6B5B8C4}" destId="{860AE121-8632-4CEE-BB82-256751E18993}" srcOrd="1" destOrd="0" presId="urn:microsoft.com/office/officeart/2005/8/layout/list1"/>
    <dgm:cxn modelId="{6761DEE2-0B8A-4906-9C4A-0355C7C71B48}" srcId="{1CF789EF-1E1C-411D-A389-3FA1D0ABBF6A}" destId="{2C30495D-85DB-4271-BCCB-4DB0C6B5B8C4}" srcOrd="4" destOrd="0" parTransId="{F925B424-7EA4-4EF6-9EF2-AE5EA3B6179B}" sibTransId="{3B9B4152-A81A-4B4C-BF28-FC08C9583BE0}"/>
    <dgm:cxn modelId="{D0F8104F-D427-486A-BFA5-F5588EDF9062}" type="presOf" srcId="{8DBB877F-1A0F-4728-A8E3-C519C42E2803}" destId="{43AD1F92-1214-4100-AE65-E450D82D45E7}" srcOrd="1" destOrd="0" presId="urn:microsoft.com/office/officeart/2005/8/layout/list1"/>
    <dgm:cxn modelId="{A25037AE-1BF9-49CA-B7A4-68279F04ACE3}" type="presOf" srcId="{52DAE243-08E2-4C03-AC1C-B91105DAEE7D}" destId="{85C4234A-99D6-45E4-8193-1D68FC82B84E}" srcOrd="1" destOrd="0" presId="urn:microsoft.com/office/officeart/2005/8/layout/list1"/>
    <dgm:cxn modelId="{BDF4F323-8278-4DF6-A8D6-0D301B85064A}" type="presOf" srcId="{D7729CC9-C267-4877-8E84-5B2ED8C99F3F}" destId="{23AA2F7F-49EF-4D10-8E6C-6F8A759CB60F}" srcOrd="1" destOrd="0" presId="urn:microsoft.com/office/officeart/2005/8/layout/list1"/>
    <dgm:cxn modelId="{CB070911-D229-4617-A357-8A5E08634151}" srcId="{1CF789EF-1E1C-411D-A389-3FA1D0ABBF6A}" destId="{52DAE243-08E2-4C03-AC1C-B91105DAEE7D}" srcOrd="0" destOrd="0" parTransId="{F29B7413-C7BA-4AE5-B154-E149E91D2F8D}" sibTransId="{DF3B1EE2-6DE6-4166-B558-C7390C8C0E9C}"/>
    <dgm:cxn modelId="{BBF8D6E0-95EF-44D1-85A6-2861792A2CC2}" type="presOf" srcId="{A2520EAE-4F8A-45A7-A3EA-D39FA33B5AC7}" destId="{1E62C767-A1B6-4102-A3A3-76B6B01286F1}" srcOrd="1" destOrd="0" presId="urn:microsoft.com/office/officeart/2005/8/layout/list1"/>
    <dgm:cxn modelId="{540E3C99-F31A-4E78-927E-3925812D1A12}" srcId="{1CF789EF-1E1C-411D-A389-3FA1D0ABBF6A}" destId="{4C762946-DFA0-4E4C-B5A7-712FABD8E2B3}" srcOrd="3" destOrd="0" parTransId="{91AF0F58-FC91-490B-ABA6-ED72B70056B4}" sibTransId="{3971A054-C072-4632-9083-6F60B49AD479}"/>
    <dgm:cxn modelId="{B47B0A46-ED14-4AF8-B927-614F4F7D979A}" type="presOf" srcId="{8DBB877F-1A0F-4728-A8E3-C519C42E2803}" destId="{C9288F47-7C88-491D-97F1-4C56EF108DDC}" srcOrd="0" destOrd="0" presId="urn:microsoft.com/office/officeart/2005/8/layout/list1"/>
    <dgm:cxn modelId="{2AA402F2-17D4-47A8-B484-828EBF8092F5}" srcId="{1CF789EF-1E1C-411D-A389-3FA1D0ABBF6A}" destId="{8DBB877F-1A0F-4728-A8E3-C519C42E2803}" srcOrd="6" destOrd="0" parTransId="{243DD47E-7E02-4A3F-9C08-2D3C824CACB0}" sibTransId="{0A9E041C-8286-437A-A497-EEC596D7E7EE}"/>
    <dgm:cxn modelId="{F727837E-CD81-45DC-A53A-8419AD9723D4}" type="presOf" srcId="{A2520EAE-4F8A-45A7-A3EA-D39FA33B5AC7}" destId="{DC84DF52-1954-4F9A-9B7B-689143BFDDFA}" srcOrd="0" destOrd="0" presId="urn:microsoft.com/office/officeart/2005/8/layout/list1"/>
    <dgm:cxn modelId="{3A0816F4-64A0-475A-8158-0A80A7A149F4}" type="presOf" srcId="{4C762946-DFA0-4E4C-B5A7-712FABD8E2B3}" destId="{238E2C80-7F60-4291-8EA3-AC682934C27A}" srcOrd="1" destOrd="0" presId="urn:microsoft.com/office/officeart/2005/8/layout/list1"/>
    <dgm:cxn modelId="{97557CAF-1A42-4770-8679-C2DE58D4F424}" type="presOf" srcId="{52DAE243-08E2-4C03-AC1C-B91105DAEE7D}" destId="{51E71408-F711-4CF9-8B74-559DDC494DDD}" srcOrd="0" destOrd="0" presId="urn:microsoft.com/office/officeart/2005/8/layout/list1"/>
    <dgm:cxn modelId="{EE208B62-A4D5-481A-BC87-008C24E66A97}" type="presOf" srcId="{300CD112-9768-4711-8363-E248F8803692}" destId="{3B6E483A-24B1-4248-8370-4282B2F182AF}" srcOrd="0" destOrd="0" presId="urn:microsoft.com/office/officeart/2005/8/layout/list1"/>
    <dgm:cxn modelId="{ACC9DBA3-22E7-4EB9-B83C-09590F71F10E}" srcId="{1CF789EF-1E1C-411D-A389-3FA1D0ABBF6A}" destId="{300CD112-9768-4711-8363-E248F8803692}" srcOrd="5" destOrd="0" parTransId="{DB1141CF-7B3A-4295-98EE-1421E4D72723}" sibTransId="{469E202C-F8B1-4981-9FC7-436D5A6D273E}"/>
    <dgm:cxn modelId="{3CC90E30-F31A-4800-B152-29A205BB8009}" srcId="{1CF789EF-1E1C-411D-A389-3FA1D0ABBF6A}" destId="{D7729CC9-C267-4877-8E84-5B2ED8C99F3F}" srcOrd="2" destOrd="0" parTransId="{424D1633-B4F9-472F-A5C0-06C5FD49D238}" sibTransId="{ACD3420D-AF0F-495E-BFDD-E0C1CE638987}"/>
    <dgm:cxn modelId="{806C5847-473D-482B-A589-303FC247CBF0}" type="presOf" srcId="{1CF789EF-1E1C-411D-A389-3FA1D0ABBF6A}" destId="{A448E64F-27EB-45DB-BB56-DFAEC1FC3D9A}" srcOrd="0" destOrd="0" presId="urn:microsoft.com/office/officeart/2005/8/layout/list1"/>
    <dgm:cxn modelId="{D8D84FB6-BE07-4E1F-B627-9DB13B12FFA3}" type="presParOf" srcId="{A448E64F-27EB-45DB-BB56-DFAEC1FC3D9A}" destId="{9E73AA98-23D8-466E-9929-321FAD1C27E1}" srcOrd="0" destOrd="0" presId="urn:microsoft.com/office/officeart/2005/8/layout/list1"/>
    <dgm:cxn modelId="{F9E3A0AE-7946-4DD3-B1AE-2E32773F067D}" type="presParOf" srcId="{9E73AA98-23D8-466E-9929-321FAD1C27E1}" destId="{51E71408-F711-4CF9-8B74-559DDC494DDD}" srcOrd="0" destOrd="0" presId="urn:microsoft.com/office/officeart/2005/8/layout/list1"/>
    <dgm:cxn modelId="{1D2572F7-74E9-42CE-B7B9-3288C6E3D062}" type="presParOf" srcId="{9E73AA98-23D8-466E-9929-321FAD1C27E1}" destId="{85C4234A-99D6-45E4-8193-1D68FC82B84E}" srcOrd="1" destOrd="0" presId="urn:microsoft.com/office/officeart/2005/8/layout/list1"/>
    <dgm:cxn modelId="{C59F269E-49BB-472B-B6FF-84929B3316AE}" type="presParOf" srcId="{A448E64F-27EB-45DB-BB56-DFAEC1FC3D9A}" destId="{0369B6C3-3278-4E39-853D-C5D15D95344E}" srcOrd="1" destOrd="0" presId="urn:microsoft.com/office/officeart/2005/8/layout/list1"/>
    <dgm:cxn modelId="{790E0429-A6DE-4469-B70C-905815A34AEC}" type="presParOf" srcId="{A448E64F-27EB-45DB-BB56-DFAEC1FC3D9A}" destId="{0E39B9AC-5D23-458B-A895-A25F5B616EF1}" srcOrd="2" destOrd="0" presId="urn:microsoft.com/office/officeart/2005/8/layout/list1"/>
    <dgm:cxn modelId="{0985D2B5-C4E0-447D-84F4-9D4F2037E6D4}" type="presParOf" srcId="{A448E64F-27EB-45DB-BB56-DFAEC1FC3D9A}" destId="{7B94BBF0-49FC-4A3F-B8B4-3739DB2AD4C0}" srcOrd="3" destOrd="0" presId="urn:microsoft.com/office/officeart/2005/8/layout/list1"/>
    <dgm:cxn modelId="{EBB2228D-61AA-4774-ACCA-AFD38548DFE5}" type="presParOf" srcId="{A448E64F-27EB-45DB-BB56-DFAEC1FC3D9A}" destId="{08EDEE51-0EB8-47D1-A8E8-49AE816136E8}" srcOrd="4" destOrd="0" presId="urn:microsoft.com/office/officeart/2005/8/layout/list1"/>
    <dgm:cxn modelId="{4DABB961-5C51-454C-9D5C-8B81E6881F41}" type="presParOf" srcId="{08EDEE51-0EB8-47D1-A8E8-49AE816136E8}" destId="{DC84DF52-1954-4F9A-9B7B-689143BFDDFA}" srcOrd="0" destOrd="0" presId="urn:microsoft.com/office/officeart/2005/8/layout/list1"/>
    <dgm:cxn modelId="{3E1C2987-F8C8-4A5F-9E98-ECDEDE3FAF71}" type="presParOf" srcId="{08EDEE51-0EB8-47D1-A8E8-49AE816136E8}" destId="{1E62C767-A1B6-4102-A3A3-76B6B01286F1}" srcOrd="1" destOrd="0" presId="urn:microsoft.com/office/officeart/2005/8/layout/list1"/>
    <dgm:cxn modelId="{C6FEFC9C-361A-46B0-AB47-A93D235E1D97}" type="presParOf" srcId="{A448E64F-27EB-45DB-BB56-DFAEC1FC3D9A}" destId="{4151D0E7-2ACC-4BF9-B1FA-F8BBA8DD5906}" srcOrd="5" destOrd="0" presId="urn:microsoft.com/office/officeart/2005/8/layout/list1"/>
    <dgm:cxn modelId="{B2E16EC5-BCE6-4F1B-8DF2-4230EF5B6112}" type="presParOf" srcId="{A448E64F-27EB-45DB-BB56-DFAEC1FC3D9A}" destId="{14C4E9E3-E08F-45CA-ADF5-0FBD6837741A}" srcOrd="6" destOrd="0" presId="urn:microsoft.com/office/officeart/2005/8/layout/list1"/>
    <dgm:cxn modelId="{7084330D-E10C-4AA7-8EF0-9A2C880F03FF}" type="presParOf" srcId="{A448E64F-27EB-45DB-BB56-DFAEC1FC3D9A}" destId="{F85C2987-04D0-4AA1-BACF-B6D10E4E9383}" srcOrd="7" destOrd="0" presId="urn:microsoft.com/office/officeart/2005/8/layout/list1"/>
    <dgm:cxn modelId="{0A50AE2F-20BA-45E7-B386-2A701000468E}" type="presParOf" srcId="{A448E64F-27EB-45DB-BB56-DFAEC1FC3D9A}" destId="{1B45BA4C-086B-4B05-9C8D-E8B72AF745AE}" srcOrd="8" destOrd="0" presId="urn:microsoft.com/office/officeart/2005/8/layout/list1"/>
    <dgm:cxn modelId="{EA297E44-2432-4C6D-917D-231917AFF8D5}" type="presParOf" srcId="{1B45BA4C-086B-4B05-9C8D-E8B72AF745AE}" destId="{72EF462B-7B23-40E0-8DDD-8D571C6B12EC}" srcOrd="0" destOrd="0" presId="urn:microsoft.com/office/officeart/2005/8/layout/list1"/>
    <dgm:cxn modelId="{17AAAD52-76D0-42CD-9B68-23C57D777538}" type="presParOf" srcId="{1B45BA4C-086B-4B05-9C8D-E8B72AF745AE}" destId="{23AA2F7F-49EF-4D10-8E6C-6F8A759CB60F}" srcOrd="1" destOrd="0" presId="urn:microsoft.com/office/officeart/2005/8/layout/list1"/>
    <dgm:cxn modelId="{75AE79AB-4FBD-474F-8D72-70A2F6671C02}" type="presParOf" srcId="{A448E64F-27EB-45DB-BB56-DFAEC1FC3D9A}" destId="{6390BC32-396F-4658-8130-B0F2DF5EC118}" srcOrd="9" destOrd="0" presId="urn:microsoft.com/office/officeart/2005/8/layout/list1"/>
    <dgm:cxn modelId="{418F9659-B5CF-41DE-9351-CD9A3968F92B}" type="presParOf" srcId="{A448E64F-27EB-45DB-BB56-DFAEC1FC3D9A}" destId="{73045BED-F3A5-4E03-A593-CE6A5E4697D6}" srcOrd="10" destOrd="0" presId="urn:microsoft.com/office/officeart/2005/8/layout/list1"/>
    <dgm:cxn modelId="{914E0B84-D243-4E0D-8153-DE206D10622E}" type="presParOf" srcId="{A448E64F-27EB-45DB-BB56-DFAEC1FC3D9A}" destId="{7EAB62D2-B55D-40C0-9A4F-8D5DC08391E0}" srcOrd="11" destOrd="0" presId="urn:microsoft.com/office/officeart/2005/8/layout/list1"/>
    <dgm:cxn modelId="{63AE9250-C8CB-44FF-AFB2-B440A56209CB}" type="presParOf" srcId="{A448E64F-27EB-45DB-BB56-DFAEC1FC3D9A}" destId="{974094AD-16E4-4D61-9EA3-173B33600B1C}" srcOrd="12" destOrd="0" presId="urn:microsoft.com/office/officeart/2005/8/layout/list1"/>
    <dgm:cxn modelId="{63050399-A6F9-459F-A045-821975F10685}" type="presParOf" srcId="{974094AD-16E4-4D61-9EA3-173B33600B1C}" destId="{905D10AF-F835-4A19-B1C9-1F76FBD0D92B}" srcOrd="0" destOrd="0" presId="urn:microsoft.com/office/officeart/2005/8/layout/list1"/>
    <dgm:cxn modelId="{62D47367-3A38-417E-A174-79656C7202B7}" type="presParOf" srcId="{974094AD-16E4-4D61-9EA3-173B33600B1C}" destId="{238E2C80-7F60-4291-8EA3-AC682934C27A}" srcOrd="1" destOrd="0" presId="urn:microsoft.com/office/officeart/2005/8/layout/list1"/>
    <dgm:cxn modelId="{6DFD3179-DAB3-47CF-9BC9-E858E9E27A6F}" type="presParOf" srcId="{A448E64F-27EB-45DB-BB56-DFAEC1FC3D9A}" destId="{02840D3A-947B-42A5-A1E8-6B11CB03CDCC}" srcOrd="13" destOrd="0" presId="urn:microsoft.com/office/officeart/2005/8/layout/list1"/>
    <dgm:cxn modelId="{279A9493-2508-4716-985C-121A6F30E121}" type="presParOf" srcId="{A448E64F-27EB-45DB-BB56-DFAEC1FC3D9A}" destId="{422DE088-FBBC-496F-8F7F-DC5F617A6A63}" srcOrd="14" destOrd="0" presId="urn:microsoft.com/office/officeart/2005/8/layout/list1"/>
    <dgm:cxn modelId="{0A555D4F-104C-45E1-9106-D2C7EBB170FC}" type="presParOf" srcId="{A448E64F-27EB-45DB-BB56-DFAEC1FC3D9A}" destId="{0F4F7544-3A1B-4F2B-907A-F7EC696768A5}" srcOrd="15" destOrd="0" presId="urn:microsoft.com/office/officeart/2005/8/layout/list1"/>
    <dgm:cxn modelId="{09D7B1A2-62D0-41C6-B929-92CA35E2F1F0}" type="presParOf" srcId="{A448E64F-27EB-45DB-BB56-DFAEC1FC3D9A}" destId="{98381023-9348-4160-B642-D533FF156FE5}" srcOrd="16" destOrd="0" presId="urn:microsoft.com/office/officeart/2005/8/layout/list1"/>
    <dgm:cxn modelId="{7C6FA3E2-120C-45E1-8BEB-B70C229FF68C}" type="presParOf" srcId="{98381023-9348-4160-B642-D533FF156FE5}" destId="{2CA70BDE-D9E0-48E4-9976-B8AA86E0E17D}" srcOrd="0" destOrd="0" presId="urn:microsoft.com/office/officeart/2005/8/layout/list1"/>
    <dgm:cxn modelId="{14EBE360-533C-4AD8-AAF1-4CF752E4E680}" type="presParOf" srcId="{98381023-9348-4160-B642-D533FF156FE5}" destId="{860AE121-8632-4CEE-BB82-256751E18993}" srcOrd="1" destOrd="0" presId="urn:microsoft.com/office/officeart/2005/8/layout/list1"/>
    <dgm:cxn modelId="{47AFF3B3-E1BD-45A4-8D2E-A4F7309AEFAA}" type="presParOf" srcId="{A448E64F-27EB-45DB-BB56-DFAEC1FC3D9A}" destId="{EECC4B81-44F5-4E0A-B78E-6D18E642CC1E}" srcOrd="17" destOrd="0" presId="urn:microsoft.com/office/officeart/2005/8/layout/list1"/>
    <dgm:cxn modelId="{4D191D63-1622-49A1-8856-71F9E9AB0C9C}" type="presParOf" srcId="{A448E64F-27EB-45DB-BB56-DFAEC1FC3D9A}" destId="{8CD1F2A2-E0E3-403C-B369-F071D5CEB57A}" srcOrd="18" destOrd="0" presId="urn:microsoft.com/office/officeart/2005/8/layout/list1"/>
    <dgm:cxn modelId="{729F6B83-838E-4477-9885-0AA4845225C1}" type="presParOf" srcId="{A448E64F-27EB-45DB-BB56-DFAEC1FC3D9A}" destId="{1A8C34C6-D8EB-453E-8E4C-4C75F335261E}" srcOrd="19" destOrd="0" presId="urn:microsoft.com/office/officeart/2005/8/layout/list1"/>
    <dgm:cxn modelId="{DFAC50B2-4EEF-44C0-AA73-AE306E323087}" type="presParOf" srcId="{A448E64F-27EB-45DB-BB56-DFAEC1FC3D9A}" destId="{202AE059-4B54-413C-859C-6AE8170D5FC0}" srcOrd="20" destOrd="0" presId="urn:microsoft.com/office/officeart/2005/8/layout/list1"/>
    <dgm:cxn modelId="{69E68D76-AC04-48A5-B9AD-58A2AB30470B}" type="presParOf" srcId="{202AE059-4B54-413C-859C-6AE8170D5FC0}" destId="{3B6E483A-24B1-4248-8370-4282B2F182AF}" srcOrd="0" destOrd="0" presId="urn:microsoft.com/office/officeart/2005/8/layout/list1"/>
    <dgm:cxn modelId="{E04B0F4C-C817-4E27-9B1B-8EE60593E045}" type="presParOf" srcId="{202AE059-4B54-413C-859C-6AE8170D5FC0}" destId="{FAB29F83-6B61-42E9-8816-26F24274B545}" srcOrd="1" destOrd="0" presId="urn:microsoft.com/office/officeart/2005/8/layout/list1"/>
    <dgm:cxn modelId="{2FA5B42D-4337-4EF1-AF5B-6F5D1B2E3EC3}" type="presParOf" srcId="{A448E64F-27EB-45DB-BB56-DFAEC1FC3D9A}" destId="{5F4DB065-46CC-4381-ABDC-7812A998DA1A}" srcOrd="21" destOrd="0" presId="urn:microsoft.com/office/officeart/2005/8/layout/list1"/>
    <dgm:cxn modelId="{7E1E8377-B610-4B06-81A5-CE5D1041A9B8}" type="presParOf" srcId="{A448E64F-27EB-45DB-BB56-DFAEC1FC3D9A}" destId="{124A7047-BFD4-40EE-8BBF-E9FD8744366B}" srcOrd="22" destOrd="0" presId="urn:microsoft.com/office/officeart/2005/8/layout/list1"/>
    <dgm:cxn modelId="{A39437FF-E41E-49F4-A9FA-44EDAD294E80}" type="presParOf" srcId="{A448E64F-27EB-45DB-BB56-DFAEC1FC3D9A}" destId="{F028A605-DBF3-48E7-921A-9E78863D0232}" srcOrd="23" destOrd="0" presId="urn:microsoft.com/office/officeart/2005/8/layout/list1"/>
    <dgm:cxn modelId="{F94E1A53-E266-4D47-8AE1-0E5C67D71966}" type="presParOf" srcId="{A448E64F-27EB-45DB-BB56-DFAEC1FC3D9A}" destId="{9619C236-0FA1-4633-BEAE-7D6A035E330D}" srcOrd="24" destOrd="0" presId="urn:microsoft.com/office/officeart/2005/8/layout/list1"/>
    <dgm:cxn modelId="{7A7458D8-5720-4498-BED8-8621ADF681D5}" type="presParOf" srcId="{9619C236-0FA1-4633-BEAE-7D6A035E330D}" destId="{C9288F47-7C88-491D-97F1-4C56EF108DDC}" srcOrd="0" destOrd="0" presId="urn:microsoft.com/office/officeart/2005/8/layout/list1"/>
    <dgm:cxn modelId="{460F83CC-67DF-4CF1-8EFB-2079986ECFB2}" type="presParOf" srcId="{9619C236-0FA1-4633-BEAE-7D6A035E330D}" destId="{43AD1F92-1214-4100-AE65-E450D82D45E7}" srcOrd="1" destOrd="0" presId="urn:microsoft.com/office/officeart/2005/8/layout/list1"/>
    <dgm:cxn modelId="{FB503A67-D544-4B2E-A687-E2DAD21AD163}" type="presParOf" srcId="{A448E64F-27EB-45DB-BB56-DFAEC1FC3D9A}" destId="{3D15A0DF-8396-4676-B00F-9070DBBB931E}" srcOrd="25" destOrd="0" presId="urn:microsoft.com/office/officeart/2005/8/layout/list1"/>
    <dgm:cxn modelId="{3BE47CE5-C651-4880-945D-461A2499D9BC}" type="presParOf" srcId="{A448E64F-27EB-45DB-BB56-DFAEC1FC3D9A}" destId="{428AACB6-47B5-4EED-9FD9-F854E1A8313D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A1EF62-4EDE-40C2-828A-D5293DDFEE99}" type="doc">
      <dgm:prSet loTypeId="urn:microsoft.com/office/officeart/2005/8/layout/arrow2" loCatId="process" qsTypeId="urn:microsoft.com/office/officeart/2005/8/quickstyle/simple2" qsCatId="simple" csTypeId="urn:microsoft.com/office/officeart/2005/8/colors/accent5_3" csCatId="accent5" phldr="1"/>
      <dgm:spPr/>
    </dgm:pt>
    <dgm:pt modelId="{41AA1DEB-32C9-4692-AB32-73C59C087F3D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дошкольное образование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683A367C-F67B-46CE-AAB8-CE0B8E449436}" type="parTrans" cxnId="{8166E074-3DC6-4E62-BA30-94818C76F15C}">
      <dgm:prSet/>
      <dgm:spPr/>
      <dgm:t>
        <a:bodyPr/>
        <a:lstStyle/>
        <a:p>
          <a:endParaRPr lang="ru-RU" b="1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0E61FFE-6F7E-4BD1-826E-0DBDE5FBEB74}" type="sibTrans" cxnId="{8166E074-3DC6-4E62-BA30-94818C76F15C}">
      <dgm:prSet/>
      <dgm:spPr/>
      <dgm:t>
        <a:bodyPr/>
        <a:lstStyle/>
        <a:p>
          <a:endParaRPr lang="ru-RU" b="1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AB63C8-D8AD-404B-B277-6A3EB4038AA5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основное общее образование 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0B04C7D1-67E6-41A6-A428-9EEF1D5CE0BE}" type="parTrans" cxnId="{61336B53-8DD0-4985-B3F4-3FECB755FD26}">
      <dgm:prSet/>
      <dgm:spPr/>
      <dgm:t>
        <a:bodyPr/>
        <a:lstStyle/>
        <a:p>
          <a:endParaRPr lang="ru-RU" b="1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E8E54A9-2AFD-4152-B4D1-ACB3CD30E50C}" type="sibTrans" cxnId="{61336B53-8DD0-4985-B3F4-3FECB755FD26}">
      <dgm:prSet/>
      <dgm:spPr/>
      <dgm:t>
        <a:bodyPr/>
        <a:lstStyle/>
        <a:p>
          <a:endParaRPr lang="ru-RU" b="1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A266307-C021-4AEA-9C59-6377A646947F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среднее профессиональное образование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AFD59C34-CAB4-4339-8258-1804AB5BE096}" type="parTrans" cxnId="{93BEA137-1616-4013-8A66-95F5D234466C}">
      <dgm:prSet/>
      <dgm:spPr/>
      <dgm:t>
        <a:bodyPr/>
        <a:lstStyle/>
        <a:p>
          <a:endParaRPr lang="ru-RU" b="1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EAFA87C-CDCF-4C59-B086-3AF6387F9268}" type="sibTrans" cxnId="{93BEA137-1616-4013-8A66-95F5D234466C}">
      <dgm:prSet/>
      <dgm:spPr/>
      <dgm:t>
        <a:bodyPr/>
        <a:lstStyle/>
        <a:p>
          <a:endParaRPr lang="ru-RU" b="1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B8CD4B9-8F36-4146-ACA5-545A0088B484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высшее профессиональное образование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4AEECA5E-EA90-4EFE-91D4-F2150978922F}" type="parTrans" cxnId="{8AFC9F1A-0293-4BD7-B940-D001300A97B4}">
      <dgm:prSet/>
      <dgm:spPr/>
      <dgm:t>
        <a:bodyPr/>
        <a:lstStyle/>
        <a:p>
          <a:endParaRPr lang="ru-RU" b="1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5ED90C2-4FB6-4F3F-BFB2-F9D4A9299DFC}" type="sibTrans" cxnId="{8AFC9F1A-0293-4BD7-B940-D001300A97B4}">
      <dgm:prSet/>
      <dgm:spPr/>
      <dgm:t>
        <a:bodyPr/>
        <a:lstStyle/>
        <a:p>
          <a:endParaRPr lang="ru-RU" b="1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84AEDF-8ADD-4F9C-819E-C33AA757DE80}" type="pres">
      <dgm:prSet presAssocID="{BAA1EF62-4EDE-40C2-828A-D5293DDFEE99}" presName="arrowDiagram" presStyleCnt="0">
        <dgm:presLayoutVars>
          <dgm:chMax val="5"/>
          <dgm:dir/>
          <dgm:resizeHandles val="exact"/>
        </dgm:presLayoutVars>
      </dgm:prSet>
      <dgm:spPr/>
    </dgm:pt>
    <dgm:pt modelId="{740E8C37-B88A-4B59-A18D-6A3BC0A77273}" type="pres">
      <dgm:prSet presAssocID="{BAA1EF62-4EDE-40C2-828A-D5293DDFEE99}" presName="arrow" presStyleLbl="bgShp" presStyleIdx="0" presStyleCnt="1"/>
      <dgm:spPr/>
    </dgm:pt>
    <dgm:pt modelId="{390ED960-F5FC-4FA9-A51E-C986939AA751}" type="pres">
      <dgm:prSet presAssocID="{BAA1EF62-4EDE-40C2-828A-D5293DDFEE99}" presName="arrowDiagram4" presStyleCnt="0"/>
      <dgm:spPr/>
    </dgm:pt>
    <dgm:pt modelId="{49580731-94EF-474E-8492-3A5B58047801}" type="pres">
      <dgm:prSet presAssocID="{41AA1DEB-32C9-4692-AB32-73C59C087F3D}" presName="bullet4a" presStyleLbl="node1" presStyleIdx="0" presStyleCnt="4"/>
      <dgm:spPr/>
    </dgm:pt>
    <dgm:pt modelId="{1B18D5B3-E164-4025-A7DC-E983FC6B90AA}" type="pres">
      <dgm:prSet presAssocID="{41AA1DEB-32C9-4692-AB32-73C59C087F3D}" presName="textBox4a" presStyleLbl="revTx" presStyleIdx="0" presStyleCnt="4" custScaleX="118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BF99C1-484B-4034-9DD2-A5ED9CAD8E73}" type="pres">
      <dgm:prSet presAssocID="{CBAB63C8-D8AD-404B-B277-6A3EB4038AA5}" presName="bullet4b" presStyleLbl="node1" presStyleIdx="1" presStyleCnt="4"/>
      <dgm:spPr/>
    </dgm:pt>
    <dgm:pt modelId="{67F2E008-94E3-4018-B66E-0A11FE8C8728}" type="pres">
      <dgm:prSet presAssocID="{CBAB63C8-D8AD-404B-B277-6A3EB4038AA5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81FB68-B164-4A48-B971-ABBCC1D6F179}" type="pres">
      <dgm:prSet presAssocID="{8A266307-C021-4AEA-9C59-6377A646947F}" presName="bullet4c" presStyleLbl="node1" presStyleIdx="2" presStyleCnt="4"/>
      <dgm:spPr/>
    </dgm:pt>
    <dgm:pt modelId="{B3EB3068-E839-4812-9C3D-2AB62F961473}" type="pres">
      <dgm:prSet presAssocID="{8A266307-C021-4AEA-9C59-6377A646947F}" presName="textBox4c" presStyleLbl="revTx" presStyleIdx="2" presStyleCnt="4" custScaleX="1352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7D082E-295C-498E-8772-E1F2490C1382}" type="pres">
      <dgm:prSet presAssocID="{1B8CD4B9-8F36-4146-ACA5-545A0088B484}" presName="bullet4d" presStyleLbl="node1" presStyleIdx="3" presStyleCnt="4"/>
      <dgm:spPr/>
    </dgm:pt>
    <dgm:pt modelId="{17041219-2F4E-4751-B09A-509E5E2B46EB}" type="pres">
      <dgm:prSet presAssocID="{1B8CD4B9-8F36-4146-ACA5-545A0088B484}" presName="textBox4d" presStyleLbl="revTx" presStyleIdx="3" presStyleCnt="4" custScaleX="1384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336B53-8DD0-4985-B3F4-3FECB755FD26}" srcId="{BAA1EF62-4EDE-40C2-828A-D5293DDFEE99}" destId="{CBAB63C8-D8AD-404B-B277-6A3EB4038AA5}" srcOrd="1" destOrd="0" parTransId="{0B04C7D1-67E6-41A6-A428-9EEF1D5CE0BE}" sibTransId="{9E8E54A9-2AFD-4152-B4D1-ACB3CD30E50C}"/>
    <dgm:cxn modelId="{93BEA137-1616-4013-8A66-95F5D234466C}" srcId="{BAA1EF62-4EDE-40C2-828A-D5293DDFEE99}" destId="{8A266307-C021-4AEA-9C59-6377A646947F}" srcOrd="2" destOrd="0" parTransId="{AFD59C34-CAB4-4339-8258-1804AB5BE096}" sibTransId="{9EAFA87C-CDCF-4C59-B086-3AF6387F9268}"/>
    <dgm:cxn modelId="{DF211667-952B-480B-B31F-44192559C99A}" type="presOf" srcId="{1B8CD4B9-8F36-4146-ACA5-545A0088B484}" destId="{17041219-2F4E-4751-B09A-509E5E2B46EB}" srcOrd="0" destOrd="0" presId="urn:microsoft.com/office/officeart/2005/8/layout/arrow2"/>
    <dgm:cxn modelId="{F7EDDEAC-84B2-4017-8CED-3126560FD441}" type="presOf" srcId="{CBAB63C8-D8AD-404B-B277-6A3EB4038AA5}" destId="{67F2E008-94E3-4018-B66E-0A11FE8C8728}" srcOrd="0" destOrd="0" presId="urn:microsoft.com/office/officeart/2005/8/layout/arrow2"/>
    <dgm:cxn modelId="{63FB62DC-C42A-4C25-A8EB-F7958D7C2152}" type="presOf" srcId="{41AA1DEB-32C9-4692-AB32-73C59C087F3D}" destId="{1B18D5B3-E164-4025-A7DC-E983FC6B90AA}" srcOrd="0" destOrd="0" presId="urn:microsoft.com/office/officeart/2005/8/layout/arrow2"/>
    <dgm:cxn modelId="{D1F6F6D4-5ECB-4CBC-A652-3E058E51B9C5}" type="presOf" srcId="{BAA1EF62-4EDE-40C2-828A-D5293DDFEE99}" destId="{1384AEDF-8ADD-4F9C-819E-C33AA757DE80}" srcOrd="0" destOrd="0" presId="urn:microsoft.com/office/officeart/2005/8/layout/arrow2"/>
    <dgm:cxn modelId="{8AFC9F1A-0293-4BD7-B940-D001300A97B4}" srcId="{BAA1EF62-4EDE-40C2-828A-D5293DDFEE99}" destId="{1B8CD4B9-8F36-4146-ACA5-545A0088B484}" srcOrd="3" destOrd="0" parTransId="{4AEECA5E-EA90-4EFE-91D4-F2150978922F}" sibTransId="{55ED90C2-4FB6-4F3F-BFB2-F9D4A9299DFC}"/>
    <dgm:cxn modelId="{8166E074-3DC6-4E62-BA30-94818C76F15C}" srcId="{BAA1EF62-4EDE-40C2-828A-D5293DDFEE99}" destId="{41AA1DEB-32C9-4692-AB32-73C59C087F3D}" srcOrd="0" destOrd="0" parTransId="{683A367C-F67B-46CE-AAB8-CE0B8E449436}" sibTransId="{80E61FFE-6F7E-4BD1-826E-0DBDE5FBEB74}"/>
    <dgm:cxn modelId="{4C2CC4B1-3B3B-4450-AB4F-B6A0FEFC22B5}" type="presOf" srcId="{8A266307-C021-4AEA-9C59-6377A646947F}" destId="{B3EB3068-E839-4812-9C3D-2AB62F961473}" srcOrd="0" destOrd="0" presId="urn:microsoft.com/office/officeart/2005/8/layout/arrow2"/>
    <dgm:cxn modelId="{7A43D59B-E87A-44C1-8BD1-86CBF9D67B0E}" type="presParOf" srcId="{1384AEDF-8ADD-4F9C-819E-C33AA757DE80}" destId="{740E8C37-B88A-4B59-A18D-6A3BC0A77273}" srcOrd="0" destOrd="0" presId="urn:microsoft.com/office/officeart/2005/8/layout/arrow2"/>
    <dgm:cxn modelId="{166184CA-BC6B-422E-BC7E-98CDD8CCFD33}" type="presParOf" srcId="{1384AEDF-8ADD-4F9C-819E-C33AA757DE80}" destId="{390ED960-F5FC-4FA9-A51E-C986939AA751}" srcOrd="1" destOrd="0" presId="urn:microsoft.com/office/officeart/2005/8/layout/arrow2"/>
    <dgm:cxn modelId="{3345F869-733C-4884-AA9C-1EA3FBE194F1}" type="presParOf" srcId="{390ED960-F5FC-4FA9-A51E-C986939AA751}" destId="{49580731-94EF-474E-8492-3A5B58047801}" srcOrd="0" destOrd="0" presId="urn:microsoft.com/office/officeart/2005/8/layout/arrow2"/>
    <dgm:cxn modelId="{55C0D6F4-B087-4976-9834-8A3AAC45C3F5}" type="presParOf" srcId="{390ED960-F5FC-4FA9-A51E-C986939AA751}" destId="{1B18D5B3-E164-4025-A7DC-E983FC6B90AA}" srcOrd="1" destOrd="0" presId="urn:microsoft.com/office/officeart/2005/8/layout/arrow2"/>
    <dgm:cxn modelId="{884F3AED-3CFF-45BD-AD75-5AC58B16C1FB}" type="presParOf" srcId="{390ED960-F5FC-4FA9-A51E-C986939AA751}" destId="{55BF99C1-484B-4034-9DD2-A5ED9CAD8E73}" srcOrd="2" destOrd="0" presId="urn:microsoft.com/office/officeart/2005/8/layout/arrow2"/>
    <dgm:cxn modelId="{02E8930D-223B-4DF5-A355-186F4D53CECF}" type="presParOf" srcId="{390ED960-F5FC-4FA9-A51E-C986939AA751}" destId="{67F2E008-94E3-4018-B66E-0A11FE8C8728}" srcOrd="3" destOrd="0" presId="urn:microsoft.com/office/officeart/2005/8/layout/arrow2"/>
    <dgm:cxn modelId="{D3D1DA67-7A55-49E2-88F3-72A0899BDFE4}" type="presParOf" srcId="{390ED960-F5FC-4FA9-A51E-C986939AA751}" destId="{F081FB68-B164-4A48-B971-ABBCC1D6F179}" srcOrd="4" destOrd="0" presId="urn:microsoft.com/office/officeart/2005/8/layout/arrow2"/>
    <dgm:cxn modelId="{73964B12-E3D8-4A80-9ED0-A7A8C7D0A799}" type="presParOf" srcId="{390ED960-F5FC-4FA9-A51E-C986939AA751}" destId="{B3EB3068-E839-4812-9C3D-2AB62F961473}" srcOrd="5" destOrd="0" presId="urn:microsoft.com/office/officeart/2005/8/layout/arrow2"/>
    <dgm:cxn modelId="{DDFBC1EC-570D-43DE-B4A0-8F514117CD5B}" type="presParOf" srcId="{390ED960-F5FC-4FA9-A51E-C986939AA751}" destId="{E07D082E-295C-498E-8772-E1F2490C1382}" srcOrd="6" destOrd="0" presId="urn:microsoft.com/office/officeart/2005/8/layout/arrow2"/>
    <dgm:cxn modelId="{8A27DB88-8E84-4BBB-80DF-2A56DBE44E04}" type="presParOf" srcId="{390ED960-F5FC-4FA9-A51E-C986939AA751}" destId="{17041219-2F4E-4751-B09A-509E5E2B46EB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09580A-E680-4DCA-A5FB-E98ABC0230F6}" type="doc">
      <dgm:prSet loTypeId="urn:microsoft.com/office/officeart/2005/8/layout/vList2" loCatId="list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DC461EED-DDE6-4D61-8F99-557908260D8F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«Организация деятельности детей дошкольного возраста в ДОУ» (520 ч) 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CE2B828-1152-4B92-B16A-0B24AD9195CB}" type="parTrans" cxnId="{26AEE537-064D-4AD0-B77D-A08E05A92286}">
      <dgm:prSet/>
      <dgm:spPr/>
      <dgm:t>
        <a:bodyPr/>
        <a:lstStyle/>
        <a:p>
          <a:endParaRPr lang="ru-RU"/>
        </a:p>
      </dgm:t>
    </dgm:pt>
    <dgm:pt modelId="{93B250C9-5403-4324-91E4-0D780599A7CD}" type="sibTrans" cxnId="{26AEE537-064D-4AD0-B77D-A08E05A92286}">
      <dgm:prSet/>
      <dgm:spPr/>
      <dgm:t>
        <a:bodyPr/>
        <a:lstStyle/>
        <a:p>
          <a:endParaRPr lang="ru-RU"/>
        </a:p>
      </dgm:t>
    </dgm:pt>
    <dgm:pt modelId="{65CAE5E8-1632-432A-9989-C7A284D8039D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«Организация учебно-воспитательного процесса </a:t>
          </a:r>
        </a:p>
        <a:p>
          <a:pPr algn="ctr"/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начальной школе» (520 ч) 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1E4634D-FED5-46FB-8439-473DB5DEFE93}" type="parTrans" cxnId="{A5040FE0-FA03-40DD-AB40-21D162CE31C9}">
      <dgm:prSet/>
      <dgm:spPr/>
      <dgm:t>
        <a:bodyPr/>
        <a:lstStyle/>
        <a:p>
          <a:endParaRPr lang="ru-RU"/>
        </a:p>
      </dgm:t>
    </dgm:pt>
    <dgm:pt modelId="{C3716B45-A8D2-4C3D-A618-880EE4790E44}" type="sibTrans" cxnId="{A5040FE0-FA03-40DD-AB40-21D162CE31C9}">
      <dgm:prSet/>
      <dgm:spPr/>
      <dgm:t>
        <a:bodyPr/>
        <a:lstStyle/>
        <a:p>
          <a:endParaRPr lang="ru-RU"/>
        </a:p>
      </dgm:t>
    </dgm:pt>
    <dgm:pt modelId="{9AAA7F12-D0A1-483D-8BD8-CC46CBD73513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«Психолого-педагогическая подготовка тренеров и спортивных инструкторов»  (520 ч) 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9BD26FA-1FEE-4A07-A0B9-0FE71C994F0F}" type="parTrans" cxnId="{AC04A4D5-EB5B-45A5-A50F-7BE25669BA47}">
      <dgm:prSet/>
      <dgm:spPr/>
      <dgm:t>
        <a:bodyPr/>
        <a:lstStyle/>
        <a:p>
          <a:endParaRPr lang="ru-RU"/>
        </a:p>
      </dgm:t>
    </dgm:pt>
    <dgm:pt modelId="{33571D3B-BFBC-4AEC-927F-C10453EF041F}" type="sibTrans" cxnId="{AC04A4D5-EB5B-45A5-A50F-7BE25669BA47}">
      <dgm:prSet/>
      <dgm:spPr/>
      <dgm:t>
        <a:bodyPr/>
        <a:lstStyle/>
        <a:p>
          <a:endParaRPr lang="ru-RU"/>
        </a:p>
      </dgm:t>
    </dgm:pt>
    <dgm:pt modelId="{8341CE43-5109-4D48-B68C-FED8C5F99D6F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«Психолого-педагогическая подготовка инженерно-педагогических кадров образовательных учреждений»  (360 ч)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F1A2EC5-83DC-4988-BD44-DB9B0D5C6676}" type="parTrans" cxnId="{242E5DE4-486C-4030-B0BD-2D632B97542D}">
      <dgm:prSet/>
      <dgm:spPr/>
      <dgm:t>
        <a:bodyPr/>
        <a:lstStyle/>
        <a:p>
          <a:endParaRPr lang="ru-RU"/>
        </a:p>
      </dgm:t>
    </dgm:pt>
    <dgm:pt modelId="{DFEB7F88-625C-4DEB-8ADF-3E04EAC6CE86}" type="sibTrans" cxnId="{242E5DE4-486C-4030-B0BD-2D632B97542D}">
      <dgm:prSet/>
      <dgm:spPr/>
      <dgm:t>
        <a:bodyPr/>
        <a:lstStyle/>
        <a:p>
          <a:endParaRPr lang="ru-RU"/>
        </a:p>
      </dgm:t>
    </dgm:pt>
    <dgm:pt modelId="{E85D4797-BA62-4E2D-AB13-BDBC4901E673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«Концептуальные основы введения ФГОС ДО» (72 ч) 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21AA66D-0D2C-4B66-88A8-6890697FB4AD}" type="parTrans" cxnId="{5142EDDA-075D-410E-8AA4-1F578FF6D1A8}">
      <dgm:prSet/>
      <dgm:spPr/>
      <dgm:t>
        <a:bodyPr/>
        <a:lstStyle/>
        <a:p>
          <a:endParaRPr lang="ru-RU"/>
        </a:p>
      </dgm:t>
    </dgm:pt>
    <dgm:pt modelId="{60730E81-5D80-43AE-9F75-8A6675BE0AC8}" type="sibTrans" cxnId="{5142EDDA-075D-410E-8AA4-1F578FF6D1A8}">
      <dgm:prSet/>
      <dgm:spPr/>
      <dgm:t>
        <a:bodyPr/>
        <a:lstStyle/>
        <a:p>
          <a:endParaRPr lang="ru-RU"/>
        </a:p>
      </dgm:t>
    </dgm:pt>
    <dgm:pt modelId="{F778C03E-6F7F-4909-9C40-A8EB51807A70}" type="pres">
      <dgm:prSet presAssocID="{7209580A-E680-4DCA-A5FB-E98ABC0230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A9BBDB-D57C-4D02-BF3C-63F9FA8C1F28}" type="pres">
      <dgm:prSet presAssocID="{DC461EED-DDE6-4D61-8F99-557908260D8F}" presName="parentText" presStyleLbl="node1" presStyleIdx="0" presStyleCnt="5" custScaleY="72806" custLinFactY="-2457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1E4A4-9227-4B40-8D15-F6481B287053}" type="pres">
      <dgm:prSet presAssocID="{93B250C9-5403-4324-91E4-0D780599A7CD}" presName="spacer" presStyleCnt="0"/>
      <dgm:spPr/>
    </dgm:pt>
    <dgm:pt modelId="{8FC4051B-5ED1-4B53-955A-8CCDE9C957EA}" type="pres">
      <dgm:prSet presAssocID="{65CAE5E8-1632-432A-9989-C7A284D8039D}" presName="parentText" presStyleLbl="node1" presStyleIdx="1" presStyleCnt="5" custScaleY="85709" custLinFactNeighborX="813" custLinFactNeighborY="-367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056149-4D5B-4AFB-85D0-8D3F87113F33}" type="pres">
      <dgm:prSet presAssocID="{C3716B45-A8D2-4C3D-A618-880EE4790E44}" presName="spacer" presStyleCnt="0"/>
      <dgm:spPr/>
    </dgm:pt>
    <dgm:pt modelId="{FF92A7F0-A849-4702-B277-42B60B3BF7AE}" type="pres">
      <dgm:prSet presAssocID="{9AAA7F12-D0A1-483D-8BD8-CC46CBD73513}" presName="parentText" presStyleLbl="node1" presStyleIdx="2" presStyleCnt="5" custScaleY="83109" custLinFactNeighborX="-1626" custLinFactNeighborY="-435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7C44EE-1030-4B9F-91A2-B9443EB5A37E}" type="pres">
      <dgm:prSet presAssocID="{33571D3B-BFBC-4AEC-927F-C10453EF041F}" presName="spacer" presStyleCnt="0"/>
      <dgm:spPr/>
    </dgm:pt>
    <dgm:pt modelId="{7472A993-0DBB-45B1-A430-02B330F6528F}" type="pres">
      <dgm:prSet presAssocID="{8341CE43-5109-4D48-B68C-FED8C5F99D6F}" presName="parentText" presStyleLbl="node1" presStyleIdx="3" presStyleCnt="5" custScaleY="86637" custLinFactNeighborY="-436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1B7AB6-6034-490F-B195-BF92ED995900}" type="pres">
      <dgm:prSet presAssocID="{DFEB7F88-625C-4DEB-8ADF-3E04EAC6CE86}" presName="spacer" presStyleCnt="0"/>
      <dgm:spPr/>
    </dgm:pt>
    <dgm:pt modelId="{1D93F2DA-E468-464E-BC80-19CD882802D6}" type="pres">
      <dgm:prSet presAssocID="{E85D4797-BA62-4E2D-AB13-BDBC4901E673}" presName="parentText" presStyleLbl="node1" presStyleIdx="4" presStyleCnt="5" custScaleY="72096" custLinFactNeighborY="-678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04A4D5-EB5B-45A5-A50F-7BE25669BA47}" srcId="{7209580A-E680-4DCA-A5FB-E98ABC0230F6}" destId="{9AAA7F12-D0A1-483D-8BD8-CC46CBD73513}" srcOrd="2" destOrd="0" parTransId="{39BD26FA-1FEE-4A07-A0B9-0FE71C994F0F}" sibTransId="{33571D3B-BFBC-4AEC-927F-C10453EF041F}"/>
    <dgm:cxn modelId="{242E5DE4-486C-4030-B0BD-2D632B97542D}" srcId="{7209580A-E680-4DCA-A5FB-E98ABC0230F6}" destId="{8341CE43-5109-4D48-B68C-FED8C5F99D6F}" srcOrd="3" destOrd="0" parTransId="{AF1A2EC5-83DC-4988-BD44-DB9B0D5C6676}" sibTransId="{DFEB7F88-625C-4DEB-8ADF-3E04EAC6CE86}"/>
    <dgm:cxn modelId="{A5040FE0-FA03-40DD-AB40-21D162CE31C9}" srcId="{7209580A-E680-4DCA-A5FB-E98ABC0230F6}" destId="{65CAE5E8-1632-432A-9989-C7A284D8039D}" srcOrd="1" destOrd="0" parTransId="{11E4634D-FED5-46FB-8439-473DB5DEFE93}" sibTransId="{C3716B45-A8D2-4C3D-A618-880EE4790E44}"/>
    <dgm:cxn modelId="{5142EDDA-075D-410E-8AA4-1F578FF6D1A8}" srcId="{7209580A-E680-4DCA-A5FB-E98ABC0230F6}" destId="{E85D4797-BA62-4E2D-AB13-BDBC4901E673}" srcOrd="4" destOrd="0" parTransId="{A21AA66D-0D2C-4B66-88A8-6890697FB4AD}" sibTransId="{60730E81-5D80-43AE-9F75-8A6675BE0AC8}"/>
    <dgm:cxn modelId="{3EF095D8-EC63-4AB4-9222-8A23A8665A3F}" type="presOf" srcId="{8341CE43-5109-4D48-B68C-FED8C5F99D6F}" destId="{7472A993-0DBB-45B1-A430-02B330F6528F}" srcOrd="0" destOrd="0" presId="urn:microsoft.com/office/officeart/2005/8/layout/vList2"/>
    <dgm:cxn modelId="{C885F12E-04F2-402D-A0A2-275856F3DC4C}" type="presOf" srcId="{9AAA7F12-D0A1-483D-8BD8-CC46CBD73513}" destId="{FF92A7F0-A849-4702-B277-42B60B3BF7AE}" srcOrd="0" destOrd="0" presId="urn:microsoft.com/office/officeart/2005/8/layout/vList2"/>
    <dgm:cxn modelId="{26AEE537-064D-4AD0-B77D-A08E05A92286}" srcId="{7209580A-E680-4DCA-A5FB-E98ABC0230F6}" destId="{DC461EED-DDE6-4D61-8F99-557908260D8F}" srcOrd="0" destOrd="0" parTransId="{9CE2B828-1152-4B92-B16A-0B24AD9195CB}" sibTransId="{93B250C9-5403-4324-91E4-0D780599A7CD}"/>
    <dgm:cxn modelId="{6291FB62-3838-4A84-9C89-93B1AE45D7A8}" type="presOf" srcId="{65CAE5E8-1632-432A-9989-C7A284D8039D}" destId="{8FC4051B-5ED1-4B53-955A-8CCDE9C957EA}" srcOrd="0" destOrd="0" presId="urn:microsoft.com/office/officeart/2005/8/layout/vList2"/>
    <dgm:cxn modelId="{1DD02D60-728E-4C92-B303-D067543851BE}" type="presOf" srcId="{DC461EED-DDE6-4D61-8F99-557908260D8F}" destId="{04A9BBDB-D57C-4D02-BF3C-63F9FA8C1F28}" srcOrd="0" destOrd="0" presId="urn:microsoft.com/office/officeart/2005/8/layout/vList2"/>
    <dgm:cxn modelId="{870B2BA7-5C69-44F1-BB0F-53E0B6765B60}" type="presOf" srcId="{E85D4797-BA62-4E2D-AB13-BDBC4901E673}" destId="{1D93F2DA-E468-464E-BC80-19CD882802D6}" srcOrd="0" destOrd="0" presId="urn:microsoft.com/office/officeart/2005/8/layout/vList2"/>
    <dgm:cxn modelId="{C95BD1C9-E8A8-41D1-A96F-D6AEEB56E550}" type="presOf" srcId="{7209580A-E680-4DCA-A5FB-E98ABC0230F6}" destId="{F778C03E-6F7F-4909-9C40-A8EB51807A70}" srcOrd="0" destOrd="0" presId="urn:microsoft.com/office/officeart/2005/8/layout/vList2"/>
    <dgm:cxn modelId="{48F3D112-F2AD-4D84-B5B3-DE327BAA47DC}" type="presParOf" srcId="{F778C03E-6F7F-4909-9C40-A8EB51807A70}" destId="{04A9BBDB-D57C-4D02-BF3C-63F9FA8C1F28}" srcOrd="0" destOrd="0" presId="urn:microsoft.com/office/officeart/2005/8/layout/vList2"/>
    <dgm:cxn modelId="{5DA6EAA4-2B36-4319-88E9-6598B97F030A}" type="presParOf" srcId="{F778C03E-6F7F-4909-9C40-A8EB51807A70}" destId="{DAC1E4A4-9227-4B40-8D15-F6481B287053}" srcOrd="1" destOrd="0" presId="urn:microsoft.com/office/officeart/2005/8/layout/vList2"/>
    <dgm:cxn modelId="{ABB846FF-FD3C-4AEE-B306-FFBDDA59AE85}" type="presParOf" srcId="{F778C03E-6F7F-4909-9C40-A8EB51807A70}" destId="{8FC4051B-5ED1-4B53-955A-8CCDE9C957EA}" srcOrd="2" destOrd="0" presId="urn:microsoft.com/office/officeart/2005/8/layout/vList2"/>
    <dgm:cxn modelId="{EB7D8A26-F8BD-4A30-B4C5-34352367708A}" type="presParOf" srcId="{F778C03E-6F7F-4909-9C40-A8EB51807A70}" destId="{62056149-4D5B-4AFB-85D0-8D3F87113F33}" srcOrd="3" destOrd="0" presId="urn:microsoft.com/office/officeart/2005/8/layout/vList2"/>
    <dgm:cxn modelId="{C1E6DD27-E03A-4D73-A378-E5B239FF5777}" type="presParOf" srcId="{F778C03E-6F7F-4909-9C40-A8EB51807A70}" destId="{FF92A7F0-A849-4702-B277-42B60B3BF7AE}" srcOrd="4" destOrd="0" presId="urn:microsoft.com/office/officeart/2005/8/layout/vList2"/>
    <dgm:cxn modelId="{A5CB96F8-A064-4B17-B573-0D8B6D05861B}" type="presParOf" srcId="{F778C03E-6F7F-4909-9C40-A8EB51807A70}" destId="{3E7C44EE-1030-4B9F-91A2-B9443EB5A37E}" srcOrd="5" destOrd="0" presId="urn:microsoft.com/office/officeart/2005/8/layout/vList2"/>
    <dgm:cxn modelId="{3A5E3F1A-FCC8-41F9-8B41-A712776CAD0D}" type="presParOf" srcId="{F778C03E-6F7F-4909-9C40-A8EB51807A70}" destId="{7472A993-0DBB-45B1-A430-02B330F6528F}" srcOrd="6" destOrd="0" presId="urn:microsoft.com/office/officeart/2005/8/layout/vList2"/>
    <dgm:cxn modelId="{E95D0B7C-8160-4481-9908-E8D4A2389699}" type="presParOf" srcId="{F778C03E-6F7F-4909-9C40-A8EB51807A70}" destId="{0A1B7AB6-6034-490F-B195-BF92ED995900}" srcOrd="7" destOrd="0" presId="urn:microsoft.com/office/officeart/2005/8/layout/vList2"/>
    <dgm:cxn modelId="{B9C96B45-F9C3-4429-92ED-FB9BA9BDA1CF}" type="presParOf" srcId="{F778C03E-6F7F-4909-9C40-A8EB51807A70}" destId="{1D93F2DA-E468-464E-BC80-19CD882802D6}" srcOrd="8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7BF379-BECC-4D89-A863-978FCF91D06D}">
      <dsp:nvSpPr>
        <dsp:cNvPr id="0" name=""/>
        <dsp:cNvSpPr/>
      </dsp:nvSpPr>
      <dsp:spPr>
        <a:xfrm>
          <a:off x="2266417" y="144011"/>
          <a:ext cx="5620212" cy="1326511"/>
        </a:xfrm>
        <a:prstGeom prst="rect">
          <a:avLst/>
        </a:prstGeom>
        <a:solidFill>
          <a:srgbClr val="8FE28A">
            <a:shade val="9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ysClr val="windowText" lastClr="000000"/>
              </a:solidFill>
              <a:latin typeface="Cambria" panose="02040503050406030204" pitchFamily="18" charset="0"/>
              <a:ea typeface="+mn-ea"/>
              <a:cs typeface="+mn-cs"/>
            </a:rPr>
            <a:t>Нормативно-правовое обеспечение инновационного проекта</a:t>
          </a:r>
          <a:endParaRPr lang="ru-RU" sz="2800" b="1" kern="1200" dirty="0">
            <a:solidFill>
              <a:sysClr val="windowText" lastClr="000000"/>
            </a:solidFill>
            <a:latin typeface="Cambria" panose="02040503050406030204" pitchFamily="18" charset="0"/>
            <a:ea typeface="+mn-ea"/>
            <a:cs typeface="+mn-cs"/>
          </a:endParaRPr>
        </a:p>
      </dsp:txBody>
      <dsp:txXfrm>
        <a:off x="2266417" y="144011"/>
        <a:ext cx="5620212" cy="1326511"/>
      </dsp:txXfrm>
    </dsp:sp>
    <dsp:sp modelId="{737C4A5D-B373-4F57-B91B-81464F6C2DBA}">
      <dsp:nvSpPr>
        <dsp:cNvPr id="0" name=""/>
        <dsp:cNvSpPr/>
      </dsp:nvSpPr>
      <dsp:spPr>
        <a:xfrm>
          <a:off x="2982" y="1799830"/>
          <a:ext cx="2712712" cy="4110966"/>
        </a:xfrm>
        <a:prstGeom prst="rect">
          <a:avLst/>
        </a:prstGeom>
        <a:gradFill rotWithShape="0">
          <a:gsLst>
            <a:gs pos="0">
              <a:srgbClr val="8FE28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FE28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FE28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Постановление Правительства РФ от 15 апреля 2014 года № 295 «Об утверждении государственной программы Российской Федерации «Развитие образования» на 2013-2020 годы»</a:t>
          </a:r>
          <a:endParaRPr lang="ru-RU" sz="2000" b="1" kern="12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982" y="1799830"/>
        <a:ext cx="2712712" cy="4110966"/>
      </dsp:txXfrm>
    </dsp:sp>
    <dsp:sp modelId="{222DF0C0-E74C-44EA-8690-5891639E419E}">
      <dsp:nvSpPr>
        <dsp:cNvPr id="0" name=""/>
        <dsp:cNvSpPr/>
      </dsp:nvSpPr>
      <dsp:spPr>
        <a:xfrm>
          <a:off x="2715694" y="1799830"/>
          <a:ext cx="3420520" cy="4110966"/>
        </a:xfrm>
        <a:prstGeom prst="rect">
          <a:avLst/>
        </a:prstGeom>
        <a:gradFill rotWithShape="0">
          <a:gsLst>
            <a:gs pos="0">
              <a:srgbClr val="8FE28A">
                <a:hueOff val="-2235626"/>
                <a:satOff val="13803"/>
                <a:lumOff val="-5098"/>
                <a:alphaOff val="0"/>
                <a:shade val="51000"/>
                <a:satMod val="130000"/>
              </a:srgbClr>
            </a:gs>
            <a:gs pos="80000">
              <a:srgbClr val="8FE28A">
                <a:hueOff val="-2235626"/>
                <a:satOff val="13803"/>
                <a:lumOff val="-5098"/>
                <a:alphaOff val="0"/>
                <a:shade val="93000"/>
                <a:satMod val="130000"/>
              </a:srgbClr>
            </a:gs>
            <a:gs pos="100000">
              <a:srgbClr val="8FE28A">
                <a:hueOff val="-2235626"/>
                <a:satOff val="13803"/>
                <a:lumOff val="-509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Приказ Министерства труда и социальной защиты РФ от 18 октября 2013 № 544н «Об утверждении профессионального стандарта «Педагог (педагогическая деятельность в сфере дошкольного, начального общего, основного общего, среднего общего образования) (воспитатель, учитель)»</a:t>
          </a:r>
          <a:endParaRPr lang="ru-RU" sz="2000" b="1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715694" y="1799830"/>
        <a:ext cx="3420520" cy="4110966"/>
      </dsp:txXfrm>
    </dsp:sp>
    <dsp:sp modelId="{E634C416-709D-427F-A9B4-6545BD616C8B}">
      <dsp:nvSpPr>
        <dsp:cNvPr id="0" name=""/>
        <dsp:cNvSpPr/>
      </dsp:nvSpPr>
      <dsp:spPr>
        <a:xfrm>
          <a:off x="6139197" y="1784331"/>
          <a:ext cx="2573770" cy="4110966"/>
        </a:xfrm>
        <a:prstGeom prst="rect">
          <a:avLst/>
        </a:prstGeom>
        <a:gradFill rotWithShape="0">
          <a:gsLst>
            <a:gs pos="0">
              <a:srgbClr val="8FE28A">
                <a:hueOff val="-4471251"/>
                <a:satOff val="27606"/>
                <a:lumOff val="-10196"/>
                <a:alphaOff val="0"/>
                <a:shade val="51000"/>
                <a:satMod val="130000"/>
              </a:srgbClr>
            </a:gs>
            <a:gs pos="80000">
              <a:srgbClr val="8FE28A">
                <a:hueOff val="-4471251"/>
                <a:satOff val="27606"/>
                <a:lumOff val="-10196"/>
                <a:alphaOff val="0"/>
                <a:shade val="93000"/>
                <a:satMod val="130000"/>
              </a:srgbClr>
            </a:gs>
            <a:gs pos="100000">
              <a:srgbClr val="8FE28A">
                <a:hueOff val="-4471251"/>
                <a:satOff val="27606"/>
                <a:lumOff val="-1019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Распоряжение Правительства РФ от 29 декабря 2014года № 2765-р «Концепция Федеральной целевой программы развития образования на 2016 -  2020 годы»</a:t>
          </a:r>
          <a:endParaRPr lang="ru-RU" sz="2000" b="1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6139197" y="1784331"/>
        <a:ext cx="2573770" cy="4110966"/>
      </dsp:txXfrm>
    </dsp:sp>
    <dsp:sp modelId="{76C3FCB3-1AC7-4C8B-9115-E5CB56BF8224}">
      <dsp:nvSpPr>
        <dsp:cNvPr id="0" name=""/>
        <dsp:cNvSpPr/>
      </dsp:nvSpPr>
      <dsp:spPr>
        <a:xfrm>
          <a:off x="0" y="5910796"/>
          <a:ext cx="8712968" cy="456774"/>
        </a:xfrm>
        <a:prstGeom prst="rect">
          <a:avLst/>
        </a:prstGeom>
        <a:solidFill>
          <a:srgbClr val="8FE28A">
            <a:shade val="9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39B9AC-5D23-458B-A895-A25F5B616EF1}">
      <dsp:nvSpPr>
        <dsp:cNvPr id="0" name=""/>
        <dsp:cNvSpPr/>
      </dsp:nvSpPr>
      <dsp:spPr>
        <a:xfrm>
          <a:off x="0" y="589761"/>
          <a:ext cx="8462744" cy="176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FE28A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5C4234A-99D6-45E4-8193-1D68FC82B84E}">
      <dsp:nvSpPr>
        <dsp:cNvPr id="0" name=""/>
        <dsp:cNvSpPr/>
      </dsp:nvSpPr>
      <dsp:spPr>
        <a:xfrm>
          <a:off x="423137" y="114280"/>
          <a:ext cx="8013406" cy="578800"/>
        </a:xfrm>
        <a:prstGeom prst="roundRect">
          <a:avLst/>
        </a:prstGeom>
        <a:gradFill rotWithShape="1">
          <a:gsLst>
            <a:gs pos="0">
              <a:srgbClr val="8FE28A">
                <a:tint val="50000"/>
                <a:satMod val="300000"/>
              </a:srgbClr>
            </a:gs>
            <a:gs pos="35000">
              <a:srgbClr val="8FE28A">
                <a:tint val="37000"/>
                <a:satMod val="300000"/>
              </a:srgbClr>
            </a:gs>
            <a:gs pos="100000">
              <a:srgbClr val="8FE28A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8FE28A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3910" tIns="0" rIns="22391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    Разработка и реализация программы ранней профориентации для детей дошкольного возраста через систему сюжетно-ролевых игр;</a:t>
          </a:r>
          <a:endParaRPr lang="ru-RU" sz="1600" b="1" kern="12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51392" y="142535"/>
        <a:ext cx="7956896" cy="522290"/>
      </dsp:txXfrm>
    </dsp:sp>
    <dsp:sp modelId="{14C4E9E3-E08F-45CA-ADF5-0FBD6837741A}">
      <dsp:nvSpPr>
        <dsp:cNvPr id="0" name=""/>
        <dsp:cNvSpPr/>
      </dsp:nvSpPr>
      <dsp:spPr>
        <a:xfrm>
          <a:off x="0" y="1446328"/>
          <a:ext cx="8462744" cy="176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FE28A">
              <a:hueOff val="-638750"/>
              <a:satOff val="3944"/>
              <a:lumOff val="-1457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E62C767-A1B6-4102-A3A3-76B6B01286F1}">
      <dsp:nvSpPr>
        <dsp:cNvPr id="0" name=""/>
        <dsp:cNvSpPr/>
      </dsp:nvSpPr>
      <dsp:spPr>
        <a:xfrm>
          <a:off x="422524" y="802337"/>
          <a:ext cx="8037747" cy="745687"/>
        </a:xfrm>
        <a:prstGeom prst="roundRect">
          <a:avLst/>
        </a:prstGeom>
        <a:gradFill rotWithShape="1">
          <a:gsLst>
            <a:gs pos="0">
              <a:srgbClr val="8FE28A">
                <a:tint val="50000"/>
                <a:satMod val="300000"/>
              </a:srgbClr>
            </a:gs>
            <a:gs pos="35000">
              <a:srgbClr val="8FE28A">
                <a:tint val="37000"/>
                <a:satMod val="300000"/>
              </a:srgbClr>
            </a:gs>
            <a:gs pos="100000">
              <a:srgbClr val="8FE28A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8FE28A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3910" tIns="0" rIns="22391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Формирование проектной и исследовательской деятельности младших школьников на базе ресурсного центра – лаборатории начальных классов;</a:t>
          </a:r>
          <a:endParaRPr lang="ru-RU" sz="1600" b="1" kern="12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58925" y="838738"/>
        <a:ext cx="7964945" cy="672885"/>
      </dsp:txXfrm>
    </dsp:sp>
    <dsp:sp modelId="{73045BED-F3A5-4E03-A593-CE6A5E4697D6}">
      <dsp:nvSpPr>
        <dsp:cNvPr id="0" name=""/>
        <dsp:cNvSpPr/>
      </dsp:nvSpPr>
      <dsp:spPr>
        <a:xfrm>
          <a:off x="0" y="2341511"/>
          <a:ext cx="8462744" cy="176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FE28A">
              <a:hueOff val="-1277500"/>
              <a:satOff val="7887"/>
              <a:lumOff val="-2913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3AA2F7F-49EF-4D10-8E6C-6F8A759CB60F}">
      <dsp:nvSpPr>
        <dsp:cNvPr id="0" name=""/>
        <dsp:cNvSpPr/>
      </dsp:nvSpPr>
      <dsp:spPr>
        <a:xfrm>
          <a:off x="397280" y="1634149"/>
          <a:ext cx="8041535" cy="784302"/>
        </a:xfrm>
        <a:prstGeom prst="roundRect">
          <a:avLst/>
        </a:prstGeom>
        <a:gradFill rotWithShape="1">
          <a:gsLst>
            <a:gs pos="0">
              <a:srgbClr val="8FE28A">
                <a:tint val="50000"/>
                <a:satMod val="300000"/>
              </a:srgbClr>
            </a:gs>
            <a:gs pos="35000">
              <a:srgbClr val="8FE28A">
                <a:tint val="37000"/>
                <a:satMod val="300000"/>
              </a:srgbClr>
            </a:gs>
            <a:gs pos="100000">
              <a:srgbClr val="8FE28A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8FE28A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3910" tIns="0" rIns="22391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Реализация проекта «Ранняя профориентация – путь к педагогике» на базе колледжа с целью профессионального ориентирования  на педагогическую профессию учащихся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предпрофильных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классов;</a:t>
          </a:r>
          <a:endParaRPr lang="ru-RU" sz="1600" b="1" kern="12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35566" y="1672435"/>
        <a:ext cx="7964963" cy="707730"/>
      </dsp:txXfrm>
    </dsp:sp>
    <dsp:sp modelId="{422DE088-FBBC-496F-8F7F-DC5F617A6A63}">
      <dsp:nvSpPr>
        <dsp:cNvPr id="0" name=""/>
        <dsp:cNvSpPr/>
      </dsp:nvSpPr>
      <dsp:spPr>
        <a:xfrm>
          <a:off x="0" y="3064136"/>
          <a:ext cx="8462744" cy="176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FE28A">
              <a:hueOff val="-1916250"/>
              <a:satOff val="11831"/>
              <a:lumOff val="-437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38E2C80-7F60-4291-8EA3-AC682934C27A}">
      <dsp:nvSpPr>
        <dsp:cNvPr id="0" name=""/>
        <dsp:cNvSpPr/>
      </dsp:nvSpPr>
      <dsp:spPr>
        <a:xfrm>
          <a:off x="420657" y="2555711"/>
          <a:ext cx="8041540" cy="658935"/>
        </a:xfrm>
        <a:prstGeom prst="roundRect">
          <a:avLst/>
        </a:prstGeom>
        <a:gradFill rotWithShape="1">
          <a:gsLst>
            <a:gs pos="0">
              <a:srgbClr val="8FE28A">
                <a:tint val="50000"/>
                <a:satMod val="300000"/>
              </a:srgbClr>
            </a:gs>
            <a:gs pos="35000">
              <a:srgbClr val="8FE28A">
                <a:tint val="37000"/>
                <a:satMod val="300000"/>
              </a:srgbClr>
            </a:gs>
            <a:gs pos="100000">
              <a:srgbClr val="8FE28A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8FE28A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3910" tIns="0" rIns="22391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Реализация программы основного общего образования с </a:t>
          </a:r>
          <a:r>
            <a:rPr lang="ru-RU" sz="1600" b="1" kern="1200" dirty="0" err="1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предпрофильной</a:t>
          </a:r>
          <a:r>
            <a:rPr lang="ru-RU" sz="1600" b="1" kern="12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 подготовкой в области педагогики (9 класс);</a:t>
          </a:r>
          <a:endParaRPr lang="ru-RU" sz="1600" b="1" kern="12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52824" y="2587878"/>
        <a:ext cx="7977206" cy="594601"/>
      </dsp:txXfrm>
    </dsp:sp>
    <dsp:sp modelId="{8CD1F2A2-E0E3-403C-B369-F071D5CEB57A}">
      <dsp:nvSpPr>
        <dsp:cNvPr id="0" name=""/>
        <dsp:cNvSpPr/>
      </dsp:nvSpPr>
      <dsp:spPr>
        <a:xfrm>
          <a:off x="0" y="3820844"/>
          <a:ext cx="8462744" cy="176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FE28A">
              <a:hueOff val="-2555001"/>
              <a:satOff val="15775"/>
              <a:lumOff val="-5826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60AE121-8632-4CEE-BB82-256751E18993}">
      <dsp:nvSpPr>
        <dsp:cNvPr id="0" name=""/>
        <dsp:cNvSpPr/>
      </dsp:nvSpPr>
      <dsp:spPr>
        <a:xfrm>
          <a:off x="407021" y="3325526"/>
          <a:ext cx="8055690" cy="598638"/>
        </a:xfrm>
        <a:prstGeom prst="roundRect">
          <a:avLst/>
        </a:prstGeom>
        <a:gradFill rotWithShape="1">
          <a:gsLst>
            <a:gs pos="0">
              <a:srgbClr val="8FE28A">
                <a:tint val="50000"/>
                <a:satMod val="300000"/>
              </a:srgbClr>
            </a:gs>
            <a:gs pos="35000">
              <a:srgbClr val="8FE28A">
                <a:tint val="37000"/>
                <a:satMod val="300000"/>
              </a:srgbClr>
            </a:gs>
            <a:gs pos="100000">
              <a:srgbClr val="8FE28A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8FE28A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3910" tIns="0" rIns="22391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Реализация модели «Институт наставничества» через психолого-педагогическое сопровождение начинающих педагогов;</a:t>
          </a:r>
          <a:endParaRPr lang="ru-RU" sz="1600" b="1" kern="12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36244" y="3354749"/>
        <a:ext cx="7997244" cy="540192"/>
      </dsp:txXfrm>
    </dsp:sp>
    <dsp:sp modelId="{124A7047-BFD4-40EE-8BBF-E9FD8744366B}">
      <dsp:nvSpPr>
        <dsp:cNvPr id="0" name=""/>
        <dsp:cNvSpPr/>
      </dsp:nvSpPr>
      <dsp:spPr>
        <a:xfrm>
          <a:off x="0" y="4532301"/>
          <a:ext cx="8462744" cy="176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FE28A">
              <a:hueOff val="-3193751"/>
              <a:satOff val="19719"/>
              <a:lumOff val="-7283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AB29F83-6B61-42E9-8816-26F24274B545}">
      <dsp:nvSpPr>
        <dsp:cNvPr id="0" name=""/>
        <dsp:cNvSpPr/>
      </dsp:nvSpPr>
      <dsp:spPr>
        <a:xfrm>
          <a:off x="414459" y="4035044"/>
          <a:ext cx="8041535" cy="600576"/>
        </a:xfrm>
        <a:prstGeom prst="roundRect">
          <a:avLst/>
        </a:prstGeom>
        <a:gradFill rotWithShape="1">
          <a:gsLst>
            <a:gs pos="0">
              <a:srgbClr val="8FE28A">
                <a:tint val="50000"/>
                <a:satMod val="300000"/>
              </a:srgbClr>
            </a:gs>
            <a:gs pos="35000">
              <a:srgbClr val="8FE28A">
                <a:tint val="37000"/>
                <a:satMod val="300000"/>
              </a:srgbClr>
            </a:gs>
            <a:gs pos="100000">
              <a:srgbClr val="8FE28A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8FE28A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3910" tIns="0" rIns="22391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Пролонгация обобщения и трансляции опыта внедрения инновационной модели сетевого взаимодействия;</a:t>
          </a:r>
        </a:p>
      </dsp:txBody>
      <dsp:txXfrm>
        <a:off x="443777" y="4064362"/>
        <a:ext cx="7982899" cy="541940"/>
      </dsp:txXfrm>
    </dsp:sp>
    <dsp:sp modelId="{428AACB6-47B5-4EED-9FD9-F854E1A8313D}">
      <dsp:nvSpPr>
        <dsp:cNvPr id="0" name=""/>
        <dsp:cNvSpPr/>
      </dsp:nvSpPr>
      <dsp:spPr>
        <a:xfrm>
          <a:off x="0" y="5424359"/>
          <a:ext cx="8462744" cy="176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FE28A">
              <a:hueOff val="-3832501"/>
              <a:satOff val="23662"/>
              <a:lumOff val="-8739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3AD1F92-1214-4100-AE65-E450D82D45E7}">
      <dsp:nvSpPr>
        <dsp:cNvPr id="0" name=""/>
        <dsp:cNvSpPr/>
      </dsp:nvSpPr>
      <dsp:spPr>
        <a:xfrm>
          <a:off x="417816" y="4733718"/>
          <a:ext cx="8044927" cy="781177"/>
        </a:xfrm>
        <a:prstGeom prst="roundRect">
          <a:avLst/>
        </a:prstGeom>
        <a:gradFill rotWithShape="1">
          <a:gsLst>
            <a:gs pos="0">
              <a:srgbClr val="8FE28A">
                <a:tint val="50000"/>
                <a:satMod val="300000"/>
              </a:srgbClr>
            </a:gs>
            <a:gs pos="35000">
              <a:srgbClr val="8FE28A">
                <a:tint val="37000"/>
                <a:satMod val="300000"/>
              </a:srgbClr>
            </a:gs>
            <a:gs pos="100000">
              <a:srgbClr val="8FE28A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8FE28A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3910" tIns="0" rIns="22391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Осуществление информационно-консультативной работы, методического руководства, обобщение и трансляция инновационного опыта, освещение этапов реализации проекта  в СМИ.</a:t>
          </a:r>
          <a:endParaRPr lang="ru-RU" sz="1600" b="1" kern="1200" dirty="0">
            <a:solidFill>
              <a:srgbClr val="F489CF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55950" y="4771852"/>
        <a:ext cx="7968659" cy="7049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0E8C37-B88A-4B59-A18D-6A3BC0A77273}">
      <dsp:nvSpPr>
        <dsp:cNvPr id="0" name=""/>
        <dsp:cNvSpPr/>
      </dsp:nvSpPr>
      <dsp:spPr>
        <a:xfrm>
          <a:off x="350046" y="0"/>
          <a:ext cx="7658153" cy="478634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580731-94EF-474E-8492-3A5B58047801}">
      <dsp:nvSpPr>
        <dsp:cNvPr id="0" name=""/>
        <dsp:cNvSpPr/>
      </dsp:nvSpPr>
      <dsp:spPr>
        <a:xfrm>
          <a:off x="1104374" y="3559126"/>
          <a:ext cx="176137" cy="176137"/>
        </a:xfrm>
        <a:prstGeom prst="ellipse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B18D5B3-E164-4025-A7DC-E983FC6B90AA}">
      <dsp:nvSpPr>
        <dsp:cNvPr id="0" name=""/>
        <dsp:cNvSpPr/>
      </dsp:nvSpPr>
      <dsp:spPr>
        <a:xfrm>
          <a:off x="1071572" y="3647195"/>
          <a:ext cx="1551286" cy="1139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332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дошкольное образование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71572" y="3647195"/>
        <a:ext cx="1551286" cy="1139150"/>
      </dsp:txXfrm>
    </dsp:sp>
    <dsp:sp modelId="{55BF99C1-484B-4034-9DD2-A5ED9CAD8E73}">
      <dsp:nvSpPr>
        <dsp:cNvPr id="0" name=""/>
        <dsp:cNvSpPr/>
      </dsp:nvSpPr>
      <dsp:spPr>
        <a:xfrm>
          <a:off x="2348824" y="2445822"/>
          <a:ext cx="306326" cy="306326"/>
        </a:xfrm>
        <a:prstGeom prst="ellipse">
          <a:avLst/>
        </a:prstGeom>
        <a:solidFill>
          <a:schemeClr val="accent5">
            <a:shade val="80000"/>
            <a:hueOff val="68407"/>
            <a:satOff val="-746"/>
            <a:lumOff val="852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7F2E008-94E3-4018-B66E-0A11FE8C8728}">
      <dsp:nvSpPr>
        <dsp:cNvPr id="0" name=""/>
        <dsp:cNvSpPr/>
      </dsp:nvSpPr>
      <dsp:spPr>
        <a:xfrm>
          <a:off x="2501987" y="2598985"/>
          <a:ext cx="1608212" cy="2187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316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основное общее образование 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01987" y="2598985"/>
        <a:ext cx="1608212" cy="2187360"/>
      </dsp:txXfrm>
    </dsp:sp>
    <dsp:sp modelId="{F081FB68-B164-4A48-B971-ABBCC1D6F179}">
      <dsp:nvSpPr>
        <dsp:cNvPr id="0" name=""/>
        <dsp:cNvSpPr/>
      </dsp:nvSpPr>
      <dsp:spPr>
        <a:xfrm>
          <a:off x="3937891" y="1625443"/>
          <a:ext cx="405882" cy="405882"/>
        </a:xfrm>
        <a:prstGeom prst="ellipse">
          <a:avLst/>
        </a:prstGeom>
        <a:solidFill>
          <a:schemeClr val="accent5">
            <a:shade val="80000"/>
            <a:hueOff val="136814"/>
            <a:satOff val="-1492"/>
            <a:lumOff val="1705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3EB3068-E839-4812-9C3D-2AB62F961473}">
      <dsp:nvSpPr>
        <dsp:cNvPr id="0" name=""/>
        <dsp:cNvSpPr/>
      </dsp:nvSpPr>
      <dsp:spPr>
        <a:xfrm>
          <a:off x="3857650" y="1828384"/>
          <a:ext cx="2174576" cy="2957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069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среднее профессиональное образование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57650" y="1828384"/>
        <a:ext cx="2174576" cy="2957961"/>
      </dsp:txXfrm>
    </dsp:sp>
    <dsp:sp modelId="{E07D082E-295C-498E-8772-E1F2490C1382}">
      <dsp:nvSpPr>
        <dsp:cNvPr id="0" name=""/>
        <dsp:cNvSpPr/>
      </dsp:nvSpPr>
      <dsp:spPr>
        <a:xfrm>
          <a:off x="5668633" y="1082671"/>
          <a:ext cx="543728" cy="543728"/>
        </a:xfrm>
        <a:prstGeom prst="ellipse">
          <a:avLst/>
        </a:prstGeom>
        <a:solidFill>
          <a:schemeClr val="accent5">
            <a:shade val="80000"/>
            <a:hueOff val="205221"/>
            <a:satOff val="-2238"/>
            <a:lumOff val="2557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7041219-2F4E-4751-B09A-509E5E2B46EB}">
      <dsp:nvSpPr>
        <dsp:cNvPr id="0" name=""/>
        <dsp:cNvSpPr/>
      </dsp:nvSpPr>
      <dsp:spPr>
        <a:xfrm>
          <a:off x="5631030" y="1354535"/>
          <a:ext cx="2227148" cy="3431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111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высшее профессиональное образование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31030" y="1354535"/>
        <a:ext cx="2227148" cy="34318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A9BBDB-D57C-4D02-BF3C-63F9FA8C1F28}">
      <dsp:nvSpPr>
        <dsp:cNvPr id="0" name=""/>
        <dsp:cNvSpPr/>
      </dsp:nvSpPr>
      <dsp:spPr>
        <a:xfrm>
          <a:off x="0" y="0"/>
          <a:ext cx="8786842" cy="858644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«Организация деятельности детей дошкольного возраста в ДОУ» (520 ч) 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916" y="41916"/>
        <a:ext cx="8703010" cy="774812"/>
      </dsp:txXfrm>
    </dsp:sp>
    <dsp:sp modelId="{8FC4051B-5ED1-4B53-955A-8CCDE9C957EA}">
      <dsp:nvSpPr>
        <dsp:cNvPr id="0" name=""/>
        <dsp:cNvSpPr/>
      </dsp:nvSpPr>
      <dsp:spPr>
        <a:xfrm>
          <a:off x="0" y="1000133"/>
          <a:ext cx="8786842" cy="1010817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«Организация учебно-воспитательного процесса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начальной школе» (520 ч) 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9344" y="1049477"/>
        <a:ext cx="8688154" cy="912129"/>
      </dsp:txXfrm>
    </dsp:sp>
    <dsp:sp modelId="{FF92A7F0-A849-4702-B277-42B60B3BF7AE}">
      <dsp:nvSpPr>
        <dsp:cNvPr id="0" name=""/>
        <dsp:cNvSpPr/>
      </dsp:nvSpPr>
      <dsp:spPr>
        <a:xfrm>
          <a:off x="0" y="2180014"/>
          <a:ext cx="8786842" cy="980154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«Психолого-педагогическая подготовка тренеров и спортивных инструкторов»  (520 ч) 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7847" y="2227861"/>
        <a:ext cx="8691148" cy="884460"/>
      </dsp:txXfrm>
    </dsp:sp>
    <dsp:sp modelId="{7472A993-0DBB-45B1-A430-02B330F6528F}">
      <dsp:nvSpPr>
        <dsp:cNvPr id="0" name=""/>
        <dsp:cNvSpPr/>
      </dsp:nvSpPr>
      <dsp:spPr>
        <a:xfrm>
          <a:off x="0" y="3341456"/>
          <a:ext cx="8786842" cy="1021762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«Психолого-педагогическая подготовка инженерно-педагогических кадров образовательных учреждений»  (360 ч)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9878" y="3391334"/>
        <a:ext cx="8687086" cy="922006"/>
      </dsp:txXfrm>
    </dsp:sp>
    <dsp:sp modelId="{1D93F2DA-E468-464E-BC80-19CD882802D6}">
      <dsp:nvSpPr>
        <dsp:cNvPr id="0" name=""/>
        <dsp:cNvSpPr/>
      </dsp:nvSpPr>
      <dsp:spPr>
        <a:xfrm>
          <a:off x="0" y="4500594"/>
          <a:ext cx="8786842" cy="850271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«Концептуальные основы введения ФГОС ДО» (72 ч) 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507" y="4542101"/>
        <a:ext cx="8703828" cy="7672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0.01078</cdr:x>
      <cdr:y>0</cdr:y>
    </cdr:from>
    <cdr:to>
      <cdr:x>0.08149</cdr:x>
      <cdr:y>0.09305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272" y="-12879"/>
          <a:ext cx="500066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чел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4E54A-6E89-4166-AACF-6B73B8704501}" type="datetimeFigureOut">
              <a:rPr lang="ru-RU"/>
              <a:pPr>
                <a:defRPr/>
              </a:pPr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47867-37D8-4756-BFE6-8998781906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7191F-7D5C-4475-A1D0-82D533E31022}" type="datetimeFigureOut">
              <a:rPr lang="ru-RU"/>
              <a:pPr>
                <a:defRPr/>
              </a:pPr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BCFE2-0EB8-41FD-A780-009D9BC871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2C983-CD5A-4070-848F-E06F5902E282}" type="datetimeFigureOut">
              <a:rPr lang="ru-RU"/>
              <a:pPr>
                <a:defRPr/>
              </a:pPr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FCF67-2773-4CBF-A967-F056B9897A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A98AD-3327-4B93-B6D7-E8FC2BBBBC80}" type="datetimeFigureOut">
              <a:rPr lang="ru-RU"/>
              <a:pPr>
                <a:defRPr/>
              </a:pPr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8E07B-190A-40EA-BA47-A12BDAD938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4285E-3C8F-4384-8064-F7B8ABDB635A}" type="datetimeFigureOut">
              <a:rPr lang="ru-RU"/>
              <a:pPr>
                <a:defRPr/>
              </a:pPr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3F3FC-A80B-4E7D-9F9B-82AAF0BEBA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E4894-1844-4208-A921-85017CC7E762}" type="datetimeFigureOut">
              <a:rPr lang="ru-RU"/>
              <a:pPr>
                <a:defRPr/>
              </a:pPr>
              <a:t>01.06.2017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C13A2-7F7C-4F5F-A7C7-71C0F9BC6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193BA-C7B6-4497-B780-DC29661314FC}" type="datetimeFigureOut">
              <a:rPr lang="ru-RU"/>
              <a:pPr>
                <a:defRPr/>
              </a:pPr>
              <a:t>01.06.2017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20983-8F4D-42A6-9435-742C1B58A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0A68B-4F50-4995-BB9B-2839F23749BB}" type="datetimeFigureOut">
              <a:rPr lang="ru-RU"/>
              <a:pPr>
                <a:defRPr/>
              </a:pPr>
              <a:t>01.06.2017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69F65-DCB9-4027-8417-EF8460ED2B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33812-EC61-44EF-970A-FC01D0AA19CA}" type="datetimeFigureOut">
              <a:rPr lang="ru-RU"/>
              <a:pPr>
                <a:defRPr/>
              </a:pPr>
              <a:t>01.06.2017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F3C0C-ED0D-4AB4-B1CD-5B4B94EC10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35574-1195-4679-8931-370E37E9EC37}" type="datetimeFigureOut">
              <a:rPr lang="ru-RU"/>
              <a:pPr>
                <a:defRPr/>
              </a:pPr>
              <a:t>01.06.2017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597C4-2699-471F-B860-AF9870AEF6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3938A-FC19-4404-A0B3-0F9E9CEE3ADF}" type="datetimeFigureOut">
              <a:rPr lang="ru-RU"/>
              <a:pPr>
                <a:defRPr/>
              </a:pPr>
              <a:t>01.06.2017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F6A36-8147-4B50-A765-24BAFED859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CF0846-6F8D-4529-8DCF-745E94FF1F80}" type="datetimeFigureOut">
              <a:rPr lang="ru-RU"/>
              <a:pPr>
                <a:defRPr/>
              </a:pPr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0CD48C-9882-4A53-B669-0E2EBE7BDE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2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Microsoft_Excel_97-20032.xls"/><Relationship Id="rId5" Type="http://schemas.openxmlformats.org/officeDocument/2006/relationships/image" Target="../media/image25.png"/><Relationship Id="rId4" Type="http://schemas.openxmlformats.org/officeDocument/2006/relationships/oleObject" Target="../embeddings/_____Microsoft_Excel_97-20031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jpe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2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14375" y="642938"/>
            <a:ext cx="8143875" cy="335756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eaLnBrk="1" hangingPunct="1">
              <a:spcBef>
                <a:spcPct val="0"/>
              </a:spcBef>
            </a:pPr>
            <a:endParaRPr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инновационной модели сетевого взаимодействия подготовки педагогических кадров в системе непрерывного педагогического образования</a:t>
            </a:r>
            <a:endParaRPr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4" descr="логотип.jpg"/>
          <p:cNvPicPr>
            <a:picLocks noChangeAspect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0" y="0"/>
            <a:ext cx="1857356" cy="1714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\\Гришко-пк\обмен\Беляничева\Фото-15 июня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857232"/>
            <a:ext cx="5020115" cy="2502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\\Гришко-пк\обмен\Беляничева\Фото-15 июня\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7475" b="12168"/>
          <a:stretch>
            <a:fillRect/>
          </a:stretch>
        </p:blipFill>
        <p:spPr>
          <a:xfrm>
            <a:off x="6072197" y="642918"/>
            <a:ext cx="2915667" cy="3214710"/>
          </a:xfrm>
          <a:effectLst>
            <a:softEdge rad="112500"/>
          </a:effec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286124"/>
            <a:ext cx="4727735" cy="3425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логотип.jpg"/>
          <p:cNvPicPr>
            <a:picLocks noChangeAspect="1"/>
          </p:cNvPicPr>
          <p:nvPr/>
        </p:nvPicPr>
        <p:blipFill>
          <a:blip r:embed="rId5" cstate="email">
            <a:extLst/>
          </a:blip>
          <a:srcRect/>
          <a:stretch>
            <a:fillRect/>
          </a:stretch>
        </p:blipFill>
        <p:spPr bwMode="auto">
          <a:xfrm>
            <a:off x="0" y="0"/>
            <a:ext cx="1857356" cy="1714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571604" y="214290"/>
            <a:ext cx="6586526" cy="500042"/>
          </a:xfrm>
          <a:ln>
            <a:noFill/>
          </a:ln>
        </p:spPr>
        <p:txBody>
          <a:bodyPr/>
          <a:lstStyle/>
          <a:p>
            <a:pPr algn="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Ранняя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профориентация</a:t>
            </a:r>
          </a:p>
        </p:txBody>
      </p:sp>
      <p:pic>
        <p:nvPicPr>
          <p:cNvPr id="3075" name="Picture 3" descr="G:\Трудникова\РЕСУРСНЫЙ ЦЕНТР\Ранняя профориентация сад 13\IMG_20160323_1118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596" y="3798439"/>
            <a:ext cx="4143404" cy="3059561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9" name="TextBox 8"/>
          <p:cNvSpPr txBox="1"/>
          <p:nvPr/>
        </p:nvSpPr>
        <p:spPr>
          <a:xfrm>
            <a:off x="0" y="648866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7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оготип.jpg"/>
          <p:cNvPicPr>
            <a:picLocks noChangeAspect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0" y="0"/>
            <a:ext cx="1857356" cy="1714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 flipH="1">
            <a:off x="2071670" y="214290"/>
            <a:ext cx="628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Школа раннего развития "Кроха"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G:\Трудникова\РЕСУРСНЫЙ ЦЕНТР\фото отчет Кроха НСПК 2 кв.2016г\2. Кроха 2 кв.2016г.jpg"/>
          <p:cNvPicPr>
            <a:picLocks noChangeAspect="1" noChangeArrowheads="1"/>
          </p:cNvPicPr>
          <p:nvPr/>
        </p:nvPicPr>
        <p:blipFill>
          <a:blip r:embed="rId3" cstate="print"/>
          <a:srcRect t="29464"/>
          <a:stretch>
            <a:fillRect/>
          </a:stretch>
        </p:blipFill>
        <p:spPr bwMode="auto">
          <a:xfrm>
            <a:off x="428596" y="1643050"/>
            <a:ext cx="3808084" cy="4476757"/>
          </a:xfrm>
          <a:prstGeom prst="rect">
            <a:avLst/>
          </a:prstGeom>
          <a:noFill/>
          <a:effectLst>
            <a:softEdge rad="6350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35843" name="Picture 3" descr="G:\Трудникова\РЕСУРСНЫЙ ЦЕНТР\фото отчет Кроха НСПК 1 кв.2016г\фото 5 Кроха 1кв.2016г.jpg"/>
          <p:cNvPicPr>
            <a:picLocks noChangeAspect="1" noChangeArrowheads="1"/>
          </p:cNvPicPr>
          <p:nvPr/>
        </p:nvPicPr>
        <p:blipFill>
          <a:blip r:embed="rId4" cstate="print"/>
          <a:srcRect t="22059" b="11764"/>
          <a:stretch>
            <a:fillRect/>
          </a:stretch>
        </p:blipFill>
        <p:spPr bwMode="auto">
          <a:xfrm>
            <a:off x="4643438" y="3643290"/>
            <a:ext cx="4000510" cy="32147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35844" name="Picture 4" descr="G:\Трудникова\РЕСУРСНЫЙ ЦЕНТР\КРОХА\объявление\IMG_20151211_1235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857232"/>
            <a:ext cx="4000495" cy="300037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 descr="\\Гришко-пк\обмен\Беляничева\День-открытых-дверей-28.04.16\IMG_20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57686" y="3429000"/>
            <a:ext cx="4786314" cy="3429000"/>
          </a:xfrm>
          <a:effectLst>
            <a:softEdge rad="112500"/>
          </a:effectLst>
        </p:spPr>
      </p:pic>
      <p:pic>
        <p:nvPicPr>
          <p:cNvPr id="8196" name="Picture 4" descr="C:\Users\Гришко\Desktop\Desktop\Фото\открытие РЦ\IMG_99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500042"/>
            <a:ext cx="4607752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 descr="C:\Users\Гришко\Desktop\Desktop\Фото\Дни открытых хдверей\День=дверей-26.02.16\2016.02.25 День открытых дверей (от Рианы)\IMG_94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4" y="3571876"/>
            <a:ext cx="4403317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логотип.jpg"/>
          <p:cNvPicPr>
            <a:picLocks noChangeAspect="1"/>
          </p:cNvPicPr>
          <p:nvPr/>
        </p:nvPicPr>
        <p:blipFill>
          <a:blip r:embed="rId5" cstate="email">
            <a:extLst/>
          </a:blip>
          <a:srcRect/>
          <a:stretch>
            <a:fillRect/>
          </a:stretch>
        </p:blipFill>
        <p:spPr bwMode="auto">
          <a:xfrm>
            <a:off x="0" y="0"/>
            <a:ext cx="1857356" cy="1714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6"/>
          <p:cNvSpPr>
            <a:spLocks noChangeArrowheads="1"/>
          </p:cNvSpPr>
          <p:nvPr/>
        </p:nvSpPr>
        <p:spPr bwMode="auto">
          <a:xfrm>
            <a:off x="7072330" y="1714488"/>
            <a:ext cx="30718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Педкласс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8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>
              <a:defRPr/>
            </a:pPr>
            <a:r>
              <a:rPr lang="ru-RU" sz="3600" smtClean="0">
                <a:solidFill>
                  <a:srgbClr val="002060"/>
                </a:solidFill>
              </a:rPr>
              <a:t/>
            </a:r>
            <a:br>
              <a:rPr lang="ru-RU" sz="3600" smtClean="0">
                <a:solidFill>
                  <a:srgbClr val="002060"/>
                </a:solidFill>
              </a:rPr>
            </a:br>
            <a:endParaRPr lang="ru-RU" sz="3600" smtClean="0">
              <a:solidFill>
                <a:srgbClr val="002060"/>
              </a:solidFill>
            </a:endParaRPr>
          </a:p>
        </p:txBody>
      </p:sp>
      <p:pic>
        <p:nvPicPr>
          <p:cNvPr id="11268" name="Picture 8" descr="C:\Users\Гришко\Desktop\Модели предпрофильного обучения\Пед класс - фото\IMG_65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71934" y="428604"/>
            <a:ext cx="4858789" cy="3237807"/>
          </a:xfrm>
          <a:effectLst>
            <a:softEdge rad="112500"/>
          </a:effectLst>
        </p:spPr>
      </p:pic>
      <p:pic>
        <p:nvPicPr>
          <p:cNvPr id="11267" name="Picture 5" descr="C:\Users\Гришко\Desktop\НСПК-лагерь\IMG_56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786166"/>
            <a:ext cx="4580406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9" name="Picture 6" descr="C:\Users\Гришко\Desktop\Desktop\Фото\открытие РЦ\IMG_86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00240"/>
            <a:ext cx="4429155" cy="3095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4" descr="логотип.jpg"/>
          <p:cNvPicPr>
            <a:picLocks noChangeAspect="1"/>
          </p:cNvPicPr>
          <p:nvPr/>
        </p:nvPicPr>
        <p:blipFill>
          <a:blip r:embed="rId5" cstate="email">
            <a:extLst/>
          </a:blip>
          <a:srcRect/>
          <a:stretch>
            <a:fillRect/>
          </a:stretch>
        </p:blipFill>
        <p:spPr bwMode="auto">
          <a:xfrm>
            <a:off x="0" y="0"/>
            <a:ext cx="1857356" cy="1714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9" name="Прямоугольник 6"/>
          <p:cNvSpPr>
            <a:spLocks noChangeArrowheads="1"/>
          </p:cNvSpPr>
          <p:nvPr/>
        </p:nvSpPr>
        <p:spPr bwMode="auto">
          <a:xfrm>
            <a:off x="785813" y="5461000"/>
            <a:ext cx="30718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Педкласс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810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10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логотип.jpg"/>
          <p:cNvPicPr>
            <a:picLocks noChangeAspect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0" y="0"/>
            <a:ext cx="1857356" cy="1714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026" name="Диаграмма 4"/>
          <p:cNvGraphicFramePr>
            <a:graphicFrameLocks/>
          </p:cNvGraphicFramePr>
          <p:nvPr/>
        </p:nvGraphicFramePr>
        <p:xfrm>
          <a:off x="0" y="3286125"/>
          <a:ext cx="4857750" cy="392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r:id="rId4" imgW="4858933" imgH="3926164" progId="">
                  <p:embed/>
                </p:oleObj>
              </mc:Choice>
              <mc:Fallback>
                <p:oleObj r:id="rId4" imgW="4858933" imgH="3926164" progId="">
                  <p:embed/>
                  <p:pic>
                    <p:nvPicPr>
                      <p:cNvPr id="0" name="Picture 2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286125"/>
                        <a:ext cx="4857750" cy="3929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Диаграмма 5"/>
          <p:cNvGraphicFramePr>
            <a:graphicFrameLocks/>
          </p:cNvGraphicFramePr>
          <p:nvPr/>
        </p:nvGraphicFramePr>
        <p:xfrm>
          <a:off x="2786063" y="428625"/>
          <a:ext cx="5857875" cy="464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r:id="rId6" imgW="5858764" imgH="4645555" progId="">
                  <p:embed/>
                </p:oleObj>
              </mc:Choice>
              <mc:Fallback>
                <p:oleObj r:id="rId6" imgW="5858764" imgH="4645555" progId="">
                  <p:embed/>
                  <p:pic>
                    <p:nvPicPr>
                      <p:cNvPr id="0" name="Picture 25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63" y="428625"/>
                        <a:ext cx="5857875" cy="4643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Заголовок 6"/>
          <p:cNvSpPr>
            <a:spLocks noGrp="1"/>
          </p:cNvSpPr>
          <p:nvPr>
            <p:ph type="title" idx="4294967295"/>
          </p:nvPr>
        </p:nvSpPr>
        <p:spPr>
          <a:xfrm>
            <a:off x="2357438" y="285750"/>
            <a:ext cx="4800600" cy="1143000"/>
          </a:xfrm>
        </p:spPr>
        <p:txBody>
          <a:bodyPr/>
          <a:lstStyle/>
          <a:p>
            <a:pPr algn="r"/>
            <a:r>
              <a:rPr lang="ru-RU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 нам поступили</a:t>
            </a:r>
          </a:p>
        </p:txBody>
      </p:sp>
      <p:sp>
        <p:nvSpPr>
          <p:cNvPr id="1030" name="Содержимое 7"/>
          <p:cNvSpPr>
            <a:spLocks noGrp="1"/>
          </p:cNvSpPr>
          <p:nvPr>
            <p:ph idx="4294967295"/>
          </p:nvPr>
        </p:nvSpPr>
        <p:spPr>
          <a:xfrm>
            <a:off x="4429124" y="5214950"/>
            <a:ext cx="3143250" cy="428626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Нас выбрали</a:t>
            </a:r>
          </a:p>
          <a:p>
            <a:pPr>
              <a:buFont typeface="Arial" charset="0"/>
              <a:buNone/>
            </a:pPr>
            <a:endParaRPr lang="ru-RU" dirty="0" smtClean="0"/>
          </a:p>
          <a:p>
            <a:pPr>
              <a:buFont typeface="Arial" charset="0"/>
              <a:buNone/>
            </a:pPr>
            <a:endParaRPr lang="ru-RU" dirty="0" smtClean="0"/>
          </a:p>
          <a:p>
            <a:pPr>
              <a:buFont typeface="Arial" charset="0"/>
              <a:buNone/>
            </a:pPr>
            <a:endParaRPr lang="ru-RU" dirty="0" smtClean="0"/>
          </a:p>
          <a:p>
            <a:pPr>
              <a:buFont typeface="Arial" charset="0"/>
              <a:buNone/>
            </a:pPr>
            <a:endParaRPr lang="ru-RU" dirty="0" smtClean="0"/>
          </a:p>
          <a:p>
            <a:pPr>
              <a:buFont typeface="Arial" charset="0"/>
              <a:buNone/>
            </a:pPr>
            <a:endParaRPr lang="ru-RU" dirty="0" smtClean="0"/>
          </a:p>
          <a:p>
            <a:pPr>
              <a:buFont typeface="Arial" charset="0"/>
              <a:buNone/>
            </a:pPr>
            <a:endParaRPr lang="ru-RU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3431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11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 algn="r"/>
            <a:r>
              <a:rPr lang="ru-RU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«Старт в будущее»</a:t>
            </a:r>
          </a:p>
        </p:txBody>
      </p:sp>
      <p:pic>
        <p:nvPicPr>
          <p:cNvPr id="12291" name="Picture 3" descr="C:\Users\Гришко\Desktop\НСПК-лагерь\IMG_63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69" y="1000108"/>
            <a:ext cx="5429289" cy="2560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 descr="C:\Users\Гришко\Desktop\НСПК-лагерь\IMG_62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4929223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3" name="Picture 2" descr="C:\Users\Гришко\Desktop\НСПК-ресурсный центр\лагерь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32365" y="3493687"/>
            <a:ext cx="4111635" cy="3364313"/>
          </a:xfrm>
          <a:effectLst>
            <a:softEdge rad="112500"/>
          </a:effectLst>
        </p:spPr>
      </p:pic>
      <p:pic>
        <p:nvPicPr>
          <p:cNvPr id="6" name="Рисунок 4" descr="логотип.jpg"/>
          <p:cNvPicPr>
            <a:picLocks noChangeAspect="1"/>
          </p:cNvPicPr>
          <p:nvPr/>
        </p:nvPicPr>
        <p:blipFill>
          <a:blip r:embed="rId5" cstate="email">
            <a:extLst/>
          </a:blip>
          <a:srcRect/>
          <a:stretch>
            <a:fillRect/>
          </a:stretch>
        </p:blipFill>
        <p:spPr bwMode="auto">
          <a:xfrm>
            <a:off x="0" y="0"/>
            <a:ext cx="1857356" cy="1714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0" y="65810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12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pPr algn="r"/>
            <a:r>
              <a:rPr lang="ru-RU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«Старт в будущее»</a:t>
            </a:r>
          </a:p>
        </p:txBody>
      </p:sp>
      <p:pic>
        <p:nvPicPr>
          <p:cNvPr id="13315" name="Picture 2" descr="C:\Users\Гришко\Desktop\Документы\Педкласс\лагерь-на базе НСПК--школьники16\НСПК-лагерь\IMG_64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3116"/>
            <a:ext cx="3965575" cy="3714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логотип.jpg"/>
          <p:cNvPicPr>
            <a:picLocks noChangeAspect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0" y="0"/>
            <a:ext cx="1857356" cy="1714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8" name="Picture 6" descr="C:\Users\Гришко\Desktop\Документы\Педкласс\лагерь-на базе НСПК--школьники16\НСПК-лагерь\IMG_56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643314"/>
            <a:ext cx="4500562" cy="3004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9" name="Picture 7" descr="C:\Users\Гришко\Desktop\Документы\Педкласс\лагерь-на базе НСПК--школьники16\НСПК-лагерь\IMG_5339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357686" y="1071546"/>
            <a:ext cx="4572032" cy="2428892"/>
          </a:xfrm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0" y="6550223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13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571480"/>
            <a:ext cx="6286544" cy="1066130"/>
          </a:xfrm>
        </p:spPr>
        <p:txBody>
          <a:bodyPr/>
          <a:lstStyle/>
          <a:p>
            <a:r>
              <a:rPr lang="ru-RU" sz="2200" b="1" dirty="0">
                <a:latin typeface="Times New Roman"/>
                <a:ea typeface="Calibri"/>
              </a:rPr>
              <a:t>Повышение престижа профессии </a:t>
            </a:r>
            <a:r>
              <a:rPr lang="ru-RU" sz="2200" b="1" dirty="0" smtClean="0">
                <a:latin typeface="Times New Roman"/>
                <a:ea typeface="Calibri"/>
              </a:rPr>
              <a:t>педагог </a:t>
            </a:r>
            <a:r>
              <a:rPr lang="ru-RU" sz="2200" dirty="0" smtClean="0">
                <a:latin typeface="Times New Roman"/>
                <a:ea typeface="Calibri"/>
              </a:rPr>
              <a:t/>
            </a:r>
            <a:br>
              <a:rPr lang="ru-RU" sz="2200" dirty="0" smtClean="0">
                <a:latin typeface="Times New Roman"/>
                <a:ea typeface="Calibri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/>
                <a:ea typeface="Calibri"/>
              </a:rPr>
              <a:t>Мониторинг </a:t>
            </a:r>
            <a:r>
              <a:rPr lang="ru-RU" sz="2200" b="1" dirty="0">
                <a:solidFill>
                  <a:srgbClr val="FF0000"/>
                </a:solidFill>
                <a:latin typeface="Times New Roman"/>
                <a:ea typeface="Calibri"/>
              </a:rPr>
              <a:t>конкурса </a:t>
            </a:r>
            <a:r>
              <a:rPr lang="ru-RU" sz="2200" b="1" dirty="0" smtClean="0">
                <a:solidFill>
                  <a:srgbClr val="FF0000"/>
                </a:solidFill>
                <a:latin typeface="Times New Roman"/>
                <a:ea typeface="Calibri"/>
              </a:rPr>
              <a:t/>
            </a:r>
            <a:br>
              <a:rPr lang="ru-RU" sz="2200" b="1" dirty="0" smtClean="0">
                <a:solidFill>
                  <a:srgbClr val="FF0000"/>
                </a:solidFill>
                <a:latin typeface="Times New Roman"/>
                <a:ea typeface="Calibri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/>
                <a:ea typeface="Calibri"/>
              </a:rPr>
              <a:t>на </a:t>
            </a:r>
            <a:r>
              <a:rPr lang="ru-RU" sz="2200" b="1" dirty="0">
                <a:solidFill>
                  <a:srgbClr val="FF0000"/>
                </a:solidFill>
                <a:latin typeface="Times New Roman"/>
                <a:ea typeface="Calibri"/>
              </a:rPr>
              <a:t>педагогические специальности</a:t>
            </a:r>
            <a:endParaRPr lang="ru-RU" sz="22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0867158"/>
              </p:ext>
            </p:extLst>
          </p:nvPr>
        </p:nvGraphicFramePr>
        <p:xfrm>
          <a:off x="500034" y="1857364"/>
          <a:ext cx="842493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логотип.jpg"/>
          <p:cNvPicPr>
            <a:picLocks noChangeAspect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0" y="0"/>
            <a:ext cx="1857356" cy="1714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932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1857356" y="214290"/>
            <a:ext cx="67302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класс педагогической направленности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2" descr="C:\Users\Барбашова\Pictures\Фото 9 класс\IMG_75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000125"/>
            <a:ext cx="3786187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 descr="C:\Users\Барбашова\Pictures\Фото 9 класс\IMG_83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00125"/>
            <a:ext cx="4357688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C:\Users\Барбашова\Pictures\Фото 9 класс\IMG_838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4097338"/>
            <a:ext cx="4143375" cy="276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5" descr="C:\Users\Барбашова\Pictures\Фото 9 класс\IMG_789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906838"/>
            <a:ext cx="4429125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6334780"/>
            <a:ext cx="285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14</a:t>
            </a:r>
            <a:endParaRPr lang="ru-RU" sz="1400" dirty="0"/>
          </a:p>
        </p:txBody>
      </p:sp>
      <p:pic>
        <p:nvPicPr>
          <p:cNvPr id="8" name="Рисунок 7" descr="логотип.jpg"/>
          <p:cNvPicPr>
            <a:picLocks noChangeAspect="1"/>
          </p:cNvPicPr>
          <p:nvPr/>
        </p:nvPicPr>
        <p:blipFill>
          <a:blip r:embed="rId6" cstate="email">
            <a:extLst/>
          </a:blip>
          <a:srcRect/>
          <a:stretch>
            <a:fillRect/>
          </a:stretch>
        </p:blipFill>
        <p:spPr bwMode="auto">
          <a:xfrm>
            <a:off x="0" y="0"/>
            <a:ext cx="1857356" cy="1714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1" name="Picture 2" descr="C:\Users\Гришко\Desktop\IMG-20160823-WA00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227138"/>
            <a:ext cx="8215312" cy="5416550"/>
          </a:xfrm>
          <a:noFill/>
        </p:spPr>
      </p:pic>
      <p:pic>
        <p:nvPicPr>
          <p:cNvPr id="5" name="Рисунок 4" descr="логотип.jpg"/>
          <p:cNvPicPr>
            <a:picLocks noChangeAspect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0" y="0"/>
            <a:ext cx="1857356" cy="1714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0" y="6488668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15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логотип.jpg"/>
          <p:cNvPicPr>
            <a:picLocks noChangeAspect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0" y="0"/>
            <a:ext cx="1857356" cy="1714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7769745"/>
              </p:ext>
            </p:extLst>
          </p:nvPr>
        </p:nvGraphicFramePr>
        <p:xfrm>
          <a:off x="145312" y="332656"/>
          <a:ext cx="8712968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691952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1714500"/>
          </a:xfrm>
        </p:spPr>
        <p:txBody>
          <a:bodyPr/>
          <a:lstStyle/>
          <a:p>
            <a:pPr algn="r"/>
            <a:r>
              <a:rPr 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Направления </a:t>
            </a:r>
            <a:br>
              <a:rPr 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целевой прием в учреждения </a:t>
            </a:r>
            <a:br>
              <a:rPr 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высшего профессионального образования </a:t>
            </a:r>
            <a:r>
              <a:rPr lang="ru-RU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2214563"/>
          <a:ext cx="8229600" cy="435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r:id="rId3" imgW="8230313" imgH="4359018" progId="">
                  <p:embed/>
                </p:oleObj>
              </mc:Choice>
              <mc:Fallback>
                <p:oleObj r:id="rId3" imgW="8230313" imgH="4359018" progId="">
                  <p:embed/>
                  <p:pic>
                    <p:nvPicPr>
                      <p:cNvPr id="0" name="Picture 1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14563"/>
                        <a:ext cx="8229600" cy="4357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3" descr="логотип.jpg"/>
          <p:cNvPicPr>
            <a:picLocks noChangeAspect="1"/>
          </p:cNvPicPr>
          <p:nvPr/>
        </p:nvPicPr>
        <p:blipFill>
          <a:blip r:embed="rId5" cstate="email">
            <a:extLst/>
          </a:blip>
          <a:srcRect/>
          <a:stretch>
            <a:fillRect/>
          </a:stretch>
        </p:blipFill>
        <p:spPr bwMode="auto">
          <a:xfrm>
            <a:off x="0" y="0"/>
            <a:ext cx="1857356" cy="1714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16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1213" y="214290"/>
            <a:ext cx="760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Коррекционно-развивающая работа с детьми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F:\отчет КИП\image-80e2292218153d3323cad7155b5966394e04e84e1a4c72c8175f38fc68e73711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4752"/>
            <a:ext cx="4194432" cy="31432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36867" name="Picture 3" descr="F:\отчет КИП\Пасха 9 школа роспись подело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092" y="3714752"/>
            <a:ext cx="4714908" cy="31432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36868" name="Picture 4" descr="F:\отчет КИП\IMG_20160412_134453.jpg"/>
          <p:cNvPicPr>
            <a:picLocks noChangeAspect="1" noChangeArrowheads="1"/>
          </p:cNvPicPr>
          <p:nvPr/>
        </p:nvPicPr>
        <p:blipFill>
          <a:blip r:embed="rId4" cstate="print"/>
          <a:srcRect t="25871"/>
          <a:stretch>
            <a:fillRect/>
          </a:stretch>
        </p:blipFill>
        <p:spPr bwMode="auto">
          <a:xfrm>
            <a:off x="4429124" y="857232"/>
            <a:ext cx="4714876" cy="278608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36869" name="Picture 5" descr="F:\отчет КИП\ix7oW3m-iJs.jpg"/>
          <p:cNvPicPr>
            <a:picLocks noChangeAspect="1" noChangeArrowheads="1"/>
          </p:cNvPicPr>
          <p:nvPr/>
        </p:nvPicPr>
        <p:blipFill>
          <a:blip r:embed="rId5"/>
          <a:srcRect t="9357"/>
          <a:stretch>
            <a:fillRect/>
          </a:stretch>
        </p:blipFill>
        <p:spPr bwMode="auto">
          <a:xfrm>
            <a:off x="0" y="857232"/>
            <a:ext cx="4214810" cy="27681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4" name="Рисунок 3" descr="логотип.jpg"/>
          <p:cNvPicPr>
            <a:picLocks noChangeAspect="1"/>
          </p:cNvPicPr>
          <p:nvPr/>
        </p:nvPicPr>
        <p:blipFill>
          <a:blip r:embed="rId6" cstate="email">
            <a:extLst/>
          </a:blip>
          <a:srcRect/>
          <a:stretch>
            <a:fillRect/>
          </a:stretch>
        </p:blipFill>
        <p:spPr bwMode="auto">
          <a:xfrm>
            <a:off x="0" y="0"/>
            <a:ext cx="1857356" cy="1714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оготип.jpg"/>
          <p:cNvPicPr>
            <a:picLocks noChangeAspect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0" y="0"/>
            <a:ext cx="1857356" cy="1714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643042" y="0"/>
            <a:ext cx="71603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Курсы профессиональной переподготовки 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повышения квалификации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42844" y="1357298"/>
          <a:ext cx="8786842" cy="5500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оготип.jpg"/>
          <p:cNvPicPr>
            <a:picLocks noChangeAspect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0" y="0"/>
            <a:ext cx="1625183" cy="15001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408420" y="0"/>
            <a:ext cx="77355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FF99"/>
                </a:solidFill>
                <a:latin typeface="Times New Roman" pitchFamily="18" charset="0"/>
                <a:cs typeface="Times New Roman" pitchFamily="18" charset="0"/>
              </a:rPr>
              <a:t>Количественный показатель </a:t>
            </a:r>
            <a:r>
              <a:rPr lang="ru-RU" sz="2000" b="1" dirty="0" err="1" smtClean="0">
                <a:solidFill>
                  <a:srgbClr val="66FF99"/>
                </a:solidFill>
                <a:latin typeface="Times New Roman" pitchFamily="18" charset="0"/>
                <a:cs typeface="Times New Roman" pitchFamily="18" charset="0"/>
              </a:rPr>
              <a:t>востребованности</a:t>
            </a:r>
            <a:r>
              <a:rPr lang="ru-RU" sz="2000" b="1" dirty="0" smtClean="0">
                <a:solidFill>
                  <a:srgbClr val="66FF99"/>
                </a:solidFill>
                <a:latin typeface="Times New Roman" pitchFamily="18" charset="0"/>
                <a:cs typeface="Times New Roman" pitchFamily="18" charset="0"/>
              </a:rPr>
              <a:t> курсов </a:t>
            </a:r>
          </a:p>
          <a:p>
            <a:pPr algn="ctr"/>
            <a:r>
              <a:rPr lang="ru-RU" sz="2000" b="1" dirty="0" smtClean="0">
                <a:solidFill>
                  <a:srgbClr val="66FF99"/>
                </a:solidFill>
                <a:latin typeface="Times New Roman" pitchFamily="18" charset="0"/>
                <a:cs typeface="Times New Roman" pitchFamily="18" charset="0"/>
              </a:rPr>
              <a:t>профессиональной переподготовки и повышения квалификации</a:t>
            </a:r>
            <a:endParaRPr lang="ru-RU" sz="2000" b="1" dirty="0">
              <a:solidFill>
                <a:srgbClr val="66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714480" y="785794"/>
          <a:ext cx="7072362" cy="3838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4500570"/>
            <a:ext cx="9197582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30000"/>
              </a:lnSpc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Совершенствование языковой подготовки по иностранному языку (140 ч);</a:t>
            </a:r>
          </a:p>
          <a:p>
            <a:pPr marL="342900" indent="-342900">
              <a:lnSpc>
                <a:spcPct val="130000"/>
              </a:lnSpc>
              <a:buAutoNum type="arabicPeriod"/>
            </a:pP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Психолого-педагогическая подготовка младших воспитателей (144 ч);</a:t>
            </a:r>
          </a:p>
          <a:p>
            <a:pPr marL="342900" indent="-342900">
              <a:lnSpc>
                <a:spcPct val="130000"/>
              </a:lnSpc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Психолого-педагогическая подготовка инженерно-педагогических кадров </a:t>
            </a:r>
          </a:p>
          <a:p>
            <a:pPr marL="342900" indent="-342900">
              <a:lnSpc>
                <a:spcPct val="13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образовательных учреждений (360 ч);</a:t>
            </a:r>
          </a:p>
          <a:p>
            <a:pPr marL="342900" indent="-342900">
              <a:lnSpc>
                <a:spcPct val="13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 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Концептуальные основы введения ФГОС ДО (72 ч).</a:t>
            </a:r>
          </a:p>
          <a:p>
            <a:pPr marL="342900" indent="-34290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71802" y="0"/>
            <a:ext cx="4774833" cy="95410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FFFF66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Реализация модели </a:t>
            </a:r>
          </a:p>
          <a:p>
            <a:pPr algn="ctr"/>
            <a:r>
              <a:rPr lang="ru-RU" sz="2800" b="1" dirty="0" smtClean="0">
                <a:ln>
                  <a:solidFill>
                    <a:srgbClr val="FFFF66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«Институт наставничества»</a:t>
            </a:r>
            <a:endParaRPr lang="ru-RU" sz="2800" b="1" dirty="0">
              <a:ln>
                <a:solidFill>
                  <a:srgbClr val="FFFF66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4714876" y="1142984"/>
            <a:ext cx="4286248" cy="5715016"/>
            <a:chOff x="4857752" y="1142984"/>
            <a:chExt cx="4286248" cy="5715016"/>
          </a:xfrm>
        </p:grpSpPr>
        <p:pic>
          <p:nvPicPr>
            <p:cNvPr id="37891" name="Picture 3" descr="F:\отчет КИП\DSCF147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57752" y="1142984"/>
              <a:ext cx="4286248" cy="305395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  <p:pic>
          <p:nvPicPr>
            <p:cNvPr id="37893" name="Picture 5" descr="F:\отчет КИП\Физическая культура 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57752" y="4150420"/>
              <a:ext cx="4286248" cy="270758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</p:grpSp>
      <p:grpSp>
        <p:nvGrpSpPr>
          <p:cNvPr id="11" name="Группа 10"/>
          <p:cNvGrpSpPr/>
          <p:nvPr/>
        </p:nvGrpSpPr>
        <p:grpSpPr>
          <a:xfrm>
            <a:off x="144000" y="1142984"/>
            <a:ext cx="4357687" cy="5715016"/>
            <a:chOff x="-1" y="1142984"/>
            <a:chExt cx="4357687" cy="5715016"/>
          </a:xfrm>
        </p:grpSpPr>
        <p:pic>
          <p:nvPicPr>
            <p:cNvPr id="37890" name="Picture 2" descr="F:\отчет КИП\DSC07590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071919"/>
              <a:ext cx="4357686" cy="278608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  <p:pic>
          <p:nvPicPr>
            <p:cNvPr id="37894" name="Picture 6" descr="F:\отчет КИП\IMG_5626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" y="1142984"/>
              <a:ext cx="4357687" cy="300037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</p:grpSp>
      <p:pic>
        <p:nvPicPr>
          <p:cNvPr id="4" name="Рисунок 3" descr="логотип.jpg"/>
          <p:cNvPicPr>
            <a:picLocks noChangeAspect="1"/>
          </p:cNvPicPr>
          <p:nvPr/>
        </p:nvPicPr>
        <p:blipFill>
          <a:blip r:embed="rId6" cstate="email">
            <a:extLst/>
          </a:blip>
          <a:srcRect/>
          <a:stretch>
            <a:fillRect/>
          </a:stretch>
        </p:blipFill>
        <p:spPr bwMode="auto">
          <a:xfrm>
            <a:off x="0" y="0"/>
            <a:ext cx="1857356" cy="1714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оготип.jpg"/>
          <p:cNvPicPr>
            <a:picLocks noChangeAspect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0" y="0"/>
            <a:ext cx="1857356" cy="1714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357422" y="0"/>
            <a:ext cx="62865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Мониторинг трудоустройства выпускников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500034" y="1643050"/>
          <a:ext cx="5286412" cy="394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715008" y="1571612"/>
            <a:ext cx="2857520" cy="3892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Повышение показателей трудоустройства выпускников педагогических специальностей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оготип.jpg"/>
          <p:cNvPicPr>
            <a:picLocks noChangeAspect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0" y="0"/>
            <a:ext cx="1857356" cy="1714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357422" y="0"/>
            <a:ext cx="62150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Охват участников сетевого взаимодействия</a:t>
            </a:r>
            <a:r>
              <a:rPr lang="en-US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проведенных запланированных мероприятиях</a:t>
            </a:r>
            <a:endParaRPr lang="ru-RU" sz="2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857356" y="714356"/>
            <a:ext cx="7066972" cy="2714644"/>
            <a:chOff x="1857356" y="857232"/>
            <a:chExt cx="7066972" cy="4043380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1857356" y="857232"/>
              <a:ext cx="5938862" cy="4043380"/>
              <a:chOff x="2000232" y="785794"/>
              <a:chExt cx="5938862" cy="4043380"/>
            </a:xfrm>
          </p:grpSpPr>
          <p:graphicFrame>
            <p:nvGraphicFramePr>
              <p:cNvPr id="7" name="Диаграмма 6"/>
              <p:cNvGraphicFramePr/>
              <p:nvPr/>
            </p:nvGraphicFramePr>
            <p:xfrm>
              <a:off x="2000232" y="857232"/>
              <a:ext cx="5938862" cy="397194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8" name="TextBox 7"/>
              <p:cNvSpPr txBox="1"/>
              <p:nvPr/>
            </p:nvSpPr>
            <p:spPr>
              <a:xfrm>
                <a:off x="2071670" y="785794"/>
                <a:ext cx="5581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600" b="1" dirty="0" smtClean="0">
                    <a:latin typeface="Times New Roman" pitchFamily="18" charset="0"/>
                    <a:cs typeface="Times New Roman" pitchFamily="18" charset="0"/>
                  </a:rPr>
                  <a:t>чел.</a:t>
                </a:r>
                <a:endParaRPr lang="ru-RU" sz="1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7215206" y="4357694"/>
              <a:ext cx="17091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мероприятие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57158" y="3500438"/>
            <a:ext cx="8390117" cy="356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450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1. Участие в турнирах разного уровня WORLDSKILLS RUSSIA по компетенциям </a:t>
            </a:r>
          </a:p>
          <a:p>
            <a:pPr indent="44450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«Дошкольное воспитание», «Преподавание в младших классах», «Физическая культура и спорт».</a:t>
            </a:r>
          </a:p>
          <a:p>
            <a:pPr indent="44450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Тренировочные сборы WORLDSKILLS RUSSIA по компетенциям «Дошкольное образование», </a:t>
            </a:r>
          </a:p>
          <a:p>
            <a:pPr indent="44450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«Преподавание в младших классах».</a:t>
            </a:r>
          </a:p>
          <a:p>
            <a:pPr indent="44450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Информационно – методический семинар WORLDSKILLS RUSSIA по компетенции </a:t>
            </a:r>
          </a:p>
          <a:p>
            <a:pPr indent="44450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«Физическая культура и спорт» в рамках сетевого методического объединения «колледж-вуз».</a:t>
            </a:r>
          </a:p>
          <a:p>
            <a:pPr indent="44450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4. Ранняя профориентация НОУ «Личность».</a:t>
            </a:r>
          </a:p>
          <a:p>
            <a:pPr indent="44450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Реализация проекта «Ранняя профориентация: путь к педагогике» посредством организации </a:t>
            </a:r>
          </a:p>
          <a:p>
            <a:pPr indent="44450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деятельности педагогических классов.</a:t>
            </a:r>
          </a:p>
          <a:p>
            <a:pPr indent="44450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6. Межрегиональная научно-практическая конференция «Поиск. Гипотезы. Факты».</a:t>
            </a:r>
          </a:p>
          <a:p>
            <a:pPr indent="44450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 Лаборатория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технологий.</a:t>
            </a:r>
          </a:p>
          <a:p>
            <a:pPr indent="44450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8. Фестиваль педагогических идей.</a:t>
            </a:r>
          </a:p>
          <a:p>
            <a:pPr indent="44450">
              <a:lnSpc>
                <a:spcPct val="115000"/>
              </a:lnSpc>
              <a:spcAft>
                <a:spcPts val="0"/>
              </a:spcAft>
            </a:pPr>
            <a:endParaRPr lang="ru-RU" sz="1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450"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оготип.jpg"/>
          <p:cNvPicPr>
            <a:picLocks noChangeAspect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0" y="0"/>
            <a:ext cx="1857356" cy="1714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357422" y="0"/>
            <a:ext cx="62150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Охват участников сетевого взаимодействия</a:t>
            </a:r>
            <a:r>
              <a:rPr lang="en-US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проведенных запланированных мероприятиях</a:t>
            </a:r>
            <a:endParaRPr lang="ru-RU" sz="2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857356" y="714356"/>
            <a:ext cx="7048154" cy="2714644"/>
            <a:chOff x="1928794" y="785794"/>
            <a:chExt cx="6976716" cy="3691359"/>
          </a:xfrm>
        </p:grpSpPr>
        <p:graphicFrame>
          <p:nvGraphicFramePr>
            <p:cNvPr id="5" name="Диаграмма 4"/>
            <p:cNvGraphicFramePr/>
            <p:nvPr/>
          </p:nvGraphicFramePr>
          <p:xfrm>
            <a:off x="1928794" y="1000108"/>
            <a:ext cx="6853267" cy="33623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2000232" y="785794"/>
              <a:ext cx="558166" cy="257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чел.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00958" y="4094683"/>
              <a:ext cx="1404552" cy="3824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мероприятие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71472" y="3357562"/>
            <a:ext cx="8063554" cy="3313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44450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9. Семинар для старших воспитателей ДОУ по теме: «Внедрение авторской</a:t>
            </a:r>
          </a:p>
          <a:p>
            <a:pPr indent="44450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парциальной программы по изобразительному творчеству «Цветные ладошки».</a:t>
            </a:r>
          </a:p>
          <a:p>
            <a:pPr indent="44450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10. Краевая педагогическая конференция.</a:t>
            </a:r>
          </a:p>
          <a:p>
            <a:pPr indent="44450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11. Лаборатория робототехники и </a:t>
            </a:r>
            <a:r>
              <a:rPr lang="en-US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конструирования, оборудования </a:t>
            </a:r>
            <a:r>
              <a:rPr lang="ru-RU" sz="1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Корнельсена</a:t>
            </a: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4450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12. Проведение студенческого фестиваля движения ВФСК ГТО «Спорт для всех»</a:t>
            </a:r>
          </a:p>
          <a:p>
            <a:pPr indent="44450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в рамках сетевого методического объединения «колледж-вуз».</a:t>
            </a:r>
          </a:p>
          <a:p>
            <a:pPr indent="44450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13. Семинар - мастер-класс по компетенциям «Физическая культура и спорт», </a:t>
            </a:r>
          </a:p>
          <a:p>
            <a:pPr indent="44450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«Дошкольное образование», «Преподавание в младших классах»  WORLDSKILLS RUSSIA </a:t>
            </a:r>
          </a:p>
          <a:p>
            <a:pPr indent="44450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в рамках сетевого методического взаимодействия «детский сад - школа - колледж – ООВО». </a:t>
            </a:r>
          </a:p>
          <a:p>
            <a:pPr indent="44450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14. Игра по станциям «Разведай!  Выведай! Спроси!» для учащихся СОШ г. Новороссийска.</a:t>
            </a:r>
          </a:p>
          <a:p>
            <a:pPr indent="44450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15. Заседание Координационного совета «Проблемы и перспективы подготовки </a:t>
            </a:r>
          </a:p>
          <a:p>
            <a:pPr indent="44450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квалифицированных кадров для отрасли «Образование» МО г. Новороссийск»</a:t>
            </a:r>
          </a:p>
          <a:p>
            <a:pPr indent="44450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16. Ранняя профориентация ДОУ №13.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57422" y="0"/>
            <a:ext cx="5572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Апробация и диссеминация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 результатов деятельности КИП 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логотип.jpg"/>
          <p:cNvPicPr>
            <a:picLocks noChangeAspect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0" y="0"/>
            <a:ext cx="1857356" cy="1714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вал 5"/>
          <p:cNvSpPr/>
          <p:nvPr/>
        </p:nvSpPr>
        <p:spPr>
          <a:xfrm>
            <a:off x="1857356" y="1071546"/>
            <a:ext cx="5715040" cy="2000264"/>
          </a:xfrm>
          <a:prstGeom prst="ellipse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Участие в региональных, Всероссийских конференциях, проведение семинаров, конференций</a:t>
            </a:r>
            <a:endParaRPr lang="ru-RU" sz="2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>
            <a:off x="1071538" y="2285992"/>
            <a:ext cx="857256" cy="5715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4394199" y="3392487"/>
            <a:ext cx="500067" cy="158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7500958" y="2285992"/>
            <a:ext cx="928694" cy="64294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/>
          <p:cNvGrpSpPr/>
          <p:nvPr/>
        </p:nvGrpSpPr>
        <p:grpSpPr>
          <a:xfrm>
            <a:off x="0" y="3429000"/>
            <a:ext cx="2571736" cy="1928826"/>
            <a:chOff x="357158" y="3714752"/>
            <a:chExt cx="1928826" cy="1928826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357158" y="3714752"/>
              <a:ext cx="1928826" cy="192882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798" name="Rectangle 6"/>
            <p:cNvSpPr>
              <a:spLocks noChangeArrowheads="1"/>
            </p:cNvSpPr>
            <p:nvPr/>
          </p:nvSpPr>
          <p:spPr bwMode="auto">
            <a:xfrm>
              <a:off x="357158" y="3929066"/>
              <a:ext cx="1857388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Обобщение опыта работы: выступление на 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II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Всероссийском форуме </a:t>
              </a:r>
              <a:r>
                <a:rPr kumimoji="0" lang="ru-RU" sz="16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педколледжей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в 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г. Волгограде 07.11.16г.- 09.11.16г.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786050" y="4000504"/>
            <a:ext cx="3500462" cy="2462213"/>
            <a:chOff x="2714612" y="4214818"/>
            <a:chExt cx="3500462" cy="2462213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714612" y="4214818"/>
              <a:ext cx="3500462" cy="235745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799" name="Rectangle 7"/>
            <p:cNvSpPr>
              <a:spLocks noChangeArrowheads="1"/>
            </p:cNvSpPr>
            <p:nvPr/>
          </p:nvSpPr>
          <p:spPr bwMode="auto">
            <a:xfrm>
              <a:off x="2714612" y="4214818"/>
              <a:ext cx="3429024" cy="2462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400" b="1" dirty="0" smtClean="0">
                  <a:solidFill>
                    <a:srgbClr val="00206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В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ыступление на краевом форуме работников дошкольного образования, «Социальное партнерство дошкольного и профессионального образования: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пространство качества и развития», г.Анапа , 28 октября 2016г.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Проведена 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XVIII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межрегиональная научно-практическая конференция преподавателей и студентов "Поиск. Гипотезы. Факты" (26 апреля, 2016г.)  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	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6500826" y="3428999"/>
            <a:ext cx="2643175" cy="2602401"/>
            <a:chOff x="6574250" y="3643314"/>
            <a:chExt cx="2569753" cy="2428892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6643702" y="3643314"/>
              <a:ext cx="2500298" cy="242889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800" name="Rectangle 8"/>
            <p:cNvSpPr>
              <a:spLocks noChangeArrowheads="1"/>
            </p:cNvSpPr>
            <p:nvPr/>
          </p:nvSpPr>
          <p:spPr bwMode="auto">
            <a:xfrm>
              <a:off x="6574250" y="3714753"/>
              <a:ext cx="2569753" cy="2298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630238" algn="l"/>
                </a:tabLst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Выступление на городской конференции: «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Сопровождение профессионального самоопределения обучающихся в условиях ресурсного центра педагогического образования»,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630238" algn="l"/>
                </a:tabLst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г.Новороссийск, сентябрь 2016г.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142844" y="3071810"/>
            <a:ext cx="26431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Всероссийский уровень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786050" y="3643314"/>
            <a:ext cx="350320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Краевой и межрегиональный уровень</a:t>
            </a:r>
            <a:endParaRPr lang="ru-RU" sz="1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715140" y="3071810"/>
            <a:ext cx="22921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Муниципальный уровень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0298" y="285728"/>
            <a:ext cx="56713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Информирование через СМИ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логотип.jpg"/>
          <p:cNvPicPr>
            <a:picLocks noChangeAspect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0" y="0"/>
            <a:ext cx="1857356" cy="1714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вал 5"/>
          <p:cNvSpPr/>
          <p:nvPr/>
        </p:nvSpPr>
        <p:spPr>
          <a:xfrm>
            <a:off x="2857488" y="1214422"/>
            <a:ext cx="3429024" cy="271464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Публикации  методических рекомендаций в сетевых профессиональных сообществах педагогов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6429387" y="1000108"/>
            <a:ext cx="2571770" cy="2786082"/>
            <a:chOff x="6652103" y="1071546"/>
            <a:chExt cx="2269238" cy="278608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6652103" y="1071546"/>
              <a:ext cx="2269236" cy="2786082"/>
            </a:xfrm>
            <a:prstGeom prst="roundRect">
              <a:avLst/>
            </a:prstGeom>
            <a:solidFill>
              <a:srgbClr val="99FF66">
                <a:alpha val="6902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865" name="Rectangle 1"/>
            <p:cNvSpPr>
              <a:spLocks noChangeArrowheads="1"/>
            </p:cNvSpPr>
            <p:nvPr/>
          </p:nvSpPr>
          <p:spPr bwMode="auto">
            <a:xfrm>
              <a:off x="6715139" y="1142984"/>
              <a:ext cx="2206202" cy="2631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Реализация психолого-педагогической </a:t>
              </a:r>
              <a:r>
                <a:rPr kumimoji="0" lang="ru-RU" sz="1400" b="1" i="0" u="none" strike="noStrike" cap="none" normalizeH="0" baseline="0" dirty="0" err="1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предпрофильной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подготовки с целью раннего профессионального самоопределения в системе непрерывного педагогического образования,</a:t>
              </a:r>
              <a:r>
                <a:rPr kumimoji="0" lang="ru-RU" sz="1400" b="1" i="0" u="none" strike="noStrike" cap="none" normalizeH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13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300" b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II</a:t>
              </a:r>
              <a:r>
                <a:rPr lang="ru-RU" sz="1300" b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Всероссийский форум </a:t>
              </a:r>
              <a:r>
                <a:rPr lang="ru-RU" sz="1300" b="1" dirty="0" err="1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педколледжей</a:t>
              </a:r>
              <a:r>
                <a:rPr lang="ru-RU" sz="1300" b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, </a:t>
              </a:r>
            </a:p>
            <a:p>
              <a:pPr lvl="0" algn="ctr"/>
              <a:r>
                <a:rPr kumimoji="0" lang="ru-RU" sz="13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г.Волгоград, ноябрь 2016г.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000728" y="4118789"/>
            <a:ext cx="3143272" cy="2739211"/>
            <a:chOff x="5786446" y="4118789"/>
            <a:chExt cx="3143272" cy="2739211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5786446" y="4143380"/>
              <a:ext cx="3143272" cy="2500330"/>
            </a:xfrm>
            <a:prstGeom prst="roundRect">
              <a:avLst/>
            </a:prstGeom>
            <a:solidFill>
              <a:srgbClr val="99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866" name="Rectangle 2"/>
            <p:cNvSpPr>
              <a:spLocks noChangeArrowheads="1"/>
            </p:cNvSpPr>
            <p:nvPr/>
          </p:nvSpPr>
          <p:spPr bwMode="auto">
            <a:xfrm>
              <a:off x="5786446" y="4118789"/>
              <a:ext cx="3143272" cy="2739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Значение спорта  в психофизическом развитии ребенка (от рождения до окончания школы), </a:t>
              </a:r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Международная научно-практическая конференция</a:t>
              </a:r>
            </a:p>
            <a:p>
              <a:pPr algn="ctr"/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«Психическое и психологическое здоровье человека в 21 веке: правовые, политические, социально-экономические  и гуманитарные аспекты», г.Новороссийск, ноябрь 2016г.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0" y="1428736"/>
            <a:ext cx="2786050" cy="2677879"/>
            <a:chOff x="2786050" y="4214819"/>
            <a:chExt cx="2786082" cy="2609590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786050" y="4214819"/>
              <a:ext cx="2786082" cy="2431826"/>
            </a:xfrm>
            <a:prstGeom prst="roundRect">
              <a:avLst/>
            </a:prstGeom>
            <a:solidFill>
              <a:srgbClr val="99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2786050" y="4282185"/>
              <a:ext cx="2786082" cy="25422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Основные тенденции и  проблемы в качестве </a:t>
              </a:r>
            </a:p>
            <a:p>
              <a:pPr algn="ctr"/>
              <a:r>
                <a:rPr lang="ru-RU" sz="14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жизни студентов, </a:t>
              </a:r>
            </a:p>
            <a:p>
              <a:pPr algn="ctr"/>
              <a:r>
                <a:rPr lang="ru-RU" sz="1300" b="1" dirty="0" smtClean="0">
                  <a:latin typeface="Times New Roman" pitchFamily="18" charset="0"/>
                  <a:cs typeface="Times New Roman" pitchFamily="18" charset="0"/>
                </a:rPr>
                <a:t>Международная научно-практическая конференция</a:t>
              </a:r>
            </a:p>
            <a:p>
              <a:pPr algn="ctr"/>
              <a:r>
                <a:rPr lang="ru-RU" sz="1300" b="1" dirty="0" smtClean="0">
                  <a:latin typeface="Times New Roman" pitchFamily="18" charset="0"/>
                  <a:cs typeface="Times New Roman" pitchFamily="18" charset="0"/>
                </a:rPr>
                <a:t>«Психическое и психологическое здоровье человека в 21 веке: правовые, политические, социально-экономические  и гуманитарные аспекты», г.Новороссийск, ноябрь 2016г.</a:t>
              </a:r>
            </a:p>
            <a:p>
              <a:pPr algn="ctr"/>
              <a:r>
                <a:rPr lang="ru-RU" sz="13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13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0" y="4071941"/>
            <a:ext cx="2786050" cy="2526408"/>
            <a:chOff x="214282" y="4210827"/>
            <a:chExt cx="2786050" cy="2385268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214282" y="4214818"/>
              <a:ext cx="2714612" cy="2343160"/>
            </a:xfrm>
            <a:prstGeom prst="roundRect">
              <a:avLst/>
            </a:prstGeom>
            <a:solidFill>
              <a:srgbClr val="99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14282" y="4210827"/>
              <a:ext cx="2786050" cy="23852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Интеграция опыта и перспектив участия профессиональных образовательных учреждений в движении </a:t>
              </a:r>
              <a:r>
                <a:rPr lang="ru-RU" sz="1400" b="1" dirty="0" err="1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WorldSkills</a:t>
              </a:r>
              <a:r>
                <a:rPr lang="ru-RU" sz="14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Россия, </a:t>
              </a:r>
              <a:r>
                <a:rPr lang="ru-RU" sz="1300" b="1" dirty="0" smtClean="0">
                  <a:latin typeface="Times New Roman" pitchFamily="18" charset="0"/>
                  <a:cs typeface="Times New Roman" pitchFamily="18" charset="0"/>
                </a:rPr>
                <a:t>Межрегиональная научно-практическая конференция "Образование и культура XXI века: от исследования к опыту", Краснодар, 10 июня 2016 </a:t>
              </a:r>
              <a:endParaRPr lang="ru-RU" sz="13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857488" y="4214818"/>
            <a:ext cx="3000364" cy="2384139"/>
            <a:chOff x="0" y="1643050"/>
            <a:chExt cx="2714612" cy="2312701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0" y="1643050"/>
              <a:ext cx="2714612" cy="2286016"/>
            </a:xfrm>
            <a:prstGeom prst="roundRect">
              <a:avLst/>
            </a:prstGeom>
            <a:solidFill>
              <a:srgbClr val="99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867" name="Rectangle 3"/>
            <p:cNvSpPr>
              <a:spLocks noChangeArrowheads="1"/>
            </p:cNvSpPr>
            <p:nvPr/>
          </p:nvSpPr>
          <p:spPr bwMode="auto">
            <a:xfrm>
              <a:off x="0" y="1785926"/>
              <a:ext cx="2643174" cy="2169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Подготовка специалистов педагогического профиля в условиях реализации дуальной модели обучения,</a:t>
              </a:r>
              <a:r>
                <a:rPr kumimoji="0" lang="ru-RU" sz="1400" b="1" i="0" u="none" strike="noStrike" cap="none" normalizeH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ru-RU" sz="1300" b="1" dirty="0" smtClean="0">
                  <a:latin typeface="Times New Roman" pitchFamily="18" charset="0"/>
                  <a:cs typeface="Times New Roman" pitchFamily="18" charset="0"/>
                </a:rPr>
                <a:t>Межрегиональная научно-практическая конференция "Образование и культура XXI века: от исследования к опыту", Краснодар, 10 июня 2016 г 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	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14282" y="2357430"/>
            <a:ext cx="8643998" cy="2880301"/>
          </a:xfrm>
          <a:prstGeom prst="roundRect">
            <a:avLst>
              <a:gd name="adj" fmla="val 10000"/>
            </a:avLst>
          </a:prstGeom>
          <a:gradFill rotWithShape="1">
            <a:gsLst>
              <a:gs pos="0">
                <a:srgbClr val="8FE28A">
                  <a:tint val="50000"/>
                  <a:satMod val="300000"/>
                </a:srgbClr>
              </a:gs>
              <a:gs pos="35000">
                <a:srgbClr val="8FE28A">
                  <a:tint val="37000"/>
                  <a:satMod val="300000"/>
                </a:srgbClr>
              </a:gs>
              <a:gs pos="100000">
                <a:srgbClr val="8FE28A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FE28A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</p:spPr>
      </p:sp>
      <p:sp>
        <p:nvSpPr>
          <p:cNvPr id="6" name="Нашивка 5"/>
          <p:cNvSpPr/>
          <p:nvPr/>
        </p:nvSpPr>
        <p:spPr bwMode="auto">
          <a:xfrm>
            <a:off x="2267744" y="732676"/>
            <a:ext cx="5572164" cy="785818"/>
          </a:xfrm>
          <a:prstGeom prst="chevron">
            <a:avLst/>
          </a:prstGeom>
          <a:gradFill rotWithShape="1">
            <a:gsLst>
              <a:gs pos="0">
                <a:srgbClr val="8FE28A">
                  <a:tint val="50000"/>
                  <a:satMod val="300000"/>
                </a:srgbClr>
              </a:gs>
              <a:gs pos="35000">
                <a:srgbClr val="8FE28A">
                  <a:tint val="37000"/>
                  <a:satMod val="300000"/>
                </a:srgbClr>
              </a:gs>
              <a:gs pos="100000">
                <a:srgbClr val="8FE28A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FE28A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Цель проекта</a:t>
            </a:r>
          </a:p>
        </p:txBody>
      </p:sp>
      <p:pic>
        <p:nvPicPr>
          <p:cNvPr id="7" name="Рисунок 4" descr="логотип.jpg"/>
          <p:cNvPicPr>
            <a:picLocks noChangeAspect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0" y="0"/>
            <a:ext cx="1857356" cy="1714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-142908" y="2928934"/>
            <a:ext cx="894668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Внедрение модели сетевого взаимодействия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подготовки педагогических кадров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территории МО г. Новороссийска (2015-2017 гг.)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3898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оготип.jpg"/>
          <p:cNvPicPr>
            <a:picLocks noChangeAspect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0" y="0"/>
            <a:ext cx="1779965" cy="1643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6" name="Picture 2" descr="F:\отчет КИП\IMG_20170201_154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214422"/>
            <a:ext cx="7334301" cy="550072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6" name="TextBox 5"/>
          <p:cNvSpPr txBox="1"/>
          <p:nvPr/>
        </p:nvSpPr>
        <p:spPr>
          <a:xfrm>
            <a:off x="1637072" y="0"/>
            <a:ext cx="75069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Трансляция опыта работы педагогов в публикациях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методических рекомендаций, руководств и пособий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Рисунок 3"/>
          <p:cNvPicPr>
            <a:picLocks noChangeAspect="1" noChangeArrowheads="1"/>
          </p:cNvPicPr>
          <p:nvPr/>
        </p:nvPicPr>
        <p:blipFill>
          <a:blip r:embed="rId2">
            <a:lum/>
          </a:blip>
          <a:srcRect l="16895" t="17615" r="16032" b="9349"/>
          <a:stretch>
            <a:fillRect/>
          </a:stretch>
        </p:blipFill>
        <p:spPr bwMode="auto">
          <a:xfrm>
            <a:off x="1093572" y="1357298"/>
            <a:ext cx="805042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логотип.jpg"/>
          <p:cNvPicPr>
            <a:picLocks noChangeAspect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0" y="0"/>
            <a:ext cx="1857356" cy="1714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428860" y="0"/>
            <a:ext cx="6000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Модель сетевого взаимодействия подготовки педагогических кадров 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 descr="логотип.jpg"/>
          <p:cNvPicPr>
            <a:picLocks noChangeAspect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0" y="-43442"/>
            <a:ext cx="1790436" cy="16150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1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готовы к сотрудничеству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313" y="1600200"/>
            <a:ext cx="8715375" cy="4525963"/>
          </a:xfrm>
        </p:spPr>
        <p:txBody>
          <a:bodyPr/>
          <a:lstStyle/>
          <a:p>
            <a:pPr algn="ctr"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ГБПОУ КК 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«Новороссийский социально-педагогический колледж»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г. Новороссийск, </a:t>
            </a:r>
            <a:b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Мысхакское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шоссе, д.48</a:t>
            </a:r>
            <a:b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тел. (8617) 22-41-49</a:t>
            </a:r>
            <a:b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</a:br>
            <a:endParaRPr lang="ru-RU" b="1" i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algn="ctr">
              <a:buFont typeface="Arial" pitchFamily="34" charset="0"/>
              <a:buNone/>
              <a:defRPr/>
            </a:pP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E-mail: nspk@yandex.ru</a:t>
            </a:r>
            <a:endParaRPr lang="ru-RU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сайт: </a:t>
            </a:r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www.nspk</a:t>
            </a: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-</a:t>
            </a:r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nvr.ru</a:t>
            </a:r>
            <a:endParaRPr lang="ru-RU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2357422" y="214290"/>
            <a:ext cx="6028782" cy="785818"/>
            <a:chOff x="1025532" y="163818"/>
            <a:chExt cx="7272803" cy="122413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Прямоугольник 6"/>
            <p:cNvSpPr/>
            <p:nvPr/>
          </p:nvSpPr>
          <p:spPr>
            <a:xfrm>
              <a:off x="1025532" y="163818"/>
              <a:ext cx="7272801" cy="1224133"/>
            </a:xfrm>
            <a:prstGeom prst="rect">
              <a:avLst/>
            </a:prstGeom>
            <a:solidFill>
              <a:srgbClr val="8FE28A">
                <a:shade val="9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  <a:bevelB w="88900" h="121750" prst="angle"/>
            </a:sp3d>
          </p:spPr>
        </p:sp>
        <p:sp>
          <p:nvSpPr>
            <p:cNvPr id="8" name="Прямоугольник 7"/>
            <p:cNvSpPr/>
            <p:nvPr/>
          </p:nvSpPr>
          <p:spPr>
            <a:xfrm>
              <a:off x="1025534" y="163818"/>
              <a:ext cx="7272801" cy="1224133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marR="0" lvl="0" indent="0" algn="ctr" defTabSz="12446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Задачи проекта на </a:t>
              </a:r>
              <a:r>
                <a:rPr kumimoji="0" lang="ru-RU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2017 </a:t>
              </a:r>
              <a:r>
                <a:rPr kumimoji="0" lang="ru-RU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год</a:t>
              </a:r>
            </a:p>
          </p:txBody>
        </p:sp>
      </p:grpSp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7017355"/>
              </p:ext>
            </p:extLst>
          </p:nvPr>
        </p:nvGraphicFramePr>
        <p:xfrm>
          <a:off x="395536" y="1052736"/>
          <a:ext cx="8462744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Рисунок 4" descr="логотип.jpg"/>
          <p:cNvPicPr>
            <a:picLocks noChangeAspect="1"/>
          </p:cNvPicPr>
          <p:nvPr/>
        </p:nvPicPr>
        <p:blipFill>
          <a:blip r:embed="rId7" cstate="email">
            <a:extLst/>
          </a:blip>
          <a:srcRect/>
          <a:stretch>
            <a:fillRect/>
          </a:stretch>
        </p:blipFill>
        <p:spPr bwMode="auto">
          <a:xfrm>
            <a:off x="0" y="0"/>
            <a:ext cx="1857356" cy="1714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7669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0" name="Picture 14" descr="E:\фото РЦ\20160129_1343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876"/>
            <a:ext cx="5286380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8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5321" y="1214422"/>
            <a:ext cx="8938679" cy="2357454"/>
          </a:xfrm>
          <a:effectLst>
            <a:softEdge rad="112500"/>
          </a:effectLst>
        </p:spPr>
      </p:pic>
      <p:pic>
        <p:nvPicPr>
          <p:cNvPr id="9" name="Рисунок 8" descr="логотип.jpg"/>
          <p:cNvPicPr>
            <a:picLocks noChangeAspect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 bwMode="auto">
          <a:xfrm>
            <a:off x="0" y="0"/>
            <a:ext cx="1857356" cy="1714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8" descr="E:\фото РЦ\P11701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571876"/>
            <a:ext cx="4143372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0" y="648866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4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85918" y="428604"/>
            <a:ext cx="5857916" cy="15001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Ресурсный центр педагогического образования «Призвание»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282" y="3143248"/>
            <a:ext cx="2428892" cy="3071834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Концепция непрерывного педагогического образования Краснодарского края на период 2015-2020 гг.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14678" y="3143248"/>
            <a:ext cx="2786082" cy="3000396"/>
          </a:xfrm>
          <a:prstGeom prst="roundRect">
            <a:avLst/>
          </a:prstGeom>
          <a:solidFill>
            <a:srgbClr val="99FF6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Система сопровождения профессионального самоопределения обучающихся общеобразовательных школ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г. Новороссийска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72264" y="3143248"/>
            <a:ext cx="2428892" cy="3071834"/>
          </a:xfrm>
          <a:prstGeom prst="roundRect">
            <a:avLst/>
          </a:prstGeom>
          <a:solidFill>
            <a:srgbClr val="99FF99">
              <a:alpha val="67059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Развитие способности к самостоятельному проектированию жизненного и профессионального пути учащихся в рамках сетевого взаимодействия с муниципальными образовательными учреждениями 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0" name="Левая фигурная скобка 9"/>
          <p:cNvSpPr/>
          <p:nvPr/>
        </p:nvSpPr>
        <p:spPr>
          <a:xfrm rot="5400000">
            <a:off x="4321967" y="-607247"/>
            <a:ext cx="500066" cy="6143668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логотип.jpg"/>
          <p:cNvPicPr>
            <a:picLocks noChangeAspect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0" y="0"/>
            <a:ext cx="1857356" cy="1714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3" name="Прямая со стрелкой 12"/>
          <p:cNvCxnSpPr/>
          <p:nvPr/>
        </p:nvCxnSpPr>
        <p:spPr>
          <a:xfrm>
            <a:off x="2714612" y="4500570"/>
            <a:ext cx="42862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072198" y="4429132"/>
            <a:ext cx="42862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5"/>
          <p:cNvSpPr>
            <a:spLocks noGrp="1"/>
          </p:cNvSpPr>
          <p:nvPr>
            <p:ph type="title"/>
          </p:nvPr>
        </p:nvSpPr>
        <p:spPr>
          <a:xfrm>
            <a:off x="1643063" y="214313"/>
            <a:ext cx="6872287" cy="2000250"/>
          </a:xfrm>
        </p:spPr>
        <p:txBody>
          <a:bodyPr/>
          <a:lstStyle/>
          <a:p>
            <a:pPr algn="r"/>
            <a:r>
              <a:rPr 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Система сопровождения профессионального самоопределения обучающихся</a:t>
            </a:r>
          </a:p>
        </p:txBody>
      </p:sp>
      <p:pic>
        <p:nvPicPr>
          <p:cNvPr id="5" name="Рисунок 4" descr="логотип.jpg"/>
          <p:cNvPicPr>
            <a:picLocks noChangeAspect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0" y="0"/>
            <a:ext cx="1857356" cy="1714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1" name="Схема 10"/>
          <p:cNvGraphicFramePr/>
          <p:nvPr/>
        </p:nvGraphicFramePr>
        <p:xfrm>
          <a:off x="428596" y="1785926"/>
          <a:ext cx="8358246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48866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3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32" y="1772816"/>
            <a:ext cx="9194446" cy="4904636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07"/>
            <a:ext cx="1859441" cy="1713124"/>
          </a:xfrm>
          <a:prstGeom prst="rect">
            <a:avLst/>
          </a:prstGeom>
        </p:spPr>
      </p:pic>
      <p:sp>
        <p:nvSpPr>
          <p:cNvPr id="44" name="Прямоугольник 43"/>
          <p:cNvSpPr/>
          <p:nvPr/>
        </p:nvSpPr>
        <p:spPr>
          <a:xfrm>
            <a:off x="1547664" y="5537"/>
            <a:ext cx="73809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цель инновационного проекта 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образовательных систем общего и профессионального образования для подготовки педагогических кадров.</a:t>
            </a:r>
          </a:p>
        </p:txBody>
      </p:sp>
    </p:spTree>
    <p:extLst>
      <p:ext uri="{BB962C8B-B14F-4D97-AF65-F5344CB8AC3E}">
        <p14:creationId xmlns:p14="http://schemas.microsoft.com/office/powerpoint/2010/main" val="91055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30340"/>
            <a:ext cx="4429124" cy="3227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C:\Users\Гришко\Desktop\фото 13-04-16\20160413_1056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71480"/>
            <a:ext cx="3357586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5744" y="3714728"/>
            <a:ext cx="4688256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логотип.jpg"/>
          <p:cNvPicPr>
            <a:picLocks noChangeAspect="1"/>
          </p:cNvPicPr>
          <p:nvPr/>
        </p:nvPicPr>
        <p:blipFill>
          <a:blip r:embed="rId5" cstate="email">
            <a:extLst/>
          </a:blip>
          <a:srcRect/>
          <a:stretch>
            <a:fillRect/>
          </a:stretch>
        </p:blipFill>
        <p:spPr bwMode="auto">
          <a:xfrm>
            <a:off x="0" y="1"/>
            <a:ext cx="1393009" cy="12858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7" descr="C:\Users\Гришко\Desktop\фото 13-04-16\20160413_11062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857232"/>
            <a:ext cx="5143504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143108" y="214290"/>
            <a:ext cx="6586526" cy="500042"/>
          </a:xfrm>
          <a:ln>
            <a:noFill/>
          </a:ln>
        </p:spPr>
        <p:txBody>
          <a:bodyPr/>
          <a:lstStyle/>
          <a:p>
            <a:pPr algn="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Ранняя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профориентация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48866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6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2914</TotalTime>
  <Words>1144</Words>
  <Application>Microsoft Office PowerPoint</Application>
  <PresentationFormat>Экран (4:3)</PresentationFormat>
  <Paragraphs>150</Paragraphs>
  <Slides>32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Bookman Old Style</vt:lpstr>
      <vt:lpstr>Calibri</vt:lpstr>
      <vt:lpstr>Cambria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Система сопровождения профессионального самоопределения обучающихся</vt:lpstr>
      <vt:lpstr>Презентация PowerPoint</vt:lpstr>
      <vt:lpstr>Ранняя профориентация</vt:lpstr>
      <vt:lpstr>Ранняя профориентация</vt:lpstr>
      <vt:lpstr>Презентация PowerPoint</vt:lpstr>
      <vt:lpstr>Презентация PowerPoint</vt:lpstr>
      <vt:lpstr> </vt:lpstr>
      <vt:lpstr>К нам поступили</vt:lpstr>
      <vt:lpstr>«Старт в будущее»</vt:lpstr>
      <vt:lpstr>«Старт в будущее»</vt:lpstr>
      <vt:lpstr>Повышение престижа профессии педагог  Мониторинг конкурса  на педагогические специальности</vt:lpstr>
      <vt:lpstr>Презентация PowerPoint</vt:lpstr>
      <vt:lpstr>Презентация PowerPoint</vt:lpstr>
      <vt:lpstr>Направления  на целевой прием в учреждения  высшего профессионального образования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Мы готовы к сотрудничеству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Альбина</dc:creator>
  <cp:lastModifiedBy>Владимир Карпов</cp:lastModifiedBy>
  <cp:revision>333</cp:revision>
  <dcterms:created xsi:type="dcterms:W3CDTF">2013-02-10T15:03:41Z</dcterms:created>
  <dcterms:modified xsi:type="dcterms:W3CDTF">2017-06-01T06:25:54Z</dcterms:modified>
</cp:coreProperties>
</file>