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76" autoAdjust="0"/>
  </p:normalViewPr>
  <p:slideViewPr>
    <p:cSldViewPr>
      <p:cViewPr>
        <p:scale>
          <a:sx n="90" d="100"/>
          <a:sy n="90" d="100"/>
        </p:scale>
        <p:origin x="-84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7948B-11DD-429F-9464-9779B405CF23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</dgm:pt>
    <dgm:pt modelId="{61603D7D-C6AC-4734-89F6-34A0DE06335A}">
      <dgm:prSet phldrT="[Текст]"/>
      <dgm:spPr/>
      <dgm:t>
        <a:bodyPr/>
        <a:lstStyle/>
        <a:p>
          <a:r>
            <a:rPr lang="ru-RU" dirty="0" smtClean="0"/>
            <a:t>Братский педагогический колледж</a:t>
          </a:r>
          <a:endParaRPr lang="ru-RU" dirty="0"/>
        </a:p>
      </dgm:t>
    </dgm:pt>
    <dgm:pt modelId="{3A707A9F-6808-4051-9B78-E0A0DBE84F1A}" type="parTrans" cxnId="{627E60F0-FD77-4466-AE0E-3745362699C5}">
      <dgm:prSet/>
      <dgm:spPr/>
      <dgm:t>
        <a:bodyPr/>
        <a:lstStyle/>
        <a:p>
          <a:endParaRPr lang="ru-RU"/>
        </a:p>
      </dgm:t>
    </dgm:pt>
    <dgm:pt modelId="{8FF77C2B-019D-496D-ACC4-7D64E0A596CA}" type="sibTrans" cxnId="{627E60F0-FD77-4466-AE0E-3745362699C5}">
      <dgm:prSet/>
      <dgm:spPr/>
      <dgm:t>
        <a:bodyPr/>
        <a:lstStyle/>
        <a:p>
          <a:endParaRPr lang="ru-RU"/>
        </a:p>
      </dgm:t>
    </dgm:pt>
    <dgm:pt modelId="{1C7E8DE4-155F-4D24-ABEB-1760EB9E836D}">
      <dgm:prSet phldrT="[Текст]"/>
      <dgm:spPr/>
      <dgm:t>
        <a:bodyPr/>
        <a:lstStyle/>
        <a:p>
          <a:r>
            <a:rPr lang="ru-RU" dirty="0" smtClean="0"/>
            <a:t>МБДОУ «ДСОВ» №101</a:t>
          </a:r>
          <a:endParaRPr lang="ru-RU" dirty="0"/>
        </a:p>
      </dgm:t>
    </dgm:pt>
    <dgm:pt modelId="{E3921FB5-096C-4FCF-A53E-102F590AD0F9}" type="parTrans" cxnId="{E7EEBCBE-7722-45AB-A778-6EB285A43AFA}">
      <dgm:prSet/>
      <dgm:spPr/>
      <dgm:t>
        <a:bodyPr/>
        <a:lstStyle/>
        <a:p>
          <a:endParaRPr lang="ru-RU"/>
        </a:p>
      </dgm:t>
    </dgm:pt>
    <dgm:pt modelId="{F45DD83F-AC7F-451D-9469-9D3A73A7224A}" type="sibTrans" cxnId="{E7EEBCBE-7722-45AB-A778-6EB285A43AFA}">
      <dgm:prSet/>
      <dgm:spPr/>
      <dgm:t>
        <a:bodyPr/>
        <a:lstStyle/>
        <a:p>
          <a:endParaRPr lang="ru-RU"/>
        </a:p>
      </dgm:t>
    </dgm:pt>
    <dgm:pt modelId="{1C927AE0-11AE-4387-9E59-DEFFA9C65310}">
      <dgm:prSet phldrT="[Текст]"/>
      <dgm:spPr/>
      <dgm:t>
        <a:bodyPr/>
        <a:lstStyle/>
        <a:p>
          <a:r>
            <a:rPr lang="ru-RU" dirty="0" smtClean="0"/>
            <a:t>МБДОУ «ДСКВ» №102</a:t>
          </a:r>
          <a:endParaRPr lang="ru-RU" dirty="0"/>
        </a:p>
      </dgm:t>
    </dgm:pt>
    <dgm:pt modelId="{199C829B-3B52-4F01-8D4E-04C8663B785C}" type="parTrans" cxnId="{1EA96EB9-24F0-4815-9C51-2D86FCC2B162}">
      <dgm:prSet/>
      <dgm:spPr/>
      <dgm:t>
        <a:bodyPr/>
        <a:lstStyle/>
        <a:p>
          <a:endParaRPr lang="ru-RU"/>
        </a:p>
      </dgm:t>
    </dgm:pt>
    <dgm:pt modelId="{D5E87D59-DE52-4B21-81ED-AA26D1B56B94}" type="sibTrans" cxnId="{1EA96EB9-24F0-4815-9C51-2D86FCC2B162}">
      <dgm:prSet/>
      <dgm:spPr/>
      <dgm:t>
        <a:bodyPr/>
        <a:lstStyle/>
        <a:p>
          <a:endParaRPr lang="ru-RU"/>
        </a:p>
      </dgm:t>
    </dgm:pt>
    <dgm:pt modelId="{50E714D3-C3C1-4E4F-8E8B-8BD33CCB7209}" type="pres">
      <dgm:prSet presAssocID="{80A7948B-11DD-429F-9464-9779B405CF23}" presName="compositeShape" presStyleCnt="0">
        <dgm:presLayoutVars>
          <dgm:chMax val="7"/>
          <dgm:dir/>
          <dgm:resizeHandles val="exact"/>
        </dgm:presLayoutVars>
      </dgm:prSet>
      <dgm:spPr/>
    </dgm:pt>
    <dgm:pt modelId="{BA83CB4F-B399-4B63-80BD-62C26F93EB47}" type="pres">
      <dgm:prSet presAssocID="{61603D7D-C6AC-4734-89F6-34A0DE06335A}" presName="circ1" presStyleLbl="vennNode1" presStyleIdx="0" presStyleCnt="3"/>
      <dgm:spPr/>
      <dgm:t>
        <a:bodyPr/>
        <a:lstStyle/>
        <a:p>
          <a:endParaRPr lang="ru-RU"/>
        </a:p>
      </dgm:t>
    </dgm:pt>
    <dgm:pt modelId="{D329FC07-4CFB-4324-B696-1168B1CD2C59}" type="pres">
      <dgm:prSet presAssocID="{61603D7D-C6AC-4734-89F6-34A0DE06335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56A12-03DA-47C5-9F0A-FA11A3325A04}" type="pres">
      <dgm:prSet presAssocID="{1C7E8DE4-155F-4D24-ABEB-1760EB9E836D}" presName="circ2" presStyleLbl="vennNode1" presStyleIdx="1" presStyleCnt="3"/>
      <dgm:spPr/>
      <dgm:t>
        <a:bodyPr/>
        <a:lstStyle/>
        <a:p>
          <a:endParaRPr lang="ru-RU"/>
        </a:p>
      </dgm:t>
    </dgm:pt>
    <dgm:pt modelId="{8DCEF9BF-25CE-4A4C-9A9B-D42ECD6C6A97}" type="pres">
      <dgm:prSet presAssocID="{1C7E8DE4-155F-4D24-ABEB-1760EB9E83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CB891-5FA8-4617-ABFC-00775FB90D88}" type="pres">
      <dgm:prSet presAssocID="{1C927AE0-11AE-4387-9E59-DEFFA9C65310}" presName="circ3" presStyleLbl="vennNode1" presStyleIdx="2" presStyleCnt="3"/>
      <dgm:spPr/>
      <dgm:t>
        <a:bodyPr/>
        <a:lstStyle/>
        <a:p>
          <a:endParaRPr lang="ru-RU"/>
        </a:p>
      </dgm:t>
    </dgm:pt>
    <dgm:pt modelId="{A56464AD-69C9-4BFE-8B05-B1320A075B18}" type="pres">
      <dgm:prSet presAssocID="{1C927AE0-11AE-4387-9E59-DEFFA9C6531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D0CAC9-C06B-4CE8-9E0C-EBD1C27D99D1}" type="presOf" srcId="{80A7948B-11DD-429F-9464-9779B405CF23}" destId="{50E714D3-C3C1-4E4F-8E8B-8BD33CCB7209}" srcOrd="0" destOrd="0" presId="urn:microsoft.com/office/officeart/2005/8/layout/venn1"/>
    <dgm:cxn modelId="{E7EEBCBE-7722-45AB-A778-6EB285A43AFA}" srcId="{80A7948B-11DD-429F-9464-9779B405CF23}" destId="{1C7E8DE4-155F-4D24-ABEB-1760EB9E836D}" srcOrd="1" destOrd="0" parTransId="{E3921FB5-096C-4FCF-A53E-102F590AD0F9}" sibTransId="{F45DD83F-AC7F-451D-9469-9D3A73A7224A}"/>
    <dgm:cxn modelId="{D7B9D1BA-BDF3-42CA-BF50-3F0DAA900643}" type="presOf" srcId="{1C7E8DE4-155F-4D24-ABEB-1760EB9E836D}" destId="{8DCEF9BF-25CE-4A4C-9A9B-D42ECD6C6A97}" srcOrd="1" destOrd="0" presId="urn:microsoft.com/office/officeart/2005/8/layout/venn1"/>
    <dgm:cxn modelId="{627E60F0-FD77-4466-AE0E-3745362699C5}" srcId="{80A7948B-11DD-429F-9464-9779B405CF23}" destId="{61603D7D-C6AC-4734-89F6-34A0DE06335A}" srcOrd="0" destOrd="0" parTransId="{3A707A9F-6808-4051-9B78-E0A0DBE84F1A}" sibTransId="{8FF77C2B-019D-496D-ACC4-7D64E0A596CA}"/>
    <dgm:cxn modelId="{6609952A-5F0D-43F5-9952-28208F41B8E2}" type="presOf" srcId="{1C927AE0-11AE-4387-9E59-DEFFA9C65310}" destId="{A56464AD-69C9-4BFE-8B05-B1320A075B18}" srcOrd="1" destOrd="0" presId="urn:microsoft.com/office/officeart/2005/8/layout/venn1"/>
    <dgm:cxn modelId="{6762FE49-3B49-4EFA-ABE2-F0FB53138E77}" type="presOf" srcId="{61603D7D-C6AC-4734-89F6-34A0DE06335A}" destId="{D329FC07-4CFB-4324-B696-1168B1CD2C59}" srcOrd="1" destOrd="0" presId="urn:microsoft.com/office/officeart/2005/8/layout/venn1"/>
    <dgm:cxn modelId="{38A89F4F-9EEC-4188-A071-16345CC5A78E}" type="presOf" srcId="{1C927AE0-11AE-4387-9E59-DEFFA9C65310}" destId="{679CB891-5FA8-4617-ABFC-00775FB90D88}" srcOrd="0" destOrd="0" presId="urn:microsoft.com/office/officeart/2005/8/layout/venn1"/>
    <dgm:cxn modelId="{295FCD26-3458-40BA-87D5-58690ECCFB66}" type="presOf" srcId="{1C7E8DE4-155F-4D24-ABEB-1760EB9E836D}" destId="{F0256A12-03DA-47C5-9F0A-FA11A3325A04}" srcOrd="0" destOrd="0" presId="urn:microsoft.com/office/officeart/2005/8/layout/venn1"/>
    <dgm:cxn modelId="{1EA96EB9-24F0-4815-9C51-2D86FCC2B162}" srcId="{80A7948B-11DD-429F-9464-9779B405CF23}" destId="{1C927AE0-11AE-4387-9E59-DEFFA9C65310}" srcOrd="2" destOrd="0" parTransId="{199C829B-3B52-4F01-8D4E-04C8663B785C}" sibTransId="{D5E87D59-DE52-4B21-81ED-AA26D1B56B94}"/>
    <dgm:cxn modelId="{B60472B5-1B4B-4201-ADB0-728E13E1CD57}" type="presOf" srcId="{61603D7D-C6AC-4734-89F6-34A0DE06335A}" destId="{BA83CB4F-B399-4B63-80BD-62C26F93EB47}" srcOrd="0" destOrd="0" presId="urn:microsoft.com/office/officeart/2005/8/layout/venn1"/>
    <dgm:cxn modelId="{A01BE3AE-A0BA-434B-8ECF-F1411A9A428B}" type="presParOf" srcId="{50E714D3-C3C1-4E4F-8E8B-8BD33CCB7209}" destId="{BA83CB4F-B399-4B63-80BD-62C26F93EB47}" srcOrd="0" destOrd="0" presId="urn:microsoft.com/office/officeart/2005/8/layout/venn1"/>
    <dgm:cxn modelId="{CA7C76F3-00D7-41E8-B955-1D9CEC6DCF9E}" type="presParOf" srcId="{50E714D3-C3C1-4E4F-8E8B-8BD33CCB7209}" destId="{D329FC07-4CFB-4324-B696-1168B1CD2C59}" srcOrd="1" destOrd="0" presId="urn:microsoft.com/office/officeart/2005/8/layout/venn1"/>
    <dgm:cxn modelId="{FDB6DBC1-121C-4F58-BF59-6430858A6FD9}" type="presParOf" srcId="{50E714D3-C3C1-4E4F-8E8B-8BD33CCB7209}" destId="{F0256A12-03DA-47C5-9F0A-FA11A3325A04}" srcOrd="2" destOrd="0" presId="urn:microsoft.com/office/officeart/2005/8/layout/venn1"/>
    <dgm:cxn modelId="{A3ADF489-3E26-45A6-9CED-08CD23A33F37}" type="presParOf" srcId="{50E714D3-C3C1-4E4F-8E8B-8BD33CCB7209}" destId="{8DCEF9BF-25CE-4A4C-9A9B-D42ECD6C6A97}" srcOrd="3" destOrd="0" presId="urn:microsoft.com/office/officeart/2005/8/layout/venn1"/>
    <dgm:cxn modelId="{EA501E06-D05F-4326-91B7-DC6F4DFBC37C}" type="presParOf" srcId="{50E714D3-C3C1-4E4F-8E8B-8BD33CCB7209}" destId="{679CB891-5FA8-4617-ABFC-00775FB90D88}" srcOrd="4" destOrd="0" presId="urn:microsoft.com/office/officeart/2005/8/layout/venn1"/>
    <dgm:cxn modelId="{9E9887A3-30EE-481D-B879-474EC09F4542}" type="presParOf" srcId="{50E714D3-C3C1-4E4F-8E8B-8BD33CCB7209}" destId="{A56464AD-69C9-4BFE-8B05-B1320A075B18}" srcOrd="5" destOrd="0" presId="urn:microsoft.com/office/officeart/2005/8/layout/venn1"/>
  </dgm:cxnLst>
  <dgm:bg/>
  <dgm:whole>
    <a:ln>
      <a:solidFill>
        <a:srgbClr val="C00000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9261-E1D0-47B1-9FE1-D51CAB881FA3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9053-FC06-4F3F-9D2E-170622F4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9261-E1D0-47B1-9FE1-D51CAB881FA3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9053-FC06-4F3F-9D2E-170622F4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9261-E1D0-47B1-9FE1-D51CAB881FA3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9053-FC06-4F3F-9D2E-170622F4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9261-E1D0-47B1-9FE1-D51CAB881FA3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9053-FC06-4F3F-9D2E-170622F4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9261-E1D0-47B1-9FE1-D51CAB881FA3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9053-FC06-4F3F-9D2E-170622F4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9261-E1D0-47B1-9FE1-D51CAB881FA3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9053-FC06-4F3F-9D2E-170622F4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9261-E1D0-47B1-9FE1-D51CAB881FA3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9053-FC06-4F3F-9D2E-170622F4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9261-E1D0-47B1-9FE1-D51CAB881FA3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9053-FC06-4F3F-9D2E-170622F4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9261-E1D0-47B1-9FE1-D51CAB881FA3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9053-FC06-4F3F-9D2E-170622F4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9261-E1D0-47B1-9FE1-D51CAB881FA3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9053-FC06-4F3F-9D2E-170622F4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9261-E1D0-47B1-9FE1-D51CAB881FA3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9053-FC06-4F3F-9D2E-170622F4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09261-E1D0-47B1-9FE1-D51CAB881FA3}" type="datetimeFigureOut">
              <a:rPr lang="ru-RU" smtClean="0"/>
              <a:pPr/>
              <a:t>31.05.2017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9053-FC06-4F3F-9D2E-170622F4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642918"/>
            <a:ext cx="5000660" cy="10001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 ПРАКТИКИ СЕТЕВОГО ВЗАИМОДЕЙСТВИЯ И СОТРУДНИЧЕСТВА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6093296"/>
            <a:ext cx="2804390" cy="50006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материалы педагогического совещания от 31.05.2017г.</a:t>
            </a:r>
            <a:endParaRPr lang="ru-RU" dirty="0"/>
          </a:p>
        </p:txBody>
      </p:sp>
      <p:pic>
        <p:nvPicPr>
          <p:cNvPr id="5124" name="Picture 4" descr="Картинки по запросу ДОУ 101 братск"/>
          <p:cNvPicPr>
            <a:picLocks noChangeAspect="1" noChangeArrowheads="1"/>
          </p:cNvPicPr>
          <p:nvPr/>
        </p:nvPicPr>
        <p:blipFill>
          <a:blip r:embed="rId2" cstate="print"/>
          <a:srcRect t="12841" r="14378"/>
          <a:stretch>
            <a:fillRect/>
          </a:stretch>
        </p:blipFill>
        <p:spPr bwMode="auto">
          <a:xfrm>
            <a:off x="214282" y="446058"/>
            <a:ext cx="3999870" cy="23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86182" y="1500175"/>
            <a:ext cx="5357818" cy="128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Братского педагогического колледжа </a:t>
            </a:r>
            <a:b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 </a:t>
            </a:r>
            <a:b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МБДОУ «ДСКВ №102», </a:t>
            </a:r>
            <a:b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0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МБДОУ «ДСОВ №101» </a:t>
            </a:r>
            <a:r>
              <a:rPr kumimoji="0" lang="ru-RU" sz="24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4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 период </a:t>
            </a:r>
            <a:r>
              <a:rPr kumimoji="0" lang="ru-RU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2014-2017 гг.</a:t>
            </a:r>
            <a:endParaRPr kumimoji="0" lang="ru-RU" sz="3600" b="1" i="1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6" name="Picture 6" descr="Картинки по запросу солнечная 7 братск"/>
          <p:cNvPicPr>
            <a:picLocks noChangeAspect="1" noChangeArrowheads="1"/>
          </p:cNvPicPr>
          <p:nvPr/>
        </p:nvPicPr>
        <p:blipFill>
          <a:blip r:embed="rId3" cstate="print"/>
          <a:srcRect r="5742"/>
          <a:stretch>
            <a:fillRect/>
          </a:stretch>
        </p:blipFill>
        <p:spPr bwMode="auto">
          <a:xfrm>
            <a:off x="4355976" y="3481058"/>
            <a:ext cx="4391496" cy="2519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8" name="Picture 8" descr="http://solnyshko102.ru/images/%20.jpg"/>
          <p:cNvPicPr>
            <a:picLocks noChangeAspect="1" noChangeArrowheads="1"/>
          </p:cNvPicPr>
          <p:nvPr/>
        </p:nvPicPr>
        <p:blipFill>
          <a:blip r:embed="rId4" cstate="print"/>
          <a:srcRect r="25571"/>
          <a:stretch>
            <a:fillRect/>
          </a:stretch>
        </p:blipFill>
        <p:spPr bwMode="auto">
          <a:xfrm>
            <a:off x="251520" y="3517892"/>
            <a:ext cx="3970125" cy="23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ПОКАЗАТЕЛИ РЕЗУЛЬТАТИВНОСТИ</a:t>
            </a:r>
            <a:b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период 2014-2017гг., и ПЛАНОВЫЕ ЗНАЧЕНИЯ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397000"/>
          <a:ext cx="8429685" cy="4992384"/>
        </p:xfrm>
        <a:graphic>
          <a:graphicData uri="http://schemas.openxmlformats.org/drawingml/2006/table">
            <a:tbl>
              <a:tblPr/>
              <a:tblGrid>
                <a:gridCol w="592526"/>
                <a:gridCol w="3360284"/>
                <a:gridCol w="895375"/>
                <a:gridCol w="895375"/>
                <a:gridCol w="895375"/>
                <a:gridCol w="895375"/>
                <a:gridCol w="895375"/>
              </a:tblGrid>
              <a:tr h="88807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2014-2015 уч.г.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2015-2016 уч.г.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2016-2017 уч.г.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2017-2018 уч.г.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2018-2019 уч.г.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070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совместных мероприятий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 базе БПК (ед.)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47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совместных мероприятий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 базе ДОО (ед.)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954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изданных методических пособий и рекомендаций для студентов и педагогов ДОО (шт.)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070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публикаций педагогов ДОО в сборниках научно-методических конференций БПК (ед.)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572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ОЖИДАЕМЫЕ РЕЗУЛЬТАТЫ РЕАЛИЗАЦИИ ПРАКТИКИ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857232"/>
            <a:ext cx="8715436" cy="42148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85725" lvl="0" indent="-85725" fontAlgn="base">
              <a:buFont typeface="Arial" pitchFamily="34" charset="0"/>
              <a:buChar char="•"/>
            </a:pPr>
            <a:r>
              <a:rPr lang="ru-RU" sz="1600" i="1" dirty="0" smtClean="0"/>
              <a:t>повышение </a:t>
            </a:r>
            <a:r>
              <a:rPr lang="ru-RU" sz="1600" i="1" dirty="0" smtClean="0"/>
              <a:t>количества учебных дисциплин и профессиональных модулей, включенных в сетевое взаимодействие по реализации ППССЗ;</a:t>
            </a:r>
          </a:p>
          <a:p>
            <a:pPr marL="85725" lvl="0" indent="-85725" fontAlgn="base">
              <a:buFont typeface="Arial" pitchFamily="34" charset="0"/>
              <a:buChar char="•"/>
            </a:pPr>
            <a:r>
              <a:rPr lang="ru-RU" sz="1600" i="1" dirty="0" smtClean="0"/>
              <a:t>увеличение количества выпускных квалификационных работ по заявкам ДОО;</a:t>
            </a:r>
          </a:p>
          <a:p>
            <a:pPr marL="85725" lvl="0" indent="-85725" fontAlgn="base">
              <a:buFont typeface="Arial" pitchFamily="34" charset="0"/>
              <a:buChar char="•"/>
            </a:pPr>
            <a:r>
              <a:rPr lang="ru-RU" sz="1600" i="1" dirty="0" smtClean="0"/>
              <a:t>повышение качества профессиональной подготовки выпускников по специальности 44.02.01 Дошкольное образование;</a:t>
            </a:r>
          </a:p>
          <a:p>
            <a:pPr marL="85725" lvl="0" indent="-85725" fontAlgn="base">
              <a:buFont typeface="Arial" pitchFamily="34" charset="0"/>
              <a:buChar char="•"/>
            </a:pPr>
            <a:r>
              <a:rPr lang="ru-RU" sz="1600" i="1" dirty="0" smtClean="0"/>
              <a:t>увеличение количества совместных педагогических мероприятий на базе колледжа и ДОО;</a:t>
            </a:r>
          </a:p>
          <a:p>
            <a:pPr marL="85725" lvl="0" indent="-85725" fontAlgn="base">
              <a:buFont typeface="Arial" pitchFamily="34" charset="0"/>
              <a:buChar char="•"/>
            </a:pPr>
            <a:r>
              <a:rPr lang="ru-RU" sz="1600" i="1" dirty="0" smtClean="0"/>
              <a:t>создание банка педагогических достижений и инноваций практики сетевого взаимодействия колледжа и ДОО;</a:t>
            </a:r>
          </a:p>
          <a:p>
            <a:pPr marL="85725" lvl="0" indent="-85725" fontAlgn="base">
              <a:buFont typeface="Arial" pitchFamily="34" charset="0"/>
              <a:buChar char="•"/>
            </a:pPr>
            <a:r>
              <a:rPr lang="ru-RU" sz="1600" i="1" dirty="0" smtClean="0"/>
              <a:t>увеличение числа публикаций по материалам реализации сетевой практики;</a:t>
            </a:r>
          </a:p>
          <a:p>
            <a:pPr marL="85725" lvl="0" indent="-85725" fontAlgn="base">
              <a:buFont typeface="Arial" pitchFamily="34" charset="0"/>
              <a:buChar char="•"/>
            </a:pPr>
            <a:r>
              <a:rPr lang="ru-RU" sz="1600" i="1" dirty="0" smtClean="0"/>
              <a:t>создание базовой кафедры дошкольного образования на базе БПК ФГБОУ ВО «</a:t>
            </a:r>
            <a:r>
              <a:rPr lang="ru-RU" sz="1600" i="1" dirty="0" err="1" smtClean="0"/>
              <a:t>БрГУ</a:t>
            </a:r>
            <a:r>
              <a:rPr lang="ru-RU" sz="1600" i="1" dirty="0" smtClean="0"/>
              <a:t>»;</a:t>
            </a:r>
          </a:p>
          <a:p>
            <a:pPr marL="85725" lvl="0" indent="-85725" fontAlgn="base">
              <a:buFont typeface="Arial" pitchFamily="34" charset="0"/>
              <a:buChar char="•"/>
            </a:pPr>
            <a:r>
              <a:rPr lang="ru-RU" sz="1600" i="1" dirty="0" smtClean="0"/>
              <a:t>разработка полного пакета нормативно-правовой, программной и учебно-методической документации, позволяющей осуществлять качественную профессиональную подготовку обучающихся ППССЗ 44.02.01 Дошкольное образование с учетом сетевого взаимодействия колледжа и ДОО для возможности внедрения в другие образовательные организации; </a:t>
            </a:r>
          </a:p>
          <a:p>
            <a:pPr marL="85725" lvl="0" indent="-85725" fontAlgn="base">
              <a:buFont typeface="Arial" pitchFamily="34" charset="0"/>
              <a:buChar char="•"/>
            </a:pPr>
            <a:r>
              <a:rPr lang="ru-RU" sz="1600" i="1" dirty="0" smtClean="0"/>
              <a:t>увеличение числа ДОО, привлеченных к практике сетевого взаимодействия и сотрудничества; </a:t>
            </a:r>
            <a:endParaRPr lang="ru-RU" sz="1600" i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5429264"/>
            <a:ext cx="8715436" cy="938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fontAlgn="base"/>
            <a:r>
              <a:rPr lang="ru-RU" b="1" dirty="0" smtClean="0"/>
              <a:t>Повышение престижа профессии педагога ДОО в колледже, городе, регионе.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214810" y="4786322"/>
            <a:ext cx="642942" cy="85725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 ДОО на КОНФЕРЕНЦИИ </a:t>
            </a:r>
            <a:b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БРАТСКОМ ПЕДАГОГИЧЕСКОМ КОЛЛЕДЖЕ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C:\Users\ShatalovaEP\Desktop\DSC0587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2910" y="1071546"/>
            <a:ext cx="3714776" cy="27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8" descr="C:\Users\ShatalovaEP\Desktop\Конференция 2017 фото\DSC0587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8834" t="11439"/>
          <a:stretch>
            <a:fillRect/>
          </a:stretch>
        </p:blipFill>
        <p:spPr bwMode="auto">
          <a:xfrm>
            <a:off x="4786314" y="1071546"/>
            <a:ext cx="3714776" cy="276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C:\Users\ShatalovaEP\Desktop\DSC0589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29206" t="33730" r="10253" b="5755"/>
          <a:stretch>
            <a:fillRect/>
          </a:stretch>
        </p:blipFill>
        <p:spPr bwMode="auto">
          <a:xfrm>
            <a:off x="4786314" y="4000504"/>
            <a:ext cx="3714776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5" descr="C:\Users\ShatalovaEP\Desktop\DSC05919.JPG"/>
          <p:cNvPicPr>
            <a:picLocks noChangeAspect="1" noChangeArrowheads="1"/>
          </p:cNvPicPr>
          <p:nvPr/>
        </p:nvPicPr>
        <p:blipFill>
          <a:blip r:embed="rId5" cstate="print"/>
          <a:srcRect t="12193"/>
          <a:stretch>
            <a:fillRect/>
          </a:stretch>
        </p:blipFill>
        <p:spPr bwMode="auto">
          <a:xfrm>
            <a:off x="642910" y="4000504"/>
            <a:ext cx="3714776" cy="274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ПРАКТИКА СТУДЕНТОВ КОЛЛЕДЖА в ДОО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ocuments\практика 2016\Практика 2016\DSC04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928670"/>
            <a:ext cx="3714775" cy="2786081"/>
          </a:xfrm>
          <a:prstGeom prst="rect">
            <a:avLst/>
          </a:prstGeom>
          <a:noFill/>
        </p:spPr>
      </p:pic>
      <p:pic>
        <p:nvPicPr>
          <p:cNvPr id="6" name="Picture 3" descr="C:\Users\User\Documents\практика 2016\Практика 2016\DSC04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3714776" cy="2786449"/>
          </a:xfrm>
          <a:prstGeom prst="rect">
            <a:avLst/>
          </a:prstGeom>
          <a:noFill/>
        </p:spPr>
      </p:pic>
      <p:pic>
        <p:nvPicPr>
          <p:cNvPr id="7" name="Picture 2" descr="C:\Users\User\Documents\практика 2016\Практика 2016\DSC04863.JPG"/>
          <p:cNvPicPr>
            <a:picLocks noChangeAspect="1" noChangeArrowheads="1"/>
          </p:cNvPicPr>
          <p:nvPr/>
        </p:nvPicPr>
        <p:blipFill>
          <a:blip r:embed="rId4" cstate="print"/>
          <a:srcRect l="18037" t="15152"/>
          <a:stretch>
            <a:fillRect/>
          </a:stretch>
        </p:blipFill>
        <p:spPr bwMode="auto">
          <a:xfrm>
            <a:off x="571472" y="3857628"/>
            <a:ext cx="3714776" cy="2796735"/>
          </a:xfrm>
          <a:prstGeom prst="rect">
            <a:avLst/>
          </a:prstGeom>
          <a:noFill/>
        </p:spPr>
      </p:pic>
      <p:pic>
        <p:nvPicPr>
          <p:cNvPr id="8" name="Picture 2" descr="C:\Users\User\Documents\практика 2016\Практика 2016\DSC05223.JPG"/>
          <p:cNvPicPr>
            <a:picLocks noChangeAspect="1" noChangeArrowheads="1"/>
          </p:cNvPicPr>
          <p:nvPr/>
        </p:nvPicPr>
        <p:blipFill>
          <a:blip r:embed="rId5" cstate="print"/>
          <a:srcRect l="8255" t="3898" r="14781" b="16806"/>
          <a:stretch>
            <a:fillRect/>
          </a:stretch>
        </p:blipFill>
        <p:spPr bwMode="auto">
          <a:xfrm>
            <a:off x="4786314" y="385762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МАСТЕР-КЛАССЫ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User\Documents\практика 2016\Практика 2016\DSC05438.JPG"/>
          <p:cNvPicPr>
            <a:picLocks noChangeAspect="1" noChangeArrowheads="1"/>
          </p:cNvPicPr>
          <p:nvPr/>
        </p:nvPicPr>
        <p:blipFill>
          <a:blip r:embed="rId2" cstate="print"/>
          <a:srcRect l="12097" t="11635" r="3418" b="3880"/>
          <a:stretch>
            <a:fillRect/>
          </a:stretch>
        </p:blipFill>
        <p:spPr bwMode="auto">
          <a:xfrm>
            <a:off x="571472" y="928670"/>
            <a:ext cx="3714776" cy="2786082"/>
          </a:xfrm>
          <a:prstGeom prst="rect">
            <a:avLst/>
          </a:prstGeom>
          <a:noFill/>
        </p:spPr>
      </p:pic>
      <p:pic>
        <p:nvPicPr>
          <p:cNvPr id="10" name="Picture 2" descr="C:\Users\User\Documents\практика 2016\Практика 2016\DSC05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28670"/>
            <a:ext cx="3728869" cy="2796652"/>
          </a:xfrm>
          <a:prstGeom prst="rect">
            <a:avLst/>
          </a:prstGeom>
          <a:noFill/>
        </p:spPr>
      </p:pic>
      <p:pic>
        <p:nvPicPr>
          <p:cNvPr id="24578" name="Picture 2" descr="http://bpk.brstu.ru/images/news/2017/metod_den/metod_den_05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r="11067"/>
          <a:stretch>
            <a:fillRect/>
          </a:stretch>
        </p:blipFill>
        <p:spPr bwMode="auto">
          <a:xfrm>
            <a:off x="571472" y="3857628"/>
            <a:ext cx="3714776" cy="2786081"/>
          </a:xfrm>
          <a:prstGeom prst="rect">
            <a:avLst/>
          </a:prstGeom>
          <a:noFill/>
        </p:spPr>
      </p:pic>
      <p:pic>
        <p:nvPicPr>
          <p:cNvPr id="24582" name="Picture 6" descr="http://bpk.brstu.ru/images/news/2016/viii-konferenciya/viii-konferenciya-3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786314" y="3857628"/>
            <a:ext cx="3714776" cy="2786082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-32" y="857232"/>
            <a:ext cx="9144000" cy="366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</a:t>
            </a:r>
            <a:r>
              <a:rPr kumimoji="0" lang="ru-RU" sz="3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едагоги</a:t>
            </a:r>
            <a:r>
              <a:rPr kumimoji="0" lang="ru-RU" sz="3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колледжа на базе ДОО</a:t>
            </a:r>
            <a:endParaRPr kumimoji="0" lang="ru-RU" sz="30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" y="3786190"/>
            <a:ext cx="9144000" cy="366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</a:t>
            </a:r>
            <a:r>
              <a:rPr kumimoji="0" lang="ru-RU" sz="3000" b="1" i="0" u="none" strike="noStrike" kern="1200" normalizeH="0" baseline="0" noProof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едагоги</a:t>
            </a:r>
            <a:r>
              <a:rPr kumimoji="0" lang="ru-RU" sz="3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ДОО на базе колледжа</a:t>
            </a:r>
            <a:endParaRPr kumimoji="0" lang="ru-RU" sz="30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C:\Users\ShatalovaEP\Desktop\сетевое\Отправляем\Другие документы и материалы\Новая папка\Благодарственное письмо от ДО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2857520" cy="4040253"/>
          </a:xfrm>
          <a:prstGeom prst="rect">
            <a:avLst/>
          </a:prstGeom>
          <a:noFill/>
        </p:spPr>
      </p:pic>
      <p:pic>
        <p:nvPicPr>
          <p:cNvPr id="27651" name="Picture 3" descr="C:\Users\ShatalovaEP\Desktop\сетевое\Отправляем\Другие документы и материалы\Новая папка\Благодарственное письмо от ДОО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571744"/>
            <a:ext cx="2786082" cy="3939246"/>
          </a:xfrm>
          <a:prstGeom prst="rect">
            <a:avLst/>
          </a:prstGeom>
          <a:noFill/>
        </p:spPr>
      </p:pic>
      <p:pic>
        <p:nvPicPr>
          <p:cNvPr id="27652" name="Picture 4" descr="C:\Users\ShatalovaEP\Desktop\сетевое\Отправляем\Другие документы и материалы\Новая папка\Благодарственное письмо от ДОО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785794"/>
            <a:ext cx="2778899" cy="3929090"/>
          </a:xfrm>
          <a:prstGeom prst="rect">
            <a:avLst/>
          </a:prstGeom>
          <a:noFill/>
        </p:spPr>
      </p:pic>
      <p:pic>
        <p:nvPicPr>
          <p:cNvPr id="27653" name="Picture 5" descr="C:\Users\ShatalovaEP\Desktop\сетевое\Отправляем\Другие документы и материалы\Новая папка\Благодарственное письмо от ДОО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643182"/>
            <a:ext cx="272837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572560" cy="11430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НЕОБХОДИМОСТЬ ОРГАНИЗАЦИИ  СЕТЕВОГО ВЗАИМОДЕЙСТВИЯ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6248" y="1428736"/>
            <a:ext cx="4500562" cy="4643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975" lvl="0" indent="-1809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отсутствие у некоторых обучающихся профессионального интереса к профессии на начальном этапе обучения; </a:t>
            </a:r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marL="180975" lvl="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сложности выпускников в профессиональной адаптации;</a:t>
            </a:r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marL="180975" lvl="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недостаточная профессиональная </a:t>
            </a:r>
            <a:r>
              <a:rPr lang="ru-RU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компетентность молодых специалистов и практических работников ДОО;</a:t>
            </a:r>
            <a:endParaRPr lang="ru-RU" sz="800" i="1" dirty="0" smtClean="0">
              <a:latin typeface="Arial" pitchFamily="34" charset="0"/>
              <a:cs typeface="Arial" pitchFamily="34" charset="0"/>
            </a:endParaRPr>
          </a:p>
          <a:p>
            <a:pPr marL="180975" lvl="0" indent="-1809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отсутствие системы профессионального общения в рамках научно-методических исследований вопросов дошкольного образования.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293.spb.ru/wp-content/uploads/2015/03/ogrencileri-farkli-okul-turleri-arasinda-icin-gruplandirmak-ve-secmek-ogrencilerin-ogrenme-motivasyonlarini-etkiler-mi.jpg"/>
          <p:cNvPicPr>
            <a:picLocks noChangeAspect="1" noChangeArrowheads="1"/>
          </p:cNvPicPr>
          <p:nvPr/>
        </p:nvPicPr>
        <p:blipFill>
          <a:blip r:embed="rId2" cstate="print"/>
          <a:srcRect l="19893" r="19866"/>
          <a:stretch>
            <a:fillRect/>
          </a:stretch>
        </p:blipFill>
        <p:spPr bwMode="auto">
          <a:xfrm>
            <a:off x="251520" y="1602432"/>
            <a:ext cx="4032448" cy="463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ПРАКТИКИ СЕТЕВОГО ВЗАИМОДЕЙСТВИЯ</a:t>
            </a:r>
            <a:b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857232"/>
            <a:ext cx="8143932" cy="1143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/>
              <a:t>повышение качества подготовки выпускников  специальности 44.02.01 Дошкольное образование и профессиональной компетентности практических работников дошкольных образовательных организаций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204864"/>
            <a:ext cx="91440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ЗАДАЧИ  ПРАКТИКИ СЕТЕВОГО ВЗАИМОДЕЙСТВИЯ</a:t>
            </a:r>
            <a:br>
              <a:rPr kumimoji="0" lang="ru-RU" sz="3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924944"/>
            <a:ext cx="8247258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разработка и утверждение нормативно-правовой базы, определяющей требования к реализации программы;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обновление форм взаимодействия с социальными партнерами;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совершенствование предметно-пространственной развивающей среды ДОО;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повышение компетентности и уровня профессионального мастерства педагогов; 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повышение качества профессиональной компетентности выпускников на основе сетевого взаимодействия;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совершенствование механизмов, форм и методов сетевого взаимодействия между дошкольными образовательными организациями и колледжем;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ресурсное обеспечение сетевого взаимодействия БПК ФГБОУ ВО «</a:t>
            </a:r>
            <a:r>
              <a:rPr lang="ru-RU" sz="1400" i="1" dirty="0" err="1" smtClean="0"/>
              <a:t>БрГУ</a:t>
            </a:r>
            <a:r>
              <a:rPr lang="ru-RU" sz="1400" i="1" dirty="0" smtClean="0"/>
              <a:t>» с дошкольными образовательными организациями;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создание условий для сетевого взаимодействия реализации ППССЗ заявленной специальности;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разработка критериев и показателей оценки эффективности реализуемой программы;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рефлексия качества сетевого взаимодействия БПК ФГБОУ ВО «</a:t>
            </a:r>
            <a:r>
              <a:rPr lang="ru-RU" sz="1400" i="1" dirty="0" err="1" smtClean="0"/>
              <a:t>БрГУ</a:t>
            </a:r>
            <a:r>
              <a:rPr lang="ru-RU" sz="1400" i="1" dirty="0" smtClean="0"/>
              <a:t>» с дошкольными образовательными организациями.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РАЗРАБОТАНЫ</a:t>
            </a:r>
            <a:b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836712"/>
            <a:ext cx="4968552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61950" lvl="1" indent="-276225">
              <a:buFont typeface="Arial" pitchFamily="34" charset="0"/>
              <a:buChar char="•"/>
            </a:pPr>
            <a:r>
              <a:rPr lang="ru-RU" sz="1600" i="1" dirty="0" smtClean="0"/>
              <a:t>Программа сетевого взаимодействия и сотрудничества Братского педагогического колледжа ФГБОУ ВО «</a:t>
            </a:r>
            <a:r>
              <a:rPr lang="ru-RU" sz="1600" i="1" dirty="0" err="1" smtClean="0"/>
              <a:t>БрГУ</a:t>
            </a:r>
            <a:r>
              <a:rPr lang="ru-RU" sz="1600" i="1" dirty="0" smtClean="0"/>
              <a:t>» с дошкольными образовательными организациями;</a:t>
            </a:r>
          </a:p>
          <a:p>
            <a:pPr marL="361950" lvl="1" indent="-276225"/>
            <a:endParaRPr lang="ru-RU" sz="1200" i="1" dirty="0" smtClean="0"/>
          </a:p>
          <a:p>
            <a:pPr marL="361950" lvl="1" indent="-276225">
              <a:buFont typeface="Arial" pitchFamily="34" charset="0"/>
              <a:buChar char="•"/>
            </a:pPr>
            <a:r>
              <a:rPr lang="ru-RU" sz="1600" i="1" dirty="0" smtClean="0"/>
              <a:t>Дорожная карта реализации программы сетевого взаимодействия и сотрудничества Братского педагогического колледжа ФГБОУ ВО «</a:t>
            </a:r>
            <a:r>
              <a:rPr lang="ru-RU" sz="1600" i="1" dirty="0" err="1" smtClean="0"/>
              <a:t>БрГУ</a:t>
            </a:r>
            <a:r>
              <a:rPr lang="ru-RU" sz="1600" i="1" dirty="0" smtClean="0"/>
              <a:t>» с дошкольными образовательными организациями на период с 2014-2019гг.; </a:t>
            </a:r>
          </a:p>
          <a:p>
            <a:pPr marL="361950" lvl="1" indent="-276225"/>
            <a:endParaRPr lang="ru-RU" sz="1200" i="1" dirty="0" smtClean="0"/>
          </a:p>
          <a:p>
            <a:pPr marL="361950" lvl="1" indent="-276225">
              <a:buFont typeface="Arial" pitchFamily="34" charset="0"/>
              <a:buChar char="•"/>
            </a:pPr>
            <a:r>
              <a:rPr lang="ru-RU" sz="1600" i="1" dirty="0" smtClean="0"/>
              <a:t>Показатели результативности реализации программы сетевого взаимодействия и сотрудничества Братского педагогического колледжа ФГБОУ ВО «</a:t>
            </a:r>
            <a:r>
              <a:rPr lang="ru-RU" sz="1600" i="1" dirty="0" err="1" smtClean="0"/>
              <a:t>БрГУ</a:t>
            </a:r>
            <a:r>
              <a:rPr lang="ru-RU" sz="1600" i="1" dirty="0" smtClean="0"/>
              <a:t>» с дошкольными образовательными организациями на период с 2014-2019гг.;</a:t>
            </a:r>
          </a:p>
          <a:p>
            <a:pPr marL="361950" lvl="1" indent="-276225"/>
            <a:endParaRPr lang="ru-RU" sz="1200" i="1" dirty="0" smtClean="0"/>
          </a:p>
          <a:p>
            <a:pPr marL="361950" lvl="1" indent="-276225">
              <a:buFont typeface="Arial" pitchFamily="34" charset="0"/>
              <a:buChar char="•"/>
            </a:pPr>
            <a:r>
              <a:rPr lang="ru-RU" sz="1600" i="1" dirty="0" smtClean="0"/>
              <a:t>Форма договора о сетевом взаимодействии и сотрудничестве Братского педагогического колледжа ФГБОУ ВО «</a:t>
            </a:r>
            <a:r>
              <a:rPr lang="ru-RU" sz="1600" i="1" dirty="0" err="1" smtClean="0"/>
              <a:t>БрГУ</a:t>
            </a:r>
            <a:r>
              <a:rPr lang="ru-RU" sz="1600" i="1" dirty="0" smtClean="0"/>
              <a:t>» с дошкольными образовательными организациями;</a:t>
            </a:r>
            <a:endParaRPr lang="ru-RU" sz="1200" i="1" dirty="0"/>
          </a:p>
        </p:txBody>
      </p:sp>
      <p:pic>
        <p:nvPicPr>
          <p:cNvPr id="1026" name="Picture 2" descr="C:\Users\ShatalovaEP\Pictures\2017-05-31\Scan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00108"/>
            <a:ext cx="2576797" cy="3643338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</p:pic>
      <p:pic>
        <p:nvPicPr>
          <p:cNvPr id="1027" name="Picture 3" descr="C:\Users\ShatalovaEP\Pictures\2017-05-31\Scan1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2576797" cy="3643338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</p:pic>
      <p:pic>
        <p:nvPicPr>
          <p:cNvPr id="1028" name="Picture 4" descr="C:\Users\ShatalovaEP\Pictures\2017-05-31\Scan1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571744"/>
            <a:ext cx="2576797" cy="3643338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7859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БРАТСКИМ ПЕДАГОГИЧЕСКИМ КОЛЛЕДЖЕМ ЗАКЛЮЧЕНЫ ДОГОВОРА О СЕТЕВОМ ВЗАИМОДЕЙСТВИИ И СОТРУДНИЧЕСТВЕ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3357562"/>
            <a:ext cx="4968552" cy="2807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61950" lvl="1" indent="-276225"/>
            <a:endParaRPr lang="ru-RU" sz="1200" i="1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42844" y="171448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4786314" y="1714488"/>
            <a:ext cx="4143404" cy="49714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65113" lvl="0" indent="-265113" algn="ctr"/>
            <a:r>
              <a:rPr lang="ru-RU" b="1" dirty="0" smtClean="0">
                <a:solidFill>
                  <a:srgbClr val="FF0000"/>
                </a:solidFill>
              </a:rPr>
              <a:t>МЕХАНИЗМЫ ВЗАИМОДЕЙСТВИЯ:</a:t>
            </a:r>
          </a:p>
          <a:p>
            <a:pPr marL="265113" lvl="0" indent="-265113"/>
            <a:endParaRPr lang="ru-RU" sz="1500" b="1" dirty="0" smtClean="0">
              <a:solidFill>
                <a:srgbClr val="FF0000"/>
              </a:solidFill>
            </a:endParaRPr>
          </a:p>
          <a:p>
            <a:pPr marL="265113" lvl="0" indent="-265113">
              <a:buFont typeface="Arial" pitchFamily="34" charset="0"/>
              <a:buChar char="•"/>
            </a:pPr>
            <a:r>
              <a:rPr lang="ru-RU" sz="1500" i="1" dirty="0" smtClean="0"/>
              <a:t>экспертиза и корректировка программной, учебной и методической документации колледжа и ДОО;   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sz="1500" i="1" dirty="0" smtClean="0"/>
              <a:t>прохождение практики обучающимися колледжа на базах ДОО;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sz="1500" i="1" dirty="0" smtClean="0"/>
              <a:t>промежуточная и государственная итоговая аттестацию выпускников колледжа; 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sz="1500" i="1" dirty="0" smtClean="0"/>
              <a:t>подготовка специалистов – воспитателей ДОО без отрыва от производства;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sz="1500" i="1" dirty="0" smtClean="0"/>
              <a:t>трудоустройство выпускников колледжа; 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sz="1500" i="1" dirty="0" smtClean="0"/>
              <a:t>стажировка преподавателей колледжа на базах ДОО;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sz="1500" i="1" dirty="0" smtClean="0"/>
              <a:t>повышение квалификации педагогов ДОО;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sz="1500" i="1" dirty="0" smtClean="0"/>
              <a:t>участие обучающихся колледжа в мероприятиях ДОО;</a:t>
            </a:r>
          </a:p>
          <a:p>
            <a:pPr marL="265113" lvl="0" indent="-265113">
              <a:buFont typeface="Arial" pitchFamily="34" charset="0"/>
              <a:buChar char="•"/>
            </a:pPr>
            <a:r>
              <a:rPr lang="ru-RU" sz="1500" i="1" dirty="0" smtClean="0"/>
              <a:t>участие педагогов ДОО в научно-методических мероприятиях колледжа.</a:t>
            </a:r>
            <a:endParaRPr lang="ru-RU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ПОЛУЧЕННЫЕ РЕЗУЛЬТАТЫ</a:t>
            </a:r>
            <a:b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282" y="714356"/>
            <a:ext cx="8715436" cy="59715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65113" lvl="0" indent="-265113" algn="ctr"/>
            <a:r>
              <a:rPr lang="ru-RU" b="1" dirty="0" smtClean="0"/>
              <a:t>БЛОК 1. НОРМАТИВНО-ПРАВОВОЕ И МЕТОДИЧЕСКОЕ СОПРОВОЖДЕНИЕ СЕТЕВОГО ВЗАИМОДЕЙСТВИЯ И СОТРУДНИЧЕСТВА</a:t>
            </a:r>
          </a:p>
          <a:p>
            <a:pPr marL="265113" lvl="0" indent="-265113" algn="ctr"/>
            <a:endParaRPr lang="ru-RU" sz="1500" b="1" dirty="0" smtClean="0">
              <a:solidFill>
                <a:srgbClr val="FF0000"/>
              </a:solidFill>
            </a:endParaRPr>
          </a:p>
          <a:p>
            <a:pPr marL="265113" lvl="0" indent="-265113" algn="ctr"/>
            <a:endParaRPr lang="ru-RU" sz="1500" b="1" dirty="0" smtClean="0">
              <a:solidFill>
                <a:srgbClr val="FF0000"/>
              </a:solidFill>
            </a:endParaRP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разработана программа, дорожная карта и показатели реализации сетевого взаимодействия и сотрудничества БПК ФГБОУ ВО «</a:t>
            </a:r>
            <a:r>
              <a:rPr lang="ru-RU" sz="1400" i="1" dirty="0" err="1" smtClean="0"/>
              <a:t>БрГУ</a:t>
            </a:r>
            <a:r>
              <a:rPr lang="ru-RU" sz="1400" i="1" dirty="0" smtClean="0"/>
              <a:t>» с дошкольными образовательными организациями;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заключены договоры о сетевом взаимодействии и сотрудничестве с МБДОУ «ДСКВ №102», МБДОУ «ДСОВ №101»;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в годовые планы колледжа и детских садов включены мероприятия,  связанные с организацией сетевого взаимодействия;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с работодателями согласована учебно-нормативная документация ППССЗ: вариативная часть учебного плана, тематика ВКР, рабочие программы профессиональных модулей, программ практики, программы итоговой государственной аттестации, фонды оценочных средств;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в 2014 г. разработано содержание ППССЗ 44.02.01 Дошкольное образование по заочной форме обучения, которое также согласовано с работодателями;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разработаны программы курсов повышения квалификации для воспитателей: «Современные информационные и компьютерные технологии в образовании», «Современные тенденции в дошкольном образовании в условиях внедрения ФГОС», «Психолого-педагогические особенности воспитания детей раннего возраста в условиях внедрения ФГОС»;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разработана программа профессионального обучения для помощников воспитателей;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оформлены сборники  региональных научно-методических и практических студенческих конференций;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sz="1400" i="1" dirty="0" smtClean="0"/>
              <a:t>оформлены методические рекомендации по организации практической подготовки студентов в соответствии с профессиональными модулями,  по выполнению курсовых и выпускных квалификационных работ.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ПОЛУЧЕННЫЕ РЕЗУЛЬТАТЫ</a:t>
            </a:r>
            <a:b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282" y="714356"/>
            <a:ext cx="8715436" cy="5971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65113" lvl="0" indent="-265113" algn="ctr"/>
            <a:r>
              <a:rPr lang="ru-RU" b="1" dirty="0" smtClean="0"/>
              <a:t>БЛОК 2. ОРГАНИЗАЦИЯ ОБРАЗОВАТЕЛЬНОЙ ДЕЯТЕЛЬНОСТИ СТУДЕНТОВ В УСЛОВИЯХ СЕТЕВОГО ВЗАИМОДЕЙСТВИЯ И СОТРУДНИЧЕСТВА</a:t>
            </a:r>
            <a:endParaRPr lang="ru-RU" sz="1500" b="1" dirty="0" smtClean="0">
              <a:solidFill>
                <a:srgbClr val="FF0000"/>
              </a:solidFill>
            </a:endParaRPr>
          </a:p>
          <a:p>
            <a:pPr marL="265113" lvl="0" indent="-265113" algn="ctr"/>
            <a:endParaRPr lang="ru-RU" sz="1500" b="1" dirty="0" smtClean="0">
              <a:solidFill>
                <a:srgbClr val="FF0000"/>
              </a:solidFill>
            </a:endParaRP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результаты работы обсуждаются на педсоветах в колледже и  ДОО, на педагогических конференциях по итогам практик, на заседаниях </a:t>
            </a:r>
            <a:r>
              <a:rPr lang="ru-RU" sz="1400" i="1" dirty="0" err="1" smtClean="0"/>
              <a:t>дисциплинарно-цикловой</a:t>
            </a:r>
            <a:r>
              <a:rPr lang="ru-RU" sz="1400" i="1" dirty="0" smtClean="0"/>
              <a:t> комиссии предметной подготовки;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специалисты ДОО являются рецензентами дипломных работ выпускников колледжа; 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заведующие детскими садами приглашаются в состав ГЭК в период государственной итоговой аттестации в качестве председателей;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специалисты ДОО участвуют  в промежуточной аттестации (по итогам изучения профильных междисциплинарных курсов и профессиональных модулей);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дошкольные образовательные учреждения предоставляют для прохождения практики современную производственную базу и оборудование;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руководители ДОО привлекаются к оформлению аттестационных листов по итогам практик, 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воспитатели ДОО выступают с презентацией опыта работы на учебных занятиях и мастер-классах;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в 2017г. студенты привлечены к проведению  межрегионального этапа </a:t>
            </a:r>
            <a:r>
              <a:rPr lang="en-US" sz="1400" i="1" dirty="0" smtClean="0"/>
              <a:t>XV</a:t>
            </a:r>
            <a:r>
              <a:rPr lang="ru-RU" sz="1400" i="1" dirty="0" smtClean="0"/>
              <a:t> Международной ярмарки социально-педагогических инноваций, которая  была  организована на базе МБУ ДО «Дворец творчества детей и молодежи» МО г. Братска и Братского педагогического колледжа;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студенты принимают активное участие в проведении мероприятий в период практики с воспитанниками ДОО;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в летний период руководители ДОО приглашают студентов старших курсов на работу, что способствует более успешной их профессиональной адаптации;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обучающиеся колледжа участвовали в проведении педагогического совещания ДОО «Экологическое воспитание дошкольников» (декабрь 2016г.), родительских собраний, что отмечено благодарностями руководителей ДОО;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400" i="1" dirty="0" smtClean="0"/>
              <a:t>в 2017г. студентка 4 курса специальности Царева Татьяна 44.02.01 приняла участие во </a:t>
            </a:r>
            <a:r>
              <a:rPr lang="en-US" sz="1400" i="1" dirty="0" smtClean="0"/>
              <a:t>II</a:t>
            </a:r>
            <a:r>
              <a:rPr lang="ru-RU" sz="1400" i="1" dirty="0" smtClean="0"/>
              <a:t> открытом региональном чемпионате «Молодые профессионалы» (</a:t>
            </a:r>
            <a:r>
              <a:rPr lang="ru-RU" sz="1400" i="1" dirty="0" err="1" smtClean="0"/>
              <a:t>WorldSkills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Russia</a:t>
            </a:r>
            <a:r>
              <a:rPr lang="ru-RU" sz="1400" i="1" dirty="0" smtClean="0"/>
              <a:t>) Иркутской области.</a:t>
            </a:r>
          </a:p>
          <a:p>
            <a:pPr marL="85725" lvl="0" indent="-85725">
              <a:buFont typeface="Arial" pitchFamily="34" charset="0"/>
              <a:buChar char="•"/>
            </a:pPr>
            <a:endParaRPr lang="ru-RU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ПОЛУЧЕННЫЕ РЕЗУЛЬТАТЫ</a:t>
            </a:r>
            <a:b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282" y="714356"/>
            <a:ext cx="8715436" cy="59715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65113" lvl="0" indent="-265113" algn="ctr"/>
            <a:r>
              <a:rPr lang="ru-RU" b="1" dirty="0" smtClean="0"/>
              <a:t>БЛОК 3. ПОВЫШЕНИЕ ПРОФЕССИОНАЛЬНОЙ КОМПЕТЕНТНОСТИ ПЕДАГОГОВ – УЧАСТНИКОВ СЕТЕВОГО ВЗАИМОДЕЙСТВИЯ</a:t>
            </a:r>
          </a:p>
          <a:p>
            <a:pPr marL="265113" lvl="0" indent="-265113" algn="ctr"/>
            <a:endParaRPr lang="ru-RU" sz="1500" b="1" dirty="0" smtClean="0">
              <a:solidFill>
                <a:srgbClr val="FF0000"/>
              </a:solidFill>
            </a:endParaRP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в колледже ежегодно проводятся курсы повышения квалификации для воспитателей дошкольных организаций по программам «Современные тенденции в дошкольном образовании в условиях внедрения ФГОС», «Психолого-педагогические особенности воспитания детей раннего возраста в условиях внедрения ФГОС», в период 2014-2017 г.г. повысили квалификацию более 100 педагогов ДОО.;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для реализации программы дополнительного образования «Педагогическое образование воспитателей  ДОУ» на базе Межотраслевого регионального центра повышения квалификации и профессиональной переподготовки кадров ФГБОУ ВО «</a:t>
            </a:r>
            <a:r>
              <a:rPr lang="ru-RU" sz="1400" i="1" dirty="0" err="1" smtClean="0"/>
              <a:t>БрГУ</a:t>
            </a:r>
            <a:r>
              <a:rPr lang="ru-RU" sz="1400" i="1" dirty="0" smtClean="0"/>
              <a:t>» приглашаются ведущие преподаватели колледжа Ж.Н.Исаева, В.В.Судник, </a:t>
            </a:r>
            <a:r>
              <a:rPr lang="ru-RU" sz="1400" i="1" dirty="0" err="1" smtClean="0"/>
              <a:t>Н.С.Сюстина</a:t>
            </a:r>
            <a:r>
              <a:rPr lang="ru-RU" sz="1400" i="1" dirty="0" smtClean="0"/>
              <a:t>, А.Т.Хохлова, </a:t>
            </a:r>
            <a:r>
              <a:rPr lang="ru-RU" sz="1400" i="1" dirty="0" err="1" smtClean="0"/>
              <a:t>Е.А.Шарова</a:t>
            </a:r>
            <a:r>
              <a:rPr lang="ru-RU" sz="1400" i="1" dirty="0" smtClean="0"/>
              <a:t>;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преподаватели колледжа, отвечающие за освоение обучающимися профессионального учебного цикла, систематически проходят  стажировку в ДОО;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педагогические коллективы ДОО получают от колледжа консультационную  методическую помощь, мастер-классы, научно-практические и обучающие семинары;  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педагоги колледжа участвуют в рецензировании программ, созданных педагогами детских; 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в рамках региональных студенческих научно-практических конференций воспитатели ДОО  проводили для студентов специальности 44.02.01 Дошкольное образование мастер-классы и тренинги;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в работе региональных научно-практических конференций (2015г. «Актуализация </a:t>
            </a:r>
            <a:r>
              <a:rPr lang="ru-RU" sz="1400" i="1" dirty="0" err="1" smtClean="0"/>
              <a:t>компетентностно-ориентированного</a:t>
            </a:r>
            <a:r>
              <a:rPr lang="ru-RU" sz="1400" i="1" dirty="0" smtClean="0"/>
              <a:t> подхода в современных условиях образования»,  2016г.   «Факторы, проблемы и итоги развития инновационной деятельности в образовании», 2017г. «</a:t>
            </a:r>
            <a:r>
              <a:rPr lang="ru-RU" sz="1400" i="1" dirty="0" err="1" smtClean="0"/>
              <a:t>Аксиосфера</a:t>
            </a:r>
            <a:r>
              <a:rPr lang="ru-RU" sz="1400" i="1" dirty="0" smtClean="0"/>
              <a:t> современного образования»), организованных на базе колледжа, приняли участие, более 200 работников ДОО, издано 8 сборников научных статей (более 350 выступлений);</a:t>
            </a:r>
          </a:p>
          <a:p>
            <a:pPr marL="85725" lvl="0" indent="-85725">
              <a:buFont typeface="Arial" pitchFamily="34" charset="0"/>
              <a:buChar char="•"/>
            </a:pPr>
            <a:r>
              <a:rPr lang="ru-RU" sz="1400" i="1" dirty="0" smtClean="0"/>
              <a:t>в 2016г. преподаватель Исаева Ж.Н. получила сертификат эксперта </a:t>
            </a:r>
            <a:r>
              <a:rPr lang="ru-RU" sz="1400" i="1" dirty="0" err="1" smtClean="0"/>
              <a:t>WorldSkills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Russia</a:t>
            </a:r>
            <a:r>
              <a:rPr lang="ru-RU" sz="1400" i="1" dirty="0" smtClean="0"/>
              <a:t> по компетенции Дошкольное воспитание;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57150"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ПОКАЗАТЕЛИ РЕЗУЛЬТАТИВНОСТИ</a:t>
            </a:r>
            <a:b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период 2014-2017гг., и ПЛАНОВЫЕ ЗНАЧЕНИЯ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397000"/>
          <a:ext cx="8429685" cy="5080430"/>
        </p:xfrm>
        <a:graphic>
          <a:graphicData uri="http://schemas.openxmlformats.org/drawingml/2006/table">
            <a:tbl>
              <a:tblPr/>
              <a:tblGrid>
                <a:gridCol w="592526"/>
                <a:gridCol w="3360284"/>
                <a:gridCol w="895375"/>
                <a:gridCol w="895375"/>
                <a:gridCol w="895375"/>
                <a:gridCol w="895375"/>
                <a:gridCol w="895375"/>
              </a:tblGrid>
              <a:tr h="88807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2014-2015 уч.г.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2015-2016 уч.г.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2016-2017 уч.г.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2017-2018 уч.г.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2018-2019 уч.г.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07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программы, на договорной основе (ед.)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47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педагогов - участников программы (чел.)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614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студентов специальности 44.02.01 Дошкольное образование, привлеченных к практике сетевого взаимодействия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(чел.)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070"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Качество знаний студентов специальности 44.02.01 Дошкольное образование (%)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27" marR="512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1405</Words>
  <Application>Microsoft Office PowerPoint</Application>
  <PresentationFormat>Экран (4:3)</PresentationFormat>
  <Paragraphs>174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АНАЛИЗ ПРАКТИКИ СЕТЕВОГО ВЗАИМОДЕЙСТВИЯ И СОТРУДНИЧЕСТВА  </vt:lpstr>
      <vt:lpstr>НЕОБХОДИМОСТЬ ОРГАНИЗАЦИИ  СЕТЕВОГО ВЗАИМОДЕЙСТВИЯ  </vt:lpstr>
      <vt:lpstr>ЦЕЛЬ ПРАКТИКИ СЕТЕВОГО ВЗАИМОДЕЙСТВИЯ </vt:lpstr>
      <vt:lpstr>РАЗРАБОТАНЫ </vt:lpstr>
      <vt:lpstr>БРАТСКИМ ПЕДАГОГИЧЕСКИМ КОЛЛЕДЖЕМ ЗАКЛЮЧЕНЫ ДОГОВОРА О СЕТЕВОМ ВЗАИМОДЕЙСТВИИ И СОТРУДНИЧЕСТВЕ </vt:lpstr>
      <vt:lpstr>ПОЛУЧЕННЫЕ РЕЗУЛЬТАТЫ </vt:lpstr>
      <vt:lpstr>ПОЛУЧЕННЫЕ РЕЗУЛЬТАТЫ </vt:lpstr>
      <vt:lpstr>ПОЛУЧЕННЫЕ РЕЗУЛЬТАТЫ </vt:lpstr>
      <vt:lpstr>ПОКАЗАТЕЛИ РЕЗУЛЬТАТИВНОСТИ за период 2014-2017гг., и ПЛАНОВЫЕ ЗНАЧЕНИЯ</vt:lpstr>
      <vt:lpstr>ПОКАЗАТЕЛИ РЕЗУЛЬТАТИВНОСТИ за период 2014-2017гг., и ПЛАНОВЫЕ ЗНАЧЕНИЯ</vt:lpstr>
      <vt:lpstr>ОЖИДАЕМЫЕ РЕЗУЛЬТАТЫ РЕАЛИЗАЦИИ ПРАКТИКИ</vt:lpstr>
      <vt:lpstr>ПЕДАГОГИ ДОО на КОНФЕРЕНЦИИ  в БРАТСКОМ ПЕДАГОГИЧЕСКОМ КОЛЛЕДЖЕ</vt:lpstr>
      <vt:lpstr>ПРАКТИКА СТУДЕНТОВ КОЛЛЕДЖА в ДОО</vt:lpstr>
      <vt:lpstr>МАСТЕР-КЛАССЫ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ПРАКТИКИ СЕТЕВОГО ВЗАИМОДЕЙСТВИЯ И СОТРУДНИЧЕСТВА  Братского педагогического колледжа и дошкольных образовательных организаций  МБДОУ «ДСКВ №102»,  МБДОУ «ДСОВ №101»  за период 2014-2017 гг.</dc:title>
  <dc:creator>Елена</dc:creator>
  <cp:lastModifiedBy>ShatalovaEP</cp:lastModifiedBy>
  <cp:revision>45</cp:revision>
  <dcterms:created xsi:type="dcterms:W3CDTF">2017-05-29T15:04:15Z</dcterms:created>
  <dcterms:modified xsi:type="dcterms:W3CDTF">2017-05-31T05:04:46Z</dcterms:modified>
</cp:coreProperties>
</file>