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10" r:id="rId2"/>
    <p:sldId id="525" r:id="rId3"/>
    <p:sldId id="488" r:id="rId4"/>
    <p:sldId id="459" r:id="rId5"/>
    <p:sldId id="439" r:id="rId6"/>
    <p:sldId id="526" r:id="rId7"/>
    <p:sldId id="443" r:id="rId8"/>
    <p:sldId id="496" r:id="rId9"/>
    <p:sldId id="461" r:id="rId10"/>
    <p:sldId id="462" r:id="rId11"/>
    <p:sldId id="463" r:id="rId12"/>
    <p:sldId id="464" r:id="rId13"/>
    <p:sldId id="465" r:id="rId14"/>
    <p:sldId id="442" r:id="rId15"/>
    <p:sldId id="448" r:id="rId16"/>
    <p:sldId id="446" r:id="rId17"/>
    <p:sldId id="452" r:id="rId18"/>
    <p:sldId id="454" r:id="rId19"/>
    <p:sldId id="451" r:id="rId20"/>
    <p:sldId id="450" r:id="rId21"/>
    <p:sldId id="453" r:id="rId22"/>
    <p:sldId id="467" r:id="rId23"/>
  </p:sldIdLst>
  <p:sldSz cx="9144000" cy="6858000" type="screen4x3"/>
  <p:notesSz cx="9944100" cy="680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33CC"/>
    <a:srgbClr val="CC3300"/>
    <a:srgbClr val="168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6" autoAdjust="0"/>
    <p:restoredTop sz="75488" autoAdjust="0"/>
  </p:normalViewPr>
  <p:slideViewPr>
    <p:cSldViewPr>
      <p:cViewPr>
        <p:scale>
          <a:sx n="104" d="100"/>
          <a:sy n="104" d="100"/>
        </p:scale>
        <p:origin x="-9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975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5D3AE-456E-464B-9FA1-7F9FBB1A19A3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37630-D73F-4083-A145-C41250B4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9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3273425" y="511175"/>
            <a:ext cx="3400425" cy="25511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1325881" y="3232667"/>
            <a:ext cx="7292340" cy="30625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3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/>
          <a:lstStyle/>
          <a:p>
            <a:fld id="{D32B1B57-CDA2-4756-94B9-B3DB2E48CA0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88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3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2" y="4406905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0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05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02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7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8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43823" y="6308725"/>
            <a:ext cx="31726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3" r:id="rId7"/>
    <p:sldLayoutId id="214748366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4" r:id="rId16"/>
    <p:sldLayoutId id="2147483675" r:id="rId17"/>
    <p:sldLayoutId id="2147483676" r:id="rId18"/>
    <p:sldLayoutId id="2147483677" r:id="rId19"/>
    <p:sldLayoutId id="2147483679" r:id="rId20"/>
    <p:sldLayoutId id="2147483680" r:id="rId21"/>
    <p:sldLayoutId id="2147483681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astronom-mon@yandex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5562"/>
          <a:stretch>
            <a:fillRect/>
          </a:stretch>
        </p:blipFill>
        <p:spPr>
          <a:xfrm>
            <a:off x="0" y="0"/>
            <a:ext cx="9143985" cy="6933307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73931" y="6156012"/>
            <a:ext cx="1189757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extbook New Bold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97588" y="2068375"/>
            <a:ext cx="5865107" cy="2753071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33" tIns="40067" rIns="80133" bIns="40067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Учебно-методическое обеспечение предмета «Астрономия» в школе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7" t="21264" r="30022" b="49183"/>
          <a:stretch/>
        </p:blipFill>
        <p:spPr bwMode="auto">
          <a:xfrm>
            <a:off x="6792133" y="2184205"/>
            <a:ext cx="2242353" cy="3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14356" r="48955" b="6586"/>
          <a:stretch/>
        </p:blipFill>
        <p:spPr bwMode="auto">
          <a:xfrm>
            <a:off x="3268967" y="2305216"/>
            <a:ext cx="3274391" cy="43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t="15432" r="2496" b="7526"/>
          <a:stretch/>
        </p:blipFill>
        <p:spPr bwMode="auto">
          <a:xfrm>
            <a:off x="56226" y="2257591"/>
            <a:ext cx="3275790" cy="434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194315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7382328">
            <a:off x="5957181" y="2632100"/>
            <a:ext cx="1513636" cy="319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108589">
            <a:off x="1370069" y="2535220"/>
            <a:ext cx="4959848" cy="319927"/>
          </a:xfrm>
          <a:prstGeom prst="rightArrow">
            <a:avLst>
              <a:gd name="adj1" fmla="val 50000"/>
              <a:gd name="adj2" fmla="val 50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4372" y="1839445"/>
            <a:ext cx="323011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«Астрономический 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</a:rPr>
              <a:t>блокнот»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675" y="1082070"/>
            <a:ext cx="84201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Сформированность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познавательных интересов, интеллектуальных и творческих способностей учащихся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393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4350" r="50354" b="7514"/>
          <a:stretch/>
        </p:blipFill>
        <p:spPr bwMode="auto">
          <a:xfrm>
            <a:off x="1076324" y="2471053"/>
            <a:ext cx="3019425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-43810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19628" y="2508387"/>
            <a:ext cx="303794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«Теории, гипотезы, факты»</a:t>
            </a:r>
            <a:endParaRPr lang="ru-RU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397976">
            <a:off x="1747138" y="2676407"/>
            <a:ext cx="3818662" cy="493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26741" r="67882" b="54073"/>
          <a:stretch/>
        </p:blipFill>
        <p:spPr bwMode="auto">
          <a:xfrm>
            <a:off x="4772024" y="3289235"/>
            <a:ext cx="4179811" cy="245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2424" y="670210"/>
            <a:ext cx="883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buFont typeface="Arial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Cambria" pitchFamily="18" charset="0"/>
              </a:rPr>
              <a:t>Убежденность в возможности познания природы, в необходимости разумного использования достижений науки и технологий для дальнейшего развития человеческого общества, уважение к творцам науки и техники, отношение к физике как элементу общественной культуры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136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5204" r="48681" b="8530"/>
          <a:stretch/>
        </p:blipFill>
        <p:spPr bwMode="auto">
          <a:xfrm>
            <a:off x="3305175" y="2265342"/>
            <a:ext cx="3263393" cy="42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260990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81584"/>
            <a:ext cx="8454788" cy="4525963"/>
          </a:xfrm>
        </p:spPr>
        <p:txBody>
          <a:bodyPr/>
          <a:lstStyle/>
          <a:p>
            <a:pPr lvl="0"/>
            <a:r>
              <a:rPr lang="ru-RU" sz="2400" dirty="0" err="1" smtClean="0">
                <a:latin typeface="Cambria" pitchFamily="18" charset="0"/>
              </a:rPr>
              <a:t>Сформированность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познавательных интересов, интеллектуальных и творческих способностей </a:t>
            </a:r>
            <a:r>
              <a:rPr lang="ru-RU" sz="2400" dirty="0" smtClean="0">
                <a:latin typeface="Cambria" pitchFamily="18" charset="0"/>
              </a:rPr>
              <a:t>учащихся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04961" y="1950636"/>
            <a:ext cx="268535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«Мои астрономические </a:t>
            </a:r>
          </a:p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исследования»</a:t>
            </a:r>
            <a:endParaRPr lang="ru-RU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6824477">
            <a:off x="4596276" y="3574516"/>
            <a:ext cx="2818806" cy="319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14289" r="1889" b="7263"/>
          <a:stretch/>
        </p:blipFill>
        <p:spPr bwMode="auto">
          <a:xfrm>
            <a:off x="123631" y="2257425"/>
            <a:ext cx="3198082" cy="422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64388" r="51865" b="11576"/>
          <a:stretch/>
        </p:blipFill>
        <p:spPr bwMode="auto">
          <a:xfrm>
            <a:off x="6604961" y="3019425"/>
            <a:ext cx="2508513" cy="293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9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11" y="581855"/>
            <a:ext cx="8484781" cy="1534024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latin typeface="Cambria" pitchFamily="18" charset="0"/>
              </a:rPr>
              <a:t>    Овладение </a:t>
            </a:r>
            <a:r>
              <a:rPr lang="ru-RU" sz="2000" dirty="0">
                <a:latin typeface="Cambria" pitchFamily="18" charset="0"/>
              </a:rPr>
              <a:t>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</a:t>
            </a:r>
            <a:r>
              <a:rPr lang="ru-RU" sz="2200" dirty="0">
                <a:latin typeface="Cambria" pitchFamily="18" charset="0"/>
              </a:rPr>
              <a:t>;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04311" y="-95693"/>
            <a:ext cx="7867934" cy="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err="1" smtClean="0">
                <a:solidFill>
                  <a:prstClr val="black"/>
                </a:solidFill>
                <a:latin typeface="Cambria" pitchFamily="18" charset="0"/>
              </a:rPr>
              <a:t>Метапредметные</a:t>
            </a:r>
            <a:r>
              <a:rPr lang="ru-RU" sz="2800" b="1" dirty="0" smtClean="0">
                <a:solidFill>
                  <a:prstClr val="black"/>
                </a:solidFill>
                <a:latin typeface="Cambria" pitchFamily="18" charset="0"/>
              </a:rPr>
              <a:t> результаты </a:t>
            </a:r>
            <a:endParaRPr lang="ru-RU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54409" r="52320" b="19132"/>
          <a:stretch/>
        </p:blipFill>
        <p:spPr bwMode="auto">
          <a:xfrm>
            <a:off x="179512" y="2060393"/>
            <a:ext cx="2816680" cy="39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t="24036" r="52476" b="55079"/>
          <a:stretch/>
        </p:blipFill>
        <p:spPr bwMode="auto">
          <a:xfrm>
            <a:off x="3181011" y="2056200"/>
            <a:ext cx="3074953" cy="33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7" t="24207" r="30648" b="46070"/>
          <a:stretch/>
        </p:blipFill>
        <p:spPr bwMode="auto">
          <a:xfrm>
            <a:off x="6372200" y="2060393"/>
            <a:ext cx="2476500" cy="39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035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29309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Контрольно-измерительные материалы 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pPr lvl="3"/>
            <a:r>
              <a:rPr lang="ru-RU" sz="2000" dirty="0" smtClean="0"/>
              <a:t>Задания </a:t>
            </a:r>
            <a:r>
              <a:rPr lang="ru-RU" sz="2000" dirty="0"/>
              <a:t>и тесты могут быть с решениями, указаниями и ответами. </a:t>
            </a:r>
            <a:r>
              <a:rPr lang="ru-RU" sz="2000" dirty="0" smtClean="0"/>
              <a:t>Они </a:t>
            </a:r>
            <a:r>
              <a:rPr lang="ru-RU" sz="2000" dirty="0"/>
              <a:t>предназначены для самостоятельной работы учащихся, а </a:t>
            </a:r>
            <a:r>
              <a:rPr lang="ru-RU" sz="2000" dirty="0" smtClean="0"/>
              <a:t>также </a:t>
            </a:r>
            <a:r>
              <a:rPr lang="ru-RU" sz="2000" dirty="0"/>
              <a:t>несут контролирующую функцию учебных достижений </a:t>
            </a:r>
            <a:r>
              <a:rPr lang="ru-RU" sz="2000" dirty="0" smtClean="0"/>
              <a:t>школьников</a:t>
            </a:r>
            <a:endParaRPr lang="ru-RU" sz="2000" dirty="0"/>
          </a:p>
        </p:txBody>
      </p:sp>
      <p:pic>
        <p:nvPicPr>
          <p:cNvPr id="3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022" y="139278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Тетрадь-практикум</a:t>
            </a:r>
          </a:p>
        </p:txBody>
      </p:sp>
      <p:sp>
        <p:nvSpPr>
          <p:cNvPr id="5" name="Содержимое 6"/>
          <p:cNvSpPr txBox="1">
            <a:spLocks/>
          </p:cNvSpPr>
          <p:nvPr/>
        </p:nvSpPr>
        <p:spPr bwMode="auto">
          <a:xfrm>
            <a:off x="335187" y="603142"/>
            <a:ext cx="8444953" cy="308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latin typeface="+mn-lt"/>
              </a:rPr>
              <a:t>Практические</a:t>
            </a: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работы в классе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latin typeface="+mn-lt"/>
              </a:rPr>
              <a:t>Наблюдения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Исследовательские лабораторные работы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Лабораторные </a:t>
            </a:r>
            <a:r>
              <a:rPr lang="ru-RU" sz="2000" dirty="0">
                <a:solidFill>
                  <a:srgbClr val="000000"/>
                </a:solidFill>
                <a:latin typeface="+mn-lt"/>
              </a:rPr>
              <a:t>работы, предусматривающие коллективную форму выполнения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Работы с использованием информационно-коммуникационных технологий 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Использование видео и </a:t>
            </a: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фотоматериалов</a:t>
            </a:r>
            <a:endParaRPr lang="ru-RU" sz="2000" b="1" dirty="0" smtClean="0">
              <a:solidFill>
                <a:srgbClr val="000000"/>
              </a:solidFill>
              <a:latin typeface="+mn-lt"/>
            </a:endParaRPr>
          </a:p>
          <a:p>
            <a:pPr lvl="1" algn="ctr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ru-RU" sz="26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327743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Рабочая тетрадь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>Содержит задания разного уровня по видам деятельности</a:t>
            </a:r>
          </a:p>
          <a:p>
            <a:endParaRPr lang="ru-RU" sz="20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7544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звёздный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Этот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 учебного издания предназначен для ознакомления учащихся с созвездиями и объектами звёздного неба.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задач по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астрономии </a:t>
            </a:r>
          </a:p>
          <a:p>
            <a:pPr lvl="0" algn="just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есты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ачественные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екстовые задачи</a:t>
            </a: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Практические задачи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асчетные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</a:p>
          <a:p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26061" r="32321" b="19698"/>
          <a:stretch/>
        </p:blipFill>
        <p:spPr bwMode="auto">
          <a:xfrm>
            <a:off x="4860032" y="2209473"/>
            <a:ext cx="2982686" cy="352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5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89028"/>
            <a:ext cx="86260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     Календарь </a:t>
            </a:r>
            <a:r>
              <a:rPr lang="ru-RU" dirty="0"/>
              <a:t>содержит справочные материалы, необходимые для организации и проведения астрономических наблюдений с учащимися. Он издается ежегодно и рассчитан на пользование в течение учебного года. Календарь позволяет правильно выбрать время наблюдения Луны и планет в периоды их наилучшей видимости, указывает, когда и в какой области неба следует наблюдать метеоры, знакомит с наиболее интересными звёздами, звёздными скоплениями, туманностями и галактиками.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Традиционно </a:t>
            </a:r>
            <a:r>
              <a:rPr lang="ru-RU" b="1" dirty="0">
                <a:solidFill>
                  <a:srgbClr val="FF0000"/>
                </a:solidFill>
              </a:rPr>
              <a:t>календарь содержит четыре раздела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Календарь наблюдателя</a:t>
            </a:r>
            <a:r>
              <a:rPr lang="ru-RU" dirty="0" smtClean="0"/>
              <a:t>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Справочник наблюдателя</a:t>
            </a:r>
            <a:r>
              <a:rPr lang="ru-RU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Памятные даты»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Приложения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https://pp.vk.me/c540103/c620629/v620629946/1dbbc/yDj_ao9OT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5"/>
          <a:stretch/>
        </p:blipFill>
        <p:spPr bwMode="auto">
          <a:xfrm>
            <a:off x="6700757" y="3356992"/>
            <a:ext cx="1944328" cy="29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453"/>
          <p:cNvSpPr/>
          <p:nvPr/>
        </p:nvSpPr>
        <p:spPr>
          <a:xfrm>
            <a:off x="77592" y="-27384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462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Школьный астрономический </a:t>
            </a:r>
            <a:r>
              <a:rPr lang="ru-RU" sz="2400" b="1" dirty="0" smtClean="0">
                <a:solidFill>
                  <a:schemeClr val="bg1"/>
                </a:solidFill>
              </a:rPr>
              <a:t>календарь </a:t>
            </a:r>
          </a:p>
          <a:p>
            <a:endParaRPr lang="ru-RU" sz="2400" dirty="0"/>
          </a:p>
        </p:txBody>
      </p:sp>
      <p:pic>
        <p:nvPicPr>
          <p:cNvPr id="6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20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3"/>
          <p:cNvSpPr/>
          <p:nvPr/>
        </p:nvSpPr>
        <p:spPr>
          <a:xfrm>
            <a:off x="0" y="0"/>
            <a:ext cx="9059738" cy="99894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268760"/>
            <a:ext cx="71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модель </a:t>
            </a:r>
            <a:r>
              <a:rPr lang="ru-RU" dirty="0"/>
              <a:t>небесной </a:t>
            </a:r>
            <a:r>
              <a:rPr lang="ru-RU" dirty="0" smtClean="0"/>
              <a:t>сферы</a:t>
            </a:r>
          </a:p>
          <a:p>
            <a:r>
              <a:rPr lang="ru-RU" dirty="0"/>
              <a:t>ч</a:t>
            </a:r>
            <a:r>
              <a:rPr lang="ru-RU" dirty="0" smtClean="0"/>
              <a:t>ёрный глобус</a:t>
            </a:r>
          </a:p>
          <a:p>
            <a:r>
              <a:rPr lang="ru-RU" dirty="0" smtClean="0"/>
              <a:t>глобус </a:t>
            </a:r>
            <a:r>
              <a:rPr lang="ru-RU" dirty="0"/>
              <a:t>звёздного </a:t>
            </a:r>
            <a:r>
              <a:rPr lang="ru-RU" dirty="0" smtClean="0"/>
              <a:t>неба</a:t>
            </a:r>
          </a:p>
          <a:p>
            <a:r>
              <a:rPr lang="ru-RU" dirty="0" smtClean="0"/>
              <a:t>глобус Марса</a:t>
            </a:r>
          </a:p>
          <a:p>
            <a:r>
              <a:rPr lang="ru-RU" dirty="0" smtClean="0"/>
              <a:t>глобус Луны </a:t>
            </a:r>
          </a:p>
          <a:p>
            <a:r>
              <a:rPr lang="ru-RU" dirty="0" smtClean="0"/>
              <a:t>демонстрационная подвижная </a:t>
            </a:r>
            <a:r>
              <a:rPr lang="ru-RU" dirty="0"/>
              <a:t>карты звёздного неба и др.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88640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Модели и </a:t>
            </a:r>
            <a:r>
              <a:rPr lang="ru-RU" sz="3200" b="1" dirty="0" smtClean="0">
                <a:solidFill>
                  <a:schemeClr val="bg1"/>
                </a:solidFill>
              </a:rPr>
              <a:t>схемы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begemoti.com/img/t/a/78/b/78-T59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23086"/>
            <a:ext cx="3635896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4" t="19085" r="1811" b="13130"/>
          <a:stretch/>
        </p:blipFill>
        <p:spPr bwMode="auto">
          <a:xfrm>
            <a:off x="781427" y="3317195"/>
            <a:ext cx="4150613" cy="30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18025" r="43036" b="22544"/>
          <a:stretch/>
        </p:blipFill>
        <p:spPr bwMode="auto">
          <a:xfrm>
            <a:off x="7147452" y="1174882"/>
            <a:ext cx="1780524" cy="184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69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50747" y="53790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Наблюдения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612845"/>
            <a:ext cx="835292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Наблюдения невооруженным глазом с использованием компьютерных приложений для определения положения небесных объектов на конкретную дату:</a:t>
            </a:r>
          </a:p>
          <a:p>
            <a:pPr lvl="1"/>
            <a:endParaRPr lang="ru-RU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 smtClean="0"/>
              <a:t>Основные </a:t>
            </a:r>
            <a:r>
              <a:rPr lang="ru-RU" dirty="0"/>
              <a:t>созвездия Северного полушария (Большая Медведица, Малая Медведица, Волопас, Лебедь, Кассиопея, Орион и др.)  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 smtClean="0"/>
              <a:t>Яркие  </a:t>
            </a:r>
            <a:r>
              <a:rPr lang="ru-RU" dirty="0"/>
              <a:t>звезды (Полярная звезда, Арктур, Вега, Капелла, Сириус, Бетельгейзе и др.)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Наблюдения </a:t>
            </a:r>
            <a:r>
              <a:rPr lang="ru-RU" b="1" dirty="0">
                <a:solidFill>
                  <a:srgbClr val="FF0000"/>
                </a:solidFill>
              </a:rPr>
              <a:t>в телескоп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endParaRPr lang="ru-RU" b="1" dirty="0">
              <a:solidFill>
                <a:srgbClr val="FF0000"/>
              </a:solidFill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Луны (моря, горы, кратеры)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Планеты (Венера, Марс, Юпитер, Сатурн – на выбор исходя из условий видимости)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Туманности и звездные скопления</a:t>
            </a:r>
          </a:p>
        </p:txBody>
      </p:sp>
    </p:spTree>
    <p:extLst>
      <p:ext uri="{BB962C8B-B14F-4D97-AF65-F5344CB8AC3E}">
        <p14:creationId xmlns:p14="http://schemas.microsoft.com/office/powerpoint/2010/main" val="2429146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53"/>
          <p:cNvSpPr/>
          <p:nvPr/>
        </p:nvSpPr>
        <p:spPr>
          <a:xfrm>
            <a:off x="50747" y="53790"/>
            <a:ext cx="9059738" cy="99894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5679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Телескопы</a:t>
            </a:r>
          </a:p>
          <a:p>
            <a:endParaRPr lang="ru-RU" sz="2400" dirty="0" smtClean="0"/>
          </a:p>
          <a:p>
            <a:r>
              <a:rPr lang="ru-RU" sz="2400" dirty="0" smtClean="0"/>
              <a:t>Астрономические трубы </a:t>
            </a:r>
          </a:p>
          <a:p>
            <a:endParaRPr lang="ru-RU" sz="2400" dirty="0" smtClean="0"/>
          </a:p>
          <a:p>
            <a:r>
              <a:rPr lang="ru-RU" sz="2400" dirty="0" smtClean="0"/>
              <a:t>Бинокли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Для </a:t>
            </a:r>
            <a:r>
              <a:rPr lang="ru-RU" sz="2400" dirty="0"/>
              <a:t>организации образовательного процесса необходимо иметь хотя бы простейшие из них.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Оптические приборы, необходимые для организации астрономических </a:t>
            </a:r>
            <a:r>
              <a:rPr lang="ru-RU" sz="2000" b="1" dirty="0" smtClean="0">
                <a:solidFill>
                  <a:schemeClr val="bg1"/>
                </a:solidFill>
              </a:rPr>
              <a:t>наблюдений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harmbaton1197.forumbb.ru/uploads/0008/1c/e7/57-4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78" y="2468593"/>
            <a:ext cx="2017998" cy="2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lectronics.nohoho.ru/sites/electronics.nohoho.ru/files/veber-classic-bpshts-10x50-vrwa-bl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33727"/>
            <a:ext cx="2708300" cy="20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146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46623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Об организации изучения учебного предмета «</a:t>
            </a:r>
            <a:r>
              <a:rPr lang="ru-RU" sz="2800" b="1" dirty="0">
                <a:solidFill>
                  <a:srgbClr val="C00000"/>
                </a:solidFill>
              </a:rPr>
              <a:t>Астрономия» 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629" y="1094220"/>
            <a:ext cx="8427109" cy="514309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600" b="1" dirty="0" smtClean="0"/>
              <a:t>Руководителям </a:t>
            </a:r>
            <a:r>
              <a:rPr lang="ru-RU" sz="2600" b="1" dirty="0"/>
              <a:t>органов исполнительной власти субъектов </a:t>
            </a:r>
            <a:r>
              <a:rPr lang="ru-RU" sz="2600" b="1" dirty="0" smtClean="0"/>
              <a:t>РФ, </a:t>
            </a:r>
            <a:r>
              <a:rPr lang="ru-RU" sz="2600" b="1" dirty="0"/>
              <a:t>осуществляющих государственное управление в </a:t>
            </a:r>
            <a:r>
              <a:rPr lang="ru-RU" sz="2600" b="1" dirty="0" smtClean="0"/>
              <a:t>сфере образования: </a:t>
            </a:r>
          </a:p>
          <a:p>
            <a:pPr marL="0" indent="0" algn="ctr">
              <a:buNone/>
            </a:pPr>
            <a:endParaRPr lang="ru-RU" sz="1600" dirty="0"/>
          </a:p>
          <a:p>
            <a:pPr lvl="0" algn="just"/>
            <a:r>
              <a:rPr lang="ru-RU" sz="2400" dirty="0"/>
              <a:t>Письмо </a:t>
            </a:r>
            <a:r>
              <a:rPr lang="ru-RU" sz="2400" dirty="0" err="1"/>
              <a:t>Минобрнауки</a:t>
            </a:r>
            <a:r>
              <a:rPr lang="ru-RU" sz="2400" dirty="0"/>
              <a:t> России от 20.06.2017. № </a:t>
            </a:r>
            <a:r>
              <a:rPr lang="ru-RU" sz="2400" dirty="0" smtClean="0"/>
              <a:t>ТС-194/08 «Об </a:t>
            </a:r>
            <a:r>
              <a:rPr lang="ru-RU" sz="2400" dirty="0"/>
              <a:t>организации изучения учебного предмета «</a:t>
            </a:r>
            <a:r>
              <a:rPr lang="ru-RU" sz="2400" dirty="0" smtClean="0"/>
              <a:t>Астрономия»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Методические </a:t>
            </a:r>
            <a:r>
              <a:rPr lang="ru-RU" sz="2400" dirty="0"/>
              <a:t>рекомендации по введению изучения учебного предмета «Астрономия» как обязательного для изучения на уровне среднего общего образования. </a:t>
            </a:r>
          </a:p>
          <a:p>
            <a:pPr lvl="0" algn="just"/>
            <a:r>
              <a:rPr lang="ru-RU" sz="2400" dirty="0"/>
              <a:t>Приказ </a:t>
            </a:r>
            <a:r>
              <a:rPr lang="ru-RU" sz="2400" dirty="0" err="1"/>
              <a:t>Минобрнауки</a:t>
            </a:r>
            <a:r>
              <a:rPr lang="ru-RU" sz="2400" dirty="0"/>
              <a:t> России от 07.06.2017 г. № </a:t>
            </a:r>
            <a:r>
              <a:rPr lang="ru-RU" sz="2400" dirty="0" smtClean="0"/>
              <a:t>506 «О </a:t>
            </a:r>
            <a:r>
              <a:rPr lang="ru-RU" sz="2400" dirty="0"/>
              <a:t>внесении изменений в федеральный компонент государственных образовательных стандартов начального общего, основного общего и среднего (полного) общего образования, утверждённый приказом Министерства образования Российской Федерации от 5 марта 2004 г. № 1089</a:t>
            </a:r>
            <a:r>
              <a:rPr lang="ru-RU" sz="2400" dirty="0" smtClean="0"/>
              <a:t>»</a:t>
            </a:r>
          </a:p>
          <a:p>
            <a:pPr algn="just"/>
            <a:r>
              <a:rPr lang="ru-RU" sz="2400" dirty="0"/>
              <a:t>Приказ </a:t>
            </a:r>
            <a:r>
              <a:rPr lang="ru-RU" sz="2400" dirty="0" err="1"/>
              <a:t>Минобрнауки</a:t>
            </a:r>
            <a:r>
              <a:rPr lang="ru-RU" sz="2400" dirty="0"/>
              <a:t> России от </a:t>
            </a:r>
            <a:r>
              <a:rPr lang="ru-RU" sz="2400" dirty="0" smtClean="0"/>
              <a:t>20.06.2017 </a:t>
            </a:r>
            <a:r>
              <a:rPr lang="ru-RU" sz="2400" dirty="0"/>
              <a:t>г. № </a:t>
            </a:r>
            <a:r>
              <a:rPr lang="ru-RU" sz="2400" dirty="0" smtClean="0"/>
              <a:t>581 </a:t>
            </a:r>
            <a:r>
              <a:rPr lang="ru-RU" sz="2400" dirty="0"/>
              <a:t>«О внесении изменений в </a:t>
            </a:r>
            <a:r>
              <a:rPr lang="ru-RU" sz="2400" dirty="0" smtClean="0"/>
              <a:t>федеральный перечень учебников….»</a:t>
            </a:r>
            <a:endParaRPr lang="ru-RU" sz="2400" dirty="0"/>
          </a:p>
          <a:p>
            <a:pPr lvl="0" algn="just"/>
            <a:endParaRPr lang="ru-RU" sz="2400" dirty="0" smtClean="0"/>
          </a:p>
          <a:p>
            <a:pPr lvl="0" algn="just"/>
            <a:endParaRPr lang="ru-RU" sz="2000" dirty="0"/>
          </a:p>
          <a:p>
            <a:pPr marL="0" indent="0" algn="r">
              <a:buNone/>
            </a:pPr>
            <a:r>
              <a:rPr lang="en-US" sz="2400" b="1" dirty="0" err="1" smtClean="0">
                <a:hlinkClick r:id="rId2"/>
              </a:rPr>
              <a:t>astronom-mon@yandex</a:t>
            </a:r>
            <a:r>
              <a:rPr lang="ru-RU" sz="2400" b="1" dirty="0" smtClean="0">
                <a:hlinkClick r:id="rId2"/>
              </a:rPr>
              <a:t>.</a:t>
            </a:r>
            <a:r>
              <a:rPr lang="en-US" sz="2400" b="1" dirty="0" err="1" smtClean="0">
                <a:hlinkClick r:id="rId2"/>
              </a:rPr>
              <a:t>ru</a:t>
            </a:r>
            <a:endParaRPr lang="en-US" sz="2400" b="1" dirty="0" smtClean="0"/>
          </a:p>
          <a:p>
            <a:pPr marL="0" indent="0" algn="r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670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301208"/>
            <a:ext cx="8685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Основным </a:t>
            </a:r>
            <a:r>
              <a:rPr lang="ru-RU" dirty="0"/>
              <a:t>техническим средством обучения по астрономии в настоящее время должен стать компьютер, позволяющий использовать мультимедийные </a:t>
            </a:r>
            <a:r>
              <a:rPr lang="ru-RU" dirty="0" smtClean="0"/>
              <a:t>диски</a:t>
            </a:r>
            <a:r>
              <a:rPr lang="ru-RU" dirty="0"/>
              <a:t>, моделировать звёздное небо, а также использовать информацию из Интернета.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Комплект технических средств обучения с соответствующим программным и информационным </a:t>
            </a:r>
            <a:r>
              <a:rPr lang="ru-RU" sz="2000" b="1" dirty="0" smtClean="0">
                <a:solidFill>
                  <a:srgbClr val="FF0000"/>
                </a:solidFill>
              </a:rPr>
              <a:t>обеспечением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7853" r="9997" b="4216"/>
          <a:stretch/>
        </p:blipFill>
        <p:spPr bwMode="auto">
          <a:xfrm>
            <a:off x="4472372" y="1052736"/>
            <a:ext cx="4392488" cy="376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20208" r="31867" b="25764"/>
          <a:stretch/>
        </p:blipFill>
        <p:spPr bwMode="auto">
          <a:xfrm>
            <a:off x="179512" y="2204864"/>
            <a:ext cx="4178595" cy="296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1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Видеофильмы и </a:t>
            </a:r>
            <a:r>
              <a:rPr lang="ru-RU" b="1" dirty="0" err="1">
                <a:solidFill>
                  <a:srgbClr val="FF0000"/>
                </a:solidFill>
              </a:rPr>
              <a:t>видеоэнциклопедии</a:t>
            </a:r>
            <a:r>
              <a:rPr lang="ru-RU" b="1" dirty="0">
                <a:solidFill>
                  <a:srgbClr val="FF0000"/>
                </a:solidFill>
              </a:rPr>
              <a:t> астрономического содержания, мультимедийные </a:t>
            </a:r>
            <a:r>
              <a:rPr lang="ru-RU" b="1" dirty="0" smtClean="0">
                <a:solidFill>
                  <a:srgbClr val="FF0000"/>
                </a:solidFill>
              </a:rPr>
              <a:t>пособия</a:t>
            </a:r>
          </a:p>
          <a:p>
            <a:r>
              <a:rPr lang="ru-RU" dirty="0" smtClean="0"/>
              <a:t>Используются </a:t>
            </a:r>
            <a:r>
              <a:rPr lang="ru-RU" dirty="0"/>
              <a:t>учителем наряду с другими средствами обучения после сравнения их дидактических возможностей с имеющимися в наличии и в соответствии с техническими возможностями реализации их преимуществ в образовательном процессе.</a:t>
            </a:r>
          </a:p>
        </p:txBody>
      </p:sp>
      <p:pic>
        <p:nvPicPr>
          <p:cNvPr id="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0150"/>
            <a:ext cx="4938923" cy="39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3087004"/>
            <a:ext cx="3888432" cy="31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24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5562"/>
          <a:stretch>
            <a:fillRect/>
          </a:stretch>
        </p:blipFill>
        <p:spPr>
          <a:xfrm>
            <a:off x="0" y="0"/>
            <a:ext cx="9143985" cy="6933307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73931" y="6156012"/>
            <a:ext cx="1189757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extbook New Bold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97588" y="2564904"/>
            <a:ext cx="5865107" cy="1008112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33" tIns="40067" rIns="80133" bIns="40067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внимание!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930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3"/>
          <p:cNvSpPr/>
          <p:nvPr/>
        </p:nvSpPr>
        <p:spPr>
          <a:xfrm>
            <a:off x="35496" y="44624"/>
            <a:ext cx="9059738" cy="86409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КУРС АСТРОНОМИИ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Письмо Министерства образования и науки РФ от 20.06.2017 г.</a:t>
            </a:r>
          </a:p>
          <a:p>
            <a:endParaRPr lang="ru-RU" sz="2000" dirty="0" smtClean="0"/>
          </a:p>
          <a:p>
            <a:r>
              <a:rPr lang="ru-RU" sz="2000" dirty="0" smtClean="0"/>
              <a:t>«Изучение учебного предмета «Астрономия» как обязательного в общеобразовательных организациях Российской Федерации вводится с 2017/2018 учебного года по мере создания в образовательных организациях соответствующих условий.»</a:t>
            </a:r>
          </a:p>
          <a:p>
            <a:endParaRPr lang="ru-RU" sz="2000" dirty="0"/>
          </a:p>
          <a:p>
            <a:r>
              <a:rPr lang="ru-RU" sz="2000" dirty="0" smtClean="0"/>
              <a:t>«Объём часов…должен составлять не менее 35 часов за два года обучения»</a:t>
            </a:r>
          </a:p>
          <a:p>
            <a:endParaRPr lang="ru-RU" sz="2000" dirty="0"/>
          </a:p>
          <a:p>
            <a:r>
              <a:rPr lang="ru-RU" sz="2000" dirty="0" smtClean="0"/>
              <a:t>«Образовательная организация самостоятельно осуществляет перераспределение часов учебного плана в рамках нормативов учебной нагрузки…»</a:t>
            </a:r>
          </a:p>
          <a:p>
            <a:endParaRPr lang="ru-RU" sz="2000" dirty="0"/>
          </a:p>
          <a:p>
            <a:r>
              <a:rPr lang="ru-RU" sz="2000" dirty="0" smtClean="0"/>
              <a:t>ЕГЭ  не планируется, задания будут включены в КИМ по физике</a:t>
            </a:r>
          </a:p>
          <a:p>
            <a:endParaRPr lang="ru-RU" sz="2000" dirty="0" smtClean="0"/>
          </a:p>
          <a:p>
            <a:r>
              <a:rPr lang="ru-RU" sz="2000" dirty="0" smtClean="0"/>
              <a:t>С 2019 г. будут проведены ВПР по астрономии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63504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5699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99"/>
                </a:solidFill>
              </a:rPr>
              <a:t>     </a:t>
            </a:r>
            <a:endParaRPr lang="ru-RU" sz="2000" i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352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</a:t>
            </a:r>
            <a:r>
              <a:rPr lang="ru-RU" dirty="0" smtClean="0"/>
              <a:t>Школьный </a:t>
            </a:r>
            <a:r>
              <a:rPr lang="ru-RU" dirty="0"/>
              <a:t>курс астрономии призван способствовать формированию современной естественнонаучной картины  мира, раскрывать развитие представлений о строении Вселенной как о длительном и сложном пути познания человечеством окружающей природы и своего места в ней. </a:t>
            </a:r>
          </a:p>
        </p:txBody>
      </p:sp>
      <p:sp>
        <p:nvSpPr>
          <p:cNvPr id="6" name="Shape 453"/>
          <p:cNvSpPr/>
          <p:nvPr/>
        </p:nvSpPr>
        <p:spPr>
          <a:xfrm>
            <a:off x="35496" y="44624"/>
            <a:ext cx="9059738" cy="86409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КУРС АСТРОНОМИИ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8027" y="2452821"/>
            <a:ext cx="901248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Основная цель курса астрономии </a:t>
            </a:r>
            <a:r>
              <a:rPr lang="ru-RU" b="1" dirty="0"/>
              <a:t>– сформировать целостное представление о строении и эволюции Вселенной, отражающее современную астрономическую картину мира. 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FF0000"/>
                </a:solidFill>
              </a:rPr>
              <a:t>Основными задачами  </a:t>
            </a:r>
            <a:r>
              <a:rPr lang="ru-RU" b="1" dirty="0"/>
              <a:t>изучения астрономии на уровне среднего общего образования являются: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понимание роли астрономии для развития цивилизации,  формировании научного мировоззрения,  развитии космической деятельности человечества;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понимание особенностей  методов научного познания в </a:t>
            </a:r>
            <a:r>
              <a:rPr lang="ru-RU" dirty="0" smtClean="0"/>
              <a:t>астрономии;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формирование </a:t>
            </a:r>
            <a:r>
              <a:rPr lang="ru-RU" dirty="0"/>
              <a:t>представлений о месте Земли и Человечества во Вселенной;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объяснение причин наблюдаемых астрономических явлений;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формирование интереса к изучению астрономии и развитие представлений о возможных сферах будущей профессиональной деятельности, связанных с астрономией.  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90589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9503" y="33117"/>
            <a:ext cx="1662915" cy="761680"/>
            <a:chOff x="9503" y="33117"/>
            <a:chExt cx="1662915" cy="761680"/>
          </a:xfrm>
        </p:grpSpPr>
        <p:pic>
          <p:nvPicPr>
            <p:cNvPr id="27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42" y="33117"/>
              <a:ext cx="613582" cy="65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" y="97910"/>
              <a:ext cx="1662915" cy="6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357188" y="3643313"/>
            <a:ext cx="8613849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</a:pPr>
            <a:endParaRPr lang="ru-RU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разнообразных информационно-образовательных ресурсов;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компьютерных средств обучения;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современных средств коммуникации;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педагогических технологий.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57250" y="783685"/>
            <a:ext cx="78581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</a:rPr>
              <a:t>ЧТО ТАКОЕ СОВРЕМЕННАЯ ИОС?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5662" y="1772816"/>
            <a:ext cx="871537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17375E"/>
                </a:solidFill>
                <a:latin typeface="Times New Roman" pitchFamily="18" charset="0"/>
              </a:rPr>
              <a:t>С ТОЧКИ ЗРЕНИЯ ОБРАЗОВАТЕЛЬНОГО ПРОЦЕССА СОВРЕМЕННАЯ ИОС – ЭТО:</a:t>
            </a:r>
          </a:p>
          <a:p>
            <a:pPr algn="ctr"/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ОТКРЫТАЯ </a:t>
            </a:r>
            <a:r>
              <a:rPr lang="ru-RU" b="1" dirty="0">
                <a:solidFill>
                  <a:srgbClr val="17375E"/>
                </a:solidFill>
                <a:latin typeface="Times New Roman" pitchFamily="18" charset="0"/>
              </a:rPr>
              <a:t>ПЕДАГОГИЧЕСКАЯ СИСТЕМА (ПОДСИСТЕМА) НАПРАВЛЕННАЯ НА ФОРМИРОВАНИЕ ТВОРЧЕСКОЙ ИНТЕЛЛЕКТУАЛЬНО И СОЦИАЛЬНО РАЗВИТОЙ  ЛИЧНОСТИ</a:t>
            </a:r>
          </a:p>
        </p:txBody>
      </p:sp>
      <p:sp>
        <p:nvSpPr>
          <p:cNvPr id="24" name="Прямоугольник 9"/>
          <p:cNvSpPr>
            <a:spLocks noChangeArrowheads="1"/>
          </p:cNvSpPr>
          <p:nvPr/>
        </p:nvSpPr>
        <p:spPr bwMode="auto">
          <a:xfrm>
            <a:off x="477912" y="3412332"/>
            <a:ext cx="4135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сформированная на основе: 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86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453"/>
          <p:cNvSpPr/>
          <p:nvPr/>
        </p:nvSpPr>
        <p:spPr>
          <a:xfrm>
            <a:off x="35496" y="44624"/>
            <a:ext cx="9059738" cy="1180704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Информационно-образовательная среда предмета «Астрономия» создаётся заново и в новых условиях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84784"/>
            <a:ext cx="849694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Комплекс информационно-образовательных ресурсов должен включать:</a:t>
            </a:r>
          </a:p>
          <a:p>
            <a:endParaRPr lang="ru-RU" b="1" dirty="0"/>
          </a:p>
          <a:p>
            <a:endParaRPr lang="ru-RU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Цифровые образовательные ресурсы;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Образовательные ресурсы на бумажных носителях, отвечающие современным научным представлениям и психологическим особенностям школьников;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Систему современных педагогических технологий, обеспечивающих обучение в ИОС;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Набор необходимого современного оборудования.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156064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772" y="247426"/>
            <a:ext cx="8730716" cy="573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Учебник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(учебное пособие) по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астрономии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+ ЭФУ</a:t>
            </a:r>
          </a:p>
          <a:p>
            <a:endParaRPr lang="ru-RU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Учебники </a:t>
            </a:r>
            <a:r>
              <a:rPr lang="ru-RU" dirty="0">
                <a:latin typeface="+mn-lt"/>
              </a:rPr>
              <a:t>и учебные пособия должны полностью соответствовать учебной программе по </a:t>
            </a:r>
            <a:r>
              <a:rPr lang="ru-RU" dirty="0" smtClean="0">
                <a:latin typeface="+mn-lt"/>
              </a:rPr>
              <a:t>астрономии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+mn-lt"/>
              </a:rPr>
              <a:t>Учебник (учебное пособие) выступает носителем определённого содержания астрономического образования и в определённой мере основным средством обеспечения его </a:t>
            </a:r>
            <a:r>
              <a:rPr lang="ru-RU" dirty="0" smtClean="0">
                <a:latin typeface="+mn-lt"/>
              </a:rPr>
              <a:t>усвоения</a:t>
            </a:r>
            <a:endParaRPr lang="ru-RU" dirty="0">
              <a:latin typeface="+mn-lt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  <a:ea typeface="Calibri"/>
                <a:cs typeface="Times New Roman"/>
              </a:rPr>
              <a:t>Учебник (при </a:t>
            </a:r>
            <a:r>
              <a:rPr lang="ru-RU" dirty="0">
                <a:latin typeface="+mn-lt"/>
                <a:ea typeface="Calibri"/>
                <a:cs typeface="Times New Roman"/>
              </a:rPr>
              <a:t>условии разработки полного комплекта составляющих УМК) должен иметь тенденцию к разгрузке его </a:t>
            </a:r>
            <a:r>
              <a:rPr lang="ru-RU" dirty="0" err="1">
                <a:latin typeface="+mn-lt"/>
                <a:ea typeface="Calibri"/>
                <a:cs typeface="Times New Roman"/>
              </a:rPr>
              <a:t>полифункциональности</a:t>
            </a:r>
            <a:r>
              <a:rPr lang="ru-RU" dirty="0">
                <a:latin typeface="+mn-lt"/>
                <a:ea typeface="Calibri"/>
                <a:cs typeface="Times New Roman"/>
              </a:rPr>
              <a:t>. В системе УМК функциональную нагрузку частично берут на себя отдельные средства обучения — справочники, хрестоматия, тетради для самостоятельных работ и др. </a:t>
            </a:r>
            <a:endParaRPr lang="ru-RU" dirty="0" smtClean="0"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Требования к современному учебнику (учебному пособию):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err="1" smtClean="0">
                <a:latin typeface="+mn-lt"/>
              </a:rPr>
              <a:t>метапредметность</a:t>
            </a:r>
            <a:endParaRPr lang="ru-RU" dirty="0" smtClean="0">
              <a:latin typeface="+mn-lt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современность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ориентация на практическую деятельность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направленность на достижение образовательных результатов </a:t>
            </a:r>
          </a:p>
        </p:txBody>
      </p:sp>
      <p:pic>
        <p:nvPicPr>
          <p:cNvPr id="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Bell\Desktop\Новая папка\текущие дела\ТЕКУЩИЕ 2017\ПРОСВЕЩЕНИЕ\конференция июнь 2017\Чаруг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98" y="4474667"/>
            <a:ext cx="1268790" cy="16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ell\Desktop\Новая папка\текущие дела\ТЕКУЩИЕ 2017\ПРОСВЕЩЕНИЕ\конференция июнь 2017\Вор-Вельям Страу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77072"/>
            <a:ext cx="988255" cy="1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69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 bwMode="auto">
          <a:xfrm>
            <a:off x="5573822" y="3006176"/>
            <a:ext cx="3283283" cy="3293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459428" y="6278050"/>
            <a:ext cx="201658" cy="353165"/>
          </a:xfrm>
          <a:prstGeom prst="rect">
            <a:avLst/>
          </a:prstGeom>
        </p:spPr>
        <p:txBody>
          <a:bodyPr lIns="64383" tIns="32191" rIns="64383" bIns="32191"/>
          <a:lstStyle/>
          <a:p>
            <a:fld id="{86CB4B4D-7CA3-9044-876B-883B54F8677D}" type="slidenum">
              <a:rPr lang="ru-RU" sz="1700"/>
              <a:pPr/>
              <a:t>8</a:t>
            </a:fld>
            <a:endParaRPr lang="ru-RU" sz="1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979" y="0"/>
            <a:ext cx="9146979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Подробная навигация по учебнику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5206" y="663483"/>
            <a:ext cx="3418794" cy="2149410"/>
          </a:xfrm>
          <a:prstGeom prst="rect">
            <a:avLst/>
          </a:prstGeom>
          <a:solidFill>
            <a:schemeClr val="bg1"/>
          </a:solidFill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</a:rPr>
              <a:t>Отличительные 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</a:rPr>
              <a:t>особенности УМК:</a:t>
            </a:r>
          </a:p>
          <a:p>
            <a:pPr marL="321915" indent="-321915">
              <a:buFont typeface="Wingdings" panose="05000000000000000000" pitchFamily="2" charset="2"/>
              <a:buChar char="q"/>
            </a:pPr>
            <a:r>
              <a:rPr lang="ru-RU" sz="1700" dirty="0"/>
              <a:t> в новом, современном формате учебной литературы</a:t>
            </a:r>
          </a:p>
          <a:p>
            <a:pPr marL="321915" indent="-321915">
              <a:buFont typeface="Wingdings" panose="05000000000000000000" pitchFamily="2" charset="2"/>
              <a:buChar char="q"/>
            </a:pPr>
            <a:r>
              <a:rPr lang="ru-RU" sz="1700" dirty="0"/>
              <a:t>большое количество иллюстративного материала.</a:t>
            </a:r>
          </a:p>
          <a:p>
            <a:pPr>
              <a:defRPr/>
            </a:pPr>
            <a:endParaRPr lang="ru-RU" sz="1700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" y="634277"/>
            <a:ext cx="1867374" cy="559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8" t="18462" r="34692" b="20344"/>
          <a:stretch/>
        </p:blipFill>
        <p:spPr bwMode="auto">
          <a:xfrm>
            <a:off x="1534163" y="634277"/>
            <a:ext cx="4050450" cy="4743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/>
          <a:stretch/>
        </p:blipFill>
        <p:spPr bwMode="auto">
          <a:xfrm>
            <a:off x="25164" y="5066848"/>
            <a:ext cx="4799990" cy="11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5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11" y="581855"/>
            <a:ext cx="8484781" cy="1534024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latin typeface="Cambria" pitchFamily="18" charset="0"/>
              </a:rPr>
              <a:t>Овладение </a:t>
            </a:r>
            <a:r>
              <a:rPr lang="ru-RU" sz="2000" dirty="0">
                <a:latin typeface="Cambria" pitchFamily="18" charset="0"/>
              </a:rPr>
              <a:t>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</a:t>
            </a:r>
            <a:r>
              <a:rPr lang="ru-RU" sz="2200" dirty="0">
                <a:latin typeface="Cambria" pitchFamily="18" charset="0"/>
              </a:rPr>
              <a:t>;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04311" y="-95693"/>
            <a:ext cx="7867934" cy="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prstClr val="black"/>
                </a:solidFill>
                <a:latin typeface="Cambria" pitchFamily="18" charset="0"/>
              </a:rPr>
              <a:t>Метапредметные  результаты </a:t>
            </a:r>
            <a:endParaRPr lang="ru-RU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0" t="47800" r="8001" b="18200"/>
          <a:stretch/>
        </p:blipFill>
        <p:spPr bwMode="auto">
          <a:xfrm>
            <a:off x="395536" y="2001156"/>
            <a:ext cx="3919289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5" t="61715" r="7866" b="19143"/>
          <a:stretch/>
        </p:blipFill>
        <p:spPr bwMode="auto">
          <a:xfrm>
            <a:off x="4399935" y="2014610"/>
            <a:ext cx="4637350" cy="14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46010" r="7887" b="26995"/>
          <a:stretch/>
        </p:blipFill>
        <p:spPr bwMode="auto">
          <a:xfrm>
            <a:off x="4413931" y="3645024"/>
            <a:ext cx="4623353" cy="19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250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1095</Words>
  <Application>Microsoft Office PowerPoint</Application>
  <PresentationFormat>Экран (4:3)</PresentationFormat>
  <Paragraphs>161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Об организации изучения учебного предмета «Астрономия»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Личностные результаты</vt:lpstr>
      <vt:lpstr>Личностные результаты</vt:lpstr>
      <vt:lpstr>Личностные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Жумаев Владислав Викторович</cp:lastModifiedBy>
  <cp:revision>340</cp:revision>
  <cp:lastPrinted>2017-06-29T08:56:12Z</cp:lastPrinted>
  <dcterms:modified xsi:type="dcterms:W3CDTF">2017-08-22T06:49:49Z</dcterms:modified>
</cp:coreProperties>
</file>