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6"/>
  </p:notesMasterIdLst>
  <p:sldIdLst>
    <p:sldId id="256" r:id="rId2"/>
    <p:sldId id="262" r:id="rId3"/>
    <p:sldId id="263" r:id="rId4"/>
    <p:sldId id="260" r:id="rId5"/>
    <p:sldId id="261" r:id="rId6"/>
    <p:sldId id="264" r:id="rId7"/>
    <p:sldId id="265" r:id="rId8"/>
    <p:sldId id="273" r:id="rId9"/>
    <p:sldId id="266" r:id="rId10"/>
    <p:sldId id="267" r:id="rId11"/>
    <p:sldId id="269" r:id="rId12"/>
    <p:sldId id="258" r:id="rId13"/>
    <p:sldId id="259" r:id="rId14"/>
    <p:sldId id="271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7342D-5D84-4116-8947-607A021EC538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8A111-F515-49FD-AA0E-9A7BDAF6F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9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A111-F515-49FD-AA0E-9A7BDAF6FC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48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1243013"/>
            <a:ext cx="4471987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B3E472-D69A-41F9-9613-50CFD63F265C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cs typeface="Arial" pitchFamily="34" charset="0"/>
            </a:endParaRPr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9pPr>
          </a:lstStyle>
          <a:p>
            <a:pPr eaLnBrk="1" hangingPunct="1"/>
            <a:fld id="{90023AB7-F485-4202-9F19-7A1AC5C3629A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1" y="2362202"/>
            <a:ext cx="7693025" cy="372427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A904-0A40-49E7-B307-9E0986523974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98303-F31C-49E5-855C-106A41859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17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4680520" cy="1728192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dirty="0" smtClean="0">
              <a:solidFill>
                <a:schemeClr val="accent1"/>
              </a:solidFill>
            </a:endParaRPr>
          </a:p>
          <a:p>
            <a:pPr algn="ctr"/>
            <a:r>
              <a:rPr lang="ru-RU" sz="3800" dirty="0" smtClean="0">
                <a:solidFill>
                  <a:schemeClr val="accent1"/>
                </a:solidFill>
              </a:rPr>
              <a:t>ОГЭ по иностранным языкам</a:t>
            </a:r>
          </a:p>
          <a:p>
            <a:pPr algn="ctr"/>
            <a:r>
              <a:rPr lang="ru-RU" sz="3800" dirty="0" smtClean="0">
                <a:solidFill>
                  <a:schemeClr val="accent1"/>
                </a:solidFill>
              </a:rPr>
              <a:t>2018</a:t>
            </a: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r>
              <a:rPr lang="ru-RU" i="1" dirty="0" err="1" smtClean="0">
                <a:solidFill>
                  <a:schemeClr val="accent1"/>
                </a:solidFill>
              </a:rPr>
              <a:t>Трубанева</a:t>
            </a:r>
            <a:r>
              <a:rPr lang="ru-RU" i="1" dirty="0" smtClean="0">
                <a:solidFill>
                  <a:schemeClr val="accent1"/>
                </a:solidFill>
              </a:rPr>
              <a:t> Н.Н., </a:t>
            </a:r>
            <a:r>
              <a:rPr lang="ru-RU" i="1" dirty="0" err="1" smtClean="0">
                <a:solidFill>
                  <a:schemeClr val="accent1"/>
                </a:solidFill>
              </a:rPr>
              <a:t>ст.н.с</a:t>
            </a:r>
            <a:r>
              <a:rPr lang="ru-RU" i="1" dirty="0" smtClean="0">
                <a:solidFill>
                  <a:schemeClr val="accent1"/>
                </a:solidFill>
              </a:rPr>
              <a:t> ФГБНУ «Институт стратегии развития образования РАО», </a:t>
            </a:r>
            <a:r>
              <a:rPr lang="ru-RU" i="1" dirty="0" err="1" smtClean="0">
                <a:solidFill>
                  <a:schemeClr val="accent1"/>
                </a:solidFill>
              </a:rPr>
              <a:t>к.п.н</a:t>
            </a:r>
            <a:r>
              <a:rPr lang="ru-RU" i="1" dirty="0" smtClean="0">
                <a:solidFill>
                  <a:schemeClr val="accent1"/>
                </a:solidFill>
              </a:rPr>
              <a:t>.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Актуальные проблемы и перспективы развития учебной области «Иностранные языки»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97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8681"/>
            <a:ext cx="8229600" cy="1296144"/>
          </a:xfrm>
        </p:spPr>
        <p:txBody>
          <a:bodyPr/>
          <a:lstStyle/>
          <a:p>
            <a:r>
              <a:rPr lang="ru-RU" dirty="0" smtClean="0"/>
              <a:t>Типичные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002588" cy="4497363"/>
          </a:xfrm>
        </p:spPr>
        <p:txBody>
          <a:bodyPr>
            <a:normAutofit lnSpcReduction="10000"/>
          </a:bodyPr>
          <a:lstStyle/>
          <a:p>
            <a:r>
              <a:rPr lang="ru-RU" sz="2400" b="1" dirty="0"/>
              <a:t>Раздел «Задания по говорению»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Задание </a:t>
            </a:r>
            <a:r>
              <a:rPr lang="ru-RU" sz="2400" dirty="0" smtClean="0"/>
              <a:t>2 – условный диалог-расспрос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В критериях оценивания </a:t>
            </a:r>
            <a:r>
              <a:rPr lang="ru-RU" sz="2400" b="1" dirty="0"/>
              <a:t>не оговаривается </a:t>
            </a:r>
            <a:r>
              <a:rPr lang="ru-RU" sz="2400" dirty="0"/>
              <a:t> количество предложений, которое должно быть в ответе. Участник ОГЭ может ответить на вопрос одним распространенным предложением или несколькими предложениями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Главное, был дан </a:t>
            </a:r>
            <a:r>
              <a:rPr lang="ru-RU" sz="2400" b="1" dirty="0"/>
              <a:t>полный и точный  </a:t>
            </a:r>
            <a:r>
              <a:rPr lang="ru-RU" sz="2400" dirty="0"/>
              <a:t>в смысловом отношении ответ на заданный вопрос.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о</a:t>
            </a:r>
            <a:r>
              <a:rPr lang="ru-RU" sz="2400" dirty="0" smtClean="0"/>
              <a:t>твечали на вопрос одним словом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д</a:t>
            </a:r>
            <a:r>
              <a:rPr lang="ru-RU" sz="2400" dirty="0" smtClean="0"/>
              <a:t>авали неполный ответ (</a:t>
            </a:r>
            <a:r>
              <a:rPr lang="en-US" sz="2400" dirty="0" smtClean="0"/>
              <a:t>why?)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6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8681"/>
            <a:ext cx="8229600" cy="1296144"/>
          </a:xfrm>
        </p:spPr>
        <p:txBody>
          <a:bodyPr/>
          <a:lstStyle/>
          <a:p>
            <a:r>
              <a:rPr lang="ru-RU" dirty="0" smtClean="0"/>
              <a:t>Типичные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002588" cy="4497363"/>
          </a:xfrm>
        </p:spPr>
        <p:txBody>
          <a:bodyPr>
            <a:normAutofit/>
          </a:bodyPr>
          <a:lstStyle/>
          <a:p>
            <a:r>
              <a:rPr lang="ru-RU" sz="2400" b="1" dirty="0"/>
              <a:t>Раздел «Задания по говорению»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Задание </a:t>
            </a:r>
            <a:r>
              <a:rPr lang="ru-RU" sz="2400" dirty="0" smtClean="0"/>
              <a:t>3 – Тематическое монологическое высказывание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объем </a:t>
            </a:r>
            <a:r>
              <a:rPr lang="ru-RU" sz="2400" dirty="0" smtClean="0"/>
              <a:t>высказывания (менее </a:t>
            </a:r>
            <a:r>
              <a:rPr lang="ru-RU" sz="2400" dirty="0"/>
              <a:t>8</a:t>
            </a:r>
            <a:r>
              <a:rPr lang="ru-RU" sz="2400" dirty="0" smtClean="0"/>
              <a:t> </a:t>
            </a:r>
            <a:r>
              <a:rPr lang="ru-RU" sz="2400" dirty="0" smtClean="0"/>
              <a:t>фраз)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/>
              <a:t>о</a:t>
            </a:r>
            <a:r>
              <a:rPr lang="ru-RU" sz="2400" dirty="0" smtClean="0"/>
              <a:t>тсутствие вступительной / заключительной фразы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большое количество языковых ошибок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84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 smtClean="0"/>
              <a:t>«Иностранные языки как обязательные учебные предметы ГИА по образовательным программам </a:t>
            </a:r>
            <a:r>
              <a:rPr lang="ru-RU" sz="2400" u="sng" dirty="0" smtClean="0"/>
              <a:t>основного</a:t>
            </a:r>
            <a:r>
              <a:rPr lang="ru-RU" sz="2400" dirty="0" smtClean="0"/>
              <a:t> общего и </a:t>
            </a:r>
            <a:r>
              <a:rPr lang="ru-RU" sz="2400" u="sng" dirty="0" smtClean="0"/>
              <a:t>среднего</a:t>
            </a:r>
            <a:r>
              <a:rPr lang="ru-RU" sz="2400" dirty="0" smtClean="0"/>
              <a:t> общего образования</a:t>
            </a:r>
            <a:r>
              <a:rPr lang="ru-RU" sz="2400" dirty="0"/>
              <a:t>» </a:t>
            </a:r>
            <a:endParaRPr lang="ru-RU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/>
              <a:t>Проект </a:t>
            </a:r>
            <a:r>
              <a:rPr lang="ru-RU" sz="2400" dirty="0"/>
              <a:t>решения совещания:</a:t>
            </a:r>
            <a:endParaRPr lang="ru-RU" dirty="0"/>
          </a:p>
          <a:p>
            <a:pPr marL="342900" indent="-342900"/>
            <a:r>
              <a:rPr lang="ru-RU" sz="2400" dirty="0" smtClean="0"/>
              <a:t>обеспечить </a:t>
            </a:r>
            <a:r>
              <a:rPr lang="ru-RU" sz="2400" dirty="0"/>
              <a:t>разработку новых моделей </a:t>
            </a:r>
            <a:r>
              <a:rPr lang="ru-RU" sz="2400" dirty="0" smtClean="0"/>
              <a:t>ГИА; </a:t>
            </a:r>
          </a:p>
          <a:p>
            <a:pPr marL="342900" indent="-342900"/>
            <a:r>
              <a:rPr lang="ru-RU" sz="2400" dirty="0" smtClean="0"/>
              <a:t>подготовить </a:t>
            </a:r>
            <a:r>
              <a:rPr lang="ru-RU" sz="2400" dirty="0"/>
              <a:t>варианты КИМ для проведения </a:t>
            </a:r>
            <a:r>
              <a:rPr lang="ru-RU" sz="2400" dirty="0" smtClean="0"/>
              <a:t>апробации;</a:t>
            </a:r>
          </a:p>
          <a:p>
            <a:pPr marL="342900" indent="-342900"/>
            <a:r>
              <a:rPr lang="ru-RU" sz="2400" dirty="0" smtClean="0"/>
              <a:t>компьютеризированная </a:t>
            </a:r>
            <a:r>
              <a:rPr lang="ru-RU" sz="2400" dirty="0"/>
              <a:t>форма проведения (</a:t>
            </a:r>
            <a:r>
              <a:rPr lang="en-US" sz="2400" dirty="0"/>
              <a:t>max</a:t>
            </a:r>
            <a:r>
              <a:rPr lang="en-US" sz="2400" dirty="0" smtClean="0"/>
              <a:t>)</a:t>
            </a:r>
            <a:r>
              <a:rPr lang="ru-RU" sz="2400" dirty="0" smtClean="0"/>
              <a:t>;</a:t>
            </a:r>
            <a:endParaRPr lang="ru-RU" sz="2400" dirty="0"/>
          </a:p>
          <a:p>
            <a:pPr marL="342900" indent="-342900"/>
            <a:r>
              <a:rPr lang="ru-RU" sz="2400" dirty="0" smtClean="0"/>
              <a:t>оставить </a:t>
            </a:r>
            <a:r>
              <a:rPr lang="ru-RU" sz="2400" dirty="0"/>
              <a:t>без изменений действующие модели </a:t>
            </a:r>
            <a:r>
              <a:rPr lang="ru-RU" sz="2400" dirty="0" smtClean="0"/>
              <a:t>ОГЭ и ЕГЭ </a:t>
            </a:r>
            <a:r>
              <a:rPr lang="ru-RU" sz="2400" dirty="0"/>
              <a:t>до появления новых </a:t>
            </a:r>
            <a:r>
              <a:rPr lang="ru-RU" sz="2400" dirty="0" smtClean="0"/>
              <a:t>моделей;</a:t>
            </a:r>
            <a:endParaRPr lang="ru-RU" sz="2400" dirty="0"/>
          </a:p>
          <a:p>
            <a:endParaRPr lang="ru-RU" sz="32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Совещание от 6 марта 2017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998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886700" cy="4869246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2400" dirty="0" smtClean="0"/>
              <a:t>включить в проект Концепции и в проект профессионального стандарта учителя ИЯ:</a:t>
            </a:r>
          </a:p>
          <a:p>
            <a:pPr marL="617220" lvl="1" indent="-342900"/>
            <a:r>
              <a:rPr lang="ru-RU" sz="2400" dirty="0" smtClean="0"/>
              <a:t>учитель основной школы – пороговый уровень владения иноязычной  КК (В1);</a:t>
            </a:r>
          </a:p>
          <a:p>
            <a:pPr marL="617220" lvl="1" indent="-342900"/>
            <a:r>
              <a:rPr lang="ru-RU" sz="2400" dirty="0" smtClean="0"/>
              <a:t>учитель старшей школы – пороговый продвинутый уровень КК (В2);    </a:t>
            </a:r>
          </a:p>
          <a:p>
            <a:pPr marL="342900" indent="-342900"/>
            <a:r>
              <a:rPr lang="ru-RU" sz="2400" dirty="0"/>
              <a:t>п</a:t>
            </a:r>
            <a:r>
              <a:rPr lang="ru-RU" sz="2400" dirty="0" smtClean="0"/>
              <a:t>ровести </a:t>
            </a:r>
            <a:r>
              <a:rPr lang="ru-RU" sz="2400" dirty="0"/>
              <a:t>стартовую и промежуточную диагностику результатов обучения ИЯ учащихся 7-х классов (осень 2017; весна 2018</a:t>
            </a:r>
            <a:r>
              <a:rPr lang="ru-RU" sz="2400" dirty="0" smtClean="0"/>
              <a:t>); </a:t>
            </a:r>
            <a:endParaRPr lang="ru-RU" sz="2400" dirty="0"/>
          </a:p>
          <a:p>
            <a:pPr marL="342900" indent="-342900"/>
            <a:r>
              <a:rPr lang="ru-RU" sz="2400" dirty="0" smtClean="0"/>
              <a:t>провести всероссийские проверочные работы по ИЯ для учащихся 11 классов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Совещание от 6 марта 2017 года</a:t>
            </a:r>
          </a:p>
        </p:txBody>
      </p:sp>
    </p:spTree>
    <p:extLst>
      <p:ext uri="{BB962C8B-B14F-4D97-AF65-F5344CB8AC3E}">
        <p14:creationId xmlns:p14="http://schemas.microsoft.com/office/powerpoint/2010/main" val="354873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latin typeface="Arial" pitchFamily="34" charset="0"/>
              </a:rPr>
              <a:t>ОГЭ по ИЯ 2018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900113" y="2708275"/>
            <a:ext cx="7408862" cy="3451225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endParaRPr lang="en-US" altLang="ru-RU" sz="3200" dirty="0" smtClean="0">
              <a:latin typeface="Algerian" pitchFamily="82" charset="0"/>
            </a:endParaRPr>
          </a:p>
          <a:p>
            <a:pPr eaLnBrk="1" hangingPunct="1">
              <a:buFont typeface="Symbol" pitchFamily="18" charset="2"/>
              <a:buNone/>
            </a:pPr>
            <a:endParaRPr lang="en-US" altLang="ru-RU" sz="3200" dirty="0" smtClean="0">
              <a:latin typeface="Algerian" pitchFamily="82" charset="0"/>
            </a:endParaRPr>
          </a:p>
          <a:p>
            <a:pPr algn="ctr" eaLnBrk="1" hangingPunct="1">
              <a:buFont typeface="Symbol" pitchFamily="18" charset="2"/>
              <a:buNone/>
            </a:pPr>
            <a:r>
              <a:rPr lang="en-US" altLang="ru-RU" sz="3200" i="1" dirty="0" smtClean="0">
                <a:solidFill>
                  <a:schemeClr val="tx1"/>
                </a:solidFill>
              </a:rPr>
              <a:t>Thank you for your attention!</a:t>
            </a:r>
            <a:endParaRPr lang="ru-RU" altLang="ru-RU" sz="32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7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</a:t>
            </a:r>
            <a:r>
              <a:rPr lang="ru-RU" sz="2800" dirty="0" smtClean="0"/>
              <a:t>2018 </a:t>
            </a:r>
            <a:r>
              <a:rPr lang="ru-RU" sz="2800" dirty="0"/>
              <a:t>году </a:t>
            </a:r>
            <a:endParaRPr lang="ru-RU" sz="2800" dirty="0" smtClean="0"/>
          </a:p>
          <a:p>
            <a:r>
              <a:rPr lang="ru-RU" sz="2400" dirty="0" smtClean="0"/>
              <a:t>ОГЭ </a:t>
            </a:r>
            <a:r>
              <a:rPr lang="ru-RU" sz="2400" dirty="0"/>
              <a:t>по ИЯ остается экзаменом по </a:t>
            </a:r>
            <a:r>
              <a:rPr lang="ru-RU" sz="2400" u="sng" dirty="0" smtClean="0"/>
              <a:t>ВЫБОРУ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Структура и содержание ОГЭ по ИЯ - без изменений</a:t>
            </a:r>
          </a:p>
          <a:p>
            <a:r>
              <a:rPr lang="ru-RU" sz="2400" dirty="0" smtClean="0"/>
              <a:t>Будут уточнены критерии оценивания задания 33 (Личное </a:t>
            </a:r>
            <a:r>
              <a:rPr lang="ru-RU" sz="2400" smtClean="0"/>
              <a:t>письмо) </a:t>
            </a:r>
            <a:endParaRPr lang="ru-RU" sz="2400" dirty="0" smtClean="0"/>
          </a:p>
          <a:p>
            <a:r>
              <a:rPr lang="ru-RU" sz="2400" dirty="0" smtClean="0"/>
              <a:t>  Перевод баллов в оценки останется прежним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    </a:t>
            </a:r>
            <a:endParaRPr lang="ru-RU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 по 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49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32656"/>
            <a:ext cx="8291264" cy="59375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Документы</a:t>
            </a:r>
            <a:r>
              <a:rPr lang="ru-RU" sz="3200" b="1" dirty="0">
                <a:solidFill>
                  <a:schemeClr val="bg1"/>
                </a:solidFill>
              </a:rPr>
              <a:t>, </a:t>
            </a:r>
            <a:r>
              <a:rPr lang="ru-RU" sz="3200" b="1" dirty="0" smtClean="0">
                <a:solidFill>
                  <a:schemeClr val="bg1"/>
                </a:solidFill>
              </a:rPr>
              <a:t>определяющие содержание КИМ ОГЭ по ИЯ</a:t>
            </a:r>
          </a:p>
          <a:p>
            <a:pPr marL="0" indent="0">
              <a:buNone/>
            </a:pPr>
            <a:endParaRPr lang="ru-RU" sz="3600" b="1" dirty="0" smtClean="0"/>
          </a:p>
          <a:p>
            <a:pPr lvl="0" hangingPunct="0"/>
            <a:r>
              <a:rPr lang="ru-RU" sz="2400" dirty="0" smtClean="0"/>
              <a:t>Федеральный </a:t>
            </a:r>
            <a:r>
              <a:rPr lang="ru-RU" sz="2400" dirty="0"/>
              <a:t>компонент государственных стандартов основного общего и среднего (полного) общего образования, базовый и профильный уровень (приказ Минобразования России от 05.03.2004 № 1089).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35CF-92FB-4993-8B12-424E55FB07B5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755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84976" cy="144016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ИЯ 2018: экзаменационная работа </a:t>
            </a:r>
          </a:p>
        </p:txBody>
      </p:sp>
      <p:graphicFrame>
        <p:nvGraphicFramePr>
          <p:cNvPr id="16423" name="Group 3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70895881"/>
              </p:ext>
            </p:extLst>
          </p:nvPr>
        </p:nvGraphicFramePr>
        <p:xfrm>
          <a:off x="539552" y="1772816"/>
          <a:ext cx="7992888" cy="466362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80320"/>
                <a:gridCol w="2520280"/>
                <a:gridCol w="2592288"/>
              </a:tblGrid>
              <a:tr h="792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Экзаменационная работа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Количество заданий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Количество баллов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</a:tr>
              <a:tr h="68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Раздел 1 (Задания по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аудированию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 заданий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4+5+6=15 баллов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</a:tr>
              <a:tr h="5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Раздел 2 (Задания по чтению)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 заданий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7+8=15 баллов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</a:tr>
              <a:tr h="518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Раздел  3 (Задания по грамматике и лексике)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15 заданий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15 баллов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</a:tr>
              <a:tr h="5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Раздел 4 (Задание по письменной речи 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 задание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 баллов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</a:tr>
              <a:tr h="823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Раздел 5 (Задания по говорению)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 задания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2+6+7 =15 баллов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</a:tr>
              <a:tr h="330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36 заданий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70 баллов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6" marB="4572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8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179389" y="1341438"/>
            <a:ext cx="8785225" cy="50403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sz="4000" b="1" smtClean="0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482013" cy="1127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dirty="0" smtClean="0"/>
              <a:t>Устная часть ОГЭ по ИЯ 2018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61438"/>
              </p:ext>
            </p:extLst>
          </p:nvPr>
        </p:nvGraphicFramePr>
        <p:xfrm>
          <a:off x="539552" y="1988840"/>
          <a:ext cx="7993062" cy="413861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71348">
                  <a:extLst>
                    <a:ext uri="{9D8B030D-6E8A-4147-A177-3AD203B41FA5}"/>
                  </a:extLst>
                </a:gridCol>
                <a:gridCol w="2566827">
                  <a:extLst>
                    <a:ext uri="{9D8B030D-6E8A-4147-A177-3AD203B41FA5}"/>
                  </a:extLst>
                </a:gridCol>
                <a:gridCol w="1490533">
                  <a:extLst>
                    <a:ext uri="{9D8B030D-6E8A-4147-A177-3AD203B41FA5}"/>
                  </a:extLst>
                </a:gridCol>
                <a:gridCol w="1406187">
                  <a:extLst>
                    <a:ext uri="{9D8B030D-6E8A-4147-A177-3AD203B41FA5}"/>
                  </a:extLst>
                </a:gridCol>
                <a:gridCol w="1258167">
                  <a:extLst>
                    <a:ext uri="{9D8B030D-6E8A-4147-A177-3AD203B41FA5}"/>
                  </a:extLst>
                </a:gridCol>
              </a:tblGrid>
              <a:tr h="80643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Задание 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Содержание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Время на подготовку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>
                          <a:effectLst/>
                          <a:latin typeface="+mn-lt"/>
                        </a:rPr>
                        <a:t>Время на ответ</a:t>
                      </a:r>
                      <a:endParaRPr lang="ru-RU" sz="1800" b="0" i="0" u="none" strike="noStrike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>
                          <a:effectLst/>
                          <a:latin typeface="+mn-lt"/>
                        </a:rPr>
                        <a:t>Макс. балл</a:t>
                      </a:r>
                      <a:endParaRPr lang="ru-RU" sz="1800" b="0" i="0" u="none" strike="noStrike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extLst>
                  <a:ext uri="{0D108BD9-81ED-4DB2-BD59-A6C34878D82A}"/>
                </a:extLst>
              </a:tr>
              <a:tr h="806435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Чтение текста вслух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1,5 мин.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>
                          <a:effectLst/>
                          <a:latin typeface="+mn-lt"/>
                        </a:rPr>
                        <a:t>2 </a:t>
                      </a: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мин.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extLst>
                  <a:ext uri="{0D108BD9-81ED-4DB2-BD59-A6C34878D82A}"/>
                </a:extLst>
              </a:tr>
              <a:tr h="806435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Условный</a:t>
                      </a:r>
                      <a:r>
                        <a:rPr lang="ru-RU" sz="1800" u="none" strike="noStrike" kern="1200" baseline="0" dirty="0">
                          <a:effectLst/>
                          <a:latin typeface="+mn-lt"/>
                        </a:rPr>
                        <a:t> диалог-расспрос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     -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40 сек Х 6 вопросов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6</a:t>
                      </a:r>
                      <a:r>
                        <a:rPr lang="ru-RU" sz="1800" u="none" strike="noStrike" kern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(за </a:t>
                      </a:r>
                      <a:r>
                        <a:rPr lang="ru-RU" sz="1800" u="none" strike="noStrike" kern="1200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ru-RU" sz="1800" u="none" strike="noStrike" kern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u="none" strike="noStrike" kern="1200" dirty="0" smtClean="0">
                          <a:effectLst/>
                          <a:latin typeface="+mn-lt"/>
                        </a:rPr>
                        <a:t>вопросов</a:t>
                      </a: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)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extLst>
                  <a:ext uri="{0D108BD9-81ED-4DB2-BD59-A6C34878D82A}"/>
                </a:extLst>
              </a:tr>
              <a:tr h="91287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Монологическое тематическое высказывание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1,5 мин.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2 мин.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extLst>
                  <a:ext uri="{0D108BD9-81ED-4DB2-BD59-A6C34878D82A}"/>
                </a:extLst>
              </a:tr>
              <a:tr h="80643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 gridSpan="2">
                  <a:txBody>
                    <a:bodyPr/>
                    <a:lstStyle/>
                    <a:p>
                      <a:pPr marL="0" marR="0" indent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ИТОГО: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 smtClean="0">
                          <a:effectLst/>
                          <a:latin typeface="+mn-lt"/>
                        </a:rPr>
                        <a:t>15 </a:t>
                      </a:r>
                      <a:r>
                        <a:rPr lang="ru-RU" sz="1800" u="none" strike="noStrike" kern="1200" dirty="0">
                          <a:effectLst/>
                          <a:latin typeface="+mn-lt"/>
                        </a:rPr>
                        <a:t>баллов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9789" marR="89789" marT="44957" marB="44957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958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4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  <p:bldP spid="4249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dirty="0" smtClean="0">
                <a:effectLst/>
              </a:rPr>
              <a:t>Типичные ошибки, допущенные в экзаменационной работе ОГЭ 2017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Раздел «Задания по </a:t>
            </a:r>
            <a:r>
              <a:rPr lang="ru-RU" sz="2800" b="1" dirty="0" err="1" smtClean="0"/>
              <a:t>аудированию</a:t>
            </a:r>
            <a:r>
              <a:rPr lang="ru-RU" sz="2800" b="1" dirty="0" smtClean="0"/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Задание 2 – неверное определение темы высказывания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Задания 3-8 – непонимание запрашиваемой информации в тексте </a:t>
            </a:r>
          </a:p>
          <a:p>
            <a:r>
              <a:rPr lang="ru-RU" sz="2800" b="1" dirty="0" smtClean="0"/>
              <a:t>Раздел «Задания по чтению»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Задания 10-17: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ru-RU" sz="2800" dirty="0" smtClean="0"/>
              <a:t> - </a:t>
            </a:r>
            <a:r>
              <a:rPr lang="ru-RU" sz="2400" dirty="0" smtClean="0"/>
              <a:t>непонимание </a:t>
            </a:r>
            <a:r>
              <a:rPr lang="ru-RU" sz="2400" dirty="0"/>
              <a:t>разницы между </a:t>
            </a:r>
            <a:r>
              <a:rPr lang="en-US" sz="2400" b="1" dirty="0" smtClean="0"/>
              <a:t>False </a:t>
            </a:r>
            <a:r>
              <a:rPr lang="ru-RU" sz="2400" b="1" dirty="0" smtClean="0"/>
              <a:t>и </a:t>
            </a:r>
            <a:r>
              <a:rPr lang="en-US" sz="2400" b="1" dirty="0" smtClean="0"/>
              <a:t>Not </a:t>
            </a:r>
            <a:r>
              <a:rPr lang="en-US" sz="2400" b="1" dirty="0"/>
              <a:t>stated</a:t>
            </a:r>
            <a:r>
              <a:rPr lang="ru-RU" sz="2400" dirty="0"/>
              <a:t>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ru-RU" sz="2400" dirty="0" smtClean="0"/>
              <a:t> - незнание/неумение </a:t>
            </a:r>
            <a:r>
              <a:rPr lang="ru-RU" sz="2400" dirty="0"/>
              <a:t>найти в тексте синонимов/синонимичных выражений </a:t>
            </a:r>
            <a:r>
              <a:rPr lang="ru-RU" sz="2400" dirty="0" smtClean="0"/>
              <a:t>лексическим единицам/ выражениям, </a:t>
            </a:r>
            <a:r>
              <a:rPr lang="ru-RU" sz="2400" dirty="0"/>
              <a:t>которые </a:t>
            </a:r>
            <a:r>
              <a:rPr lang="ru-RU" sz="2400" dirty="0" smtClean="0"/>
              <a:t>были использованы </a:t>
            </a:r>
            <a:r>
              <a:rPr lang="ru-RU" sz="2400" dirty="0"/>
              <a:t>в утверждении </a:t>
            </a:r>
          </a:p>
          <a:p>
            <a:pPr marL="45720" indent="0"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6346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dirty="0" smtClean="0">
                <a:effectLst/>
              </a:rPr>
              <a:t>Типичные ошибки, допущенные в экзаменационной работе ОГЭ 2017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Раздел «Задания по грамматике и лексике»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/>
              <a:t>Задания 18 – 26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en-US" sz="2400" dirty="0"/>
              <a:t>Present Perfect </a:t>
            </a: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en-US" sz="2400" dirty="0" smtClean="0"/>
              <a:t>Present /Past </a:t>
            </a:r>
            <a:r>
              <a:rPr lang="en-US" sz="2400" dirty="0"/>
              <a:t>Simple Passive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Conditional I </a:t>
            </a:r>
            <a:r>
              <a:rPr lang="ru-RU" sz="2400" dirty="0"/>
              <a:t>и </a:t>
            </a:r>
            <a:r>
              <a:rPr lang="en-US" sz="2400" dirty="0"/>
              <a:t>Conditional II</a:t>
            </a:r>
            <a:endParaRPr lang="ru-RU" sz="24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/>
              <a:t>П</a:t>
            </a:r>
            <a:r>
              <a:rPr lang="ru-RU" sz="2400" dirty="0" smtClean="0"/>
              <a:t>РАВОПИСАНИЕ </a:t>
            </a:r>
            <a:r>
              <a:rPr lang="ru-RU" sz="2400" dirty="0"/>
              <a:t>ГЛАГОЛОВ </a:t>
            </a:r>
            <a:r>
              <a:rPr lang="en-US" sz="2400" dirty="0"/>
              <a:t>II</a:t>
            </a:r>
            <a:r>
              <a:rPr lang="ru-RU" sz="2400" dirty="0"/>
              <a:t> и</a:t>
            </a:r>
            <a:r>
              <a:rPr lang="en-US" sz="2400" dirty="0"/>
              <a:t> III</a:t>
            </a:r>
            <a:r>
              <a:rPr lang="ru-RU" sz="2400" dirty="0"/>
              <a:t> формы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За</a:t>
            </a:r>
            <a:r>
              <a:rPr lang="ru-RU" sz="2400" b="1" dirty="0"/>
              <a:t>дания 26 </a:t>
            </a:r>
            <a:r>
              <a:rPr lang="ru-RU" sz="2400" b="1" dirty="0" smtClean="0"/>
              <a:t>– 32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образование глаголов </a:t>
            </a:r>
            <a:r>
              <a:rPr lang="ru-RU" sz="2400" dirty="0"/>
              <a:t>(с помощью </a:t>
            </a:r>
            <a:r>
              <a:rPr lang="en-US" sz="2400" dirty="0" smtClean="0"/>
              <a:t>re-</a:t>
            </a:r>
            <a:r>
              <a:rPr lang="en-US" sz="2400" dirty="0"/>
              <a:t>; dis-; </a:t>
            </a:r>
            <a:r>
              <a:rPr lang="en-US" sz="2400" dirty="0" err="1"/>
              <a:t>mis</a:t>
            </a:r>
            <a:r>
              <a:rPr lang="en-US" sz="2400" dirty="0"/>
              <a:t>-);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образование прилагательных и наречий </a:t>
            </a:r>
            <a:r>
              <a:rPr lang="ru-RU" sz="2400" dirty="0"/>
              <a:t>(с помощью приставок </a:t>
            </a:r>
            <a:r>
              <a:rPr lang="en-US" sz="2400" dirty="0"/>
              <a:t>un-; in/</a:t>
            </a:r>
            <a:r>
              <a:rPr lang="en-US" sz="2400" dirty="0" err="1"/>
              <a:t>im</a:t>
            </a:r>
            <a:r>
              <a:rPr lang="en-US" sz="2400" dirty="0"/>
              <a:t>-)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ПРАВОПИСАНИЕ ПРЕОБРАЗОВАННЫХ </a:t>
            </a:r>
            <a:r>
              <a:rPr lang="ru-RU" sz="2400" dirty="0" smtClean="0"/>
              <a:t>СЛОВ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22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dirty="0" smtClean="0">
                <a:effectLst/>
              </a:rPr>
              <a:t>Типичные ошибки, допущенные в экзаменационной работе ОГЭ 2017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Раздел «Задание по письменной речи»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неточные ответы на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о</a:t>
            </a:r>
            <a:r>
              <a:rPr lang="ru-RU" sz="2800" b="1" dirty="0" smtClean="0"/>
              <a:t>тсутствие благодарности; упоминания о предыдущих/будущих контактах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грамматические ошибки (артикли, фразовые глаголы,  </a:t>
            </a:r>
            <a:r>
              <a:rPr lang="en-US" sz="2800" b="1" dirty="0" smtClean="0"/>
              <a:t>Present / Past Simple, etc.)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орфографические ошибки</a:t>
            </a:r>
          </a:p>
        </p:txBody>
      </p:sp>
    </p:spTree>
    <p:extLst>
      <p:ext uri="{BB962C8B-B14F-4D97-AF65-F5344CB8AC3E}">
        <p14:creationId xmlns:p14="http://schemas.microsoft.com/office/powerpoint/2010/main" val="3967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dirty="0" smtClean="0">
                <a:effectLst/>
              </a:rPr>
              <a:t>Типичные ошибки, допущенные в экзаменационной работе ОГЭ 2017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Раздел «Задания по говорению»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Задание 1 – чтение вслух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неправильно произносили звуки </a:t>
            </a:r>
            <a:r>
              <a:rPr lang="ru-RU" sz="2400" b="1" dirty="0"/>
              <a:t>[θ], [ð], [w], [ŋ], [ɜː]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допускали </a:t>
            </a:r>
            <a:r>
              <a:rPr lang="ru-RU" sz="2400" dirty="0"/>
              <a:t>ошибки в произнесении дат, количественных </a:t>
            </a:r>
            <a:r>
              <a:rPr lang="ru-RU" sz="2400"/>
              <a:t>и </a:t>
            </a:r>
            <a:r>
              <a:rPr lang="ru-RU" sz="2400" smtClean="0"/>
              <a:t>порядковых </a:t>
            </a:r>
            <a:r>
              <a:rPr lang="ru-RU" sz="2400" dirty="0"/>
              <a:t>числительных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пропускали или заменяли служебные слова (артикли, предлоги, союзы)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заменяли </a:t>
            </a:r>
            <a:r>
              <a:rPr lang="ru-RU" sz="2400" dirty="0"/>
              <a:t>слова из текста на созвучные им </a:t>
            </a:r>
            <a:r>
              <a:rPr lang="ru-RU" sz="2400" dirty="0" smtClean="0"/>
              <a:t>не </a:t>
            </a:r>
            <a:r>
              <a:rPr lang="ru-RU" sz="2400" dirty="0"/>
              <a:t>использовали фразовое ударение для выделения значимых для содержания слов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читали начало текста более правильно (с меньшим количеством ошибок в произнесении звуков и слов) и выразительно, чем его окончание.</a:t>
            </a:r>
          </a:p>
          <a:p>
            <a:pPr marL="45720" indent="0">
              <a:lnSpc>
                <a:spcPct val="90000"/>
              </a:lnSpc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9687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108</TotalTime>
  <Words>770</Words>
  <Application>Microsoft Office PowerPoint</Application>
  <PresentationFormat>Экран (4:3)</PresentationFormat>
  <Paragraphs>131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Сетка</vt:lpstr>
      <vt:lpstr>Актуальные проблемы и перспективы развития учебной области «Иностранные языки»</vt:lpstr>
      <vt:lpstr>ОГЭ по ИЯ </vt:lpstr>
      <vt:lpstr>Презентация PowerPoint</vt:lpstr>
      <vt:lpstr>ОГЭ по ИЯ 2018: экзаменационная работа </vt:lpstr>
      <vt:lpstr>Устная часть ОГЭ по ИЯ 2018</vt:lpstr>
      <vt:lpstr>Типичные ошибки, допущенные в экзаменационной работе ОГЭ 2017</vt:lpstr>
      <vt:lpstr>Типичные ошибки, допущенные в экзаменационной работе ОГЭ 2017</vt:lpstr>
      <vt:lpstr>Типичные ошибки, допущенные в экзаменационной работе ОГЭ 2017</vt:lpstr>
      <vt:lpstr>Типичные ошибки, допущенные в экзаменационной работе ОГЭ 2017</vt:lpstr>
      <vt:lpstr>Типичные ошибки</vt:lpstr>
      <vt:lpstr>Типичные ошибки</vt:lpstr>
      <vt:lpstr> Совещание от 6 марта 2017 года</vt:lpstr>
      <vt:lpstr>Совещание от 6 марта 2017 года</vt:lpstr>
      <vt:lpstr>ОГЭ по ИЯ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и перспективы развития учебной области «Иностранные языки»</dc:title>
  <dc:creator>Иван</dc:creator>
  <cp:lastModifiedBy>Иван</cp:lastModifiedBy>
  <cp:revision>16</cp:revision>
  <cp:lastPrinted>2017-08-21T19:58:42Z</cp:lastPrinted>
  <dcterms:created xsi:type="dcterms:W3CDTF">2017-08-21T18:01:09Z</dcterms:created>
  <dcterms:modified xsi:type="dcterms:W3CDTF">2017-08-22T06:27:07Z</dcterms:modified>
</cp:coreProperties>
</file>