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75" r:id="rId2"/>
    <p:sldId id="376" r:id="rId3"/>
    <p:sldId id="379" r:id="rId4"/>
    <p:sldId id="378" r:id="rId5"/>
    <p:sldId id="377" r:id="rId6"/>
    <p:sldId id="380" r:id="rId7"/>
    <p:sldId id="369" r:id="rId8"/>
    <p:sldId id="381" r:id="rId9"/>
    <p:sldId id="382" r:id="rId10"/>
    <p:sldId id="336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7C2AD-A0D8-4A4A-B428-DC9CEA7D706B}" type="doc">
      <dgm:prSet loTypeId="urn:microsoft.com/office/officeart/2005/8/layout/cycle6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66A8273-7854-4EF5-83DD-7B96122695A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b="1" dirty="0" smtClean="0"/>
            <a:t>Потребности </a:t>
          </a:r>
        </a:p>
        <a:p>
          <a:r>
            <a:rPr lang="ru-RU" sz="1400" b="1" dirty="0" smtClean="0"/>
            <a:t>общества →</a:t>
          </a:r>
        </a:p>
        <a:p>
          <a:r>
            <a:rPr lang="ru-RU" sz="1400" b="1" dirty="0" smtClean="0">
              <a:latin typeface="Calibri"/>
            </a:rPr>
            <a:t>→</a:t>
          </a:r>
          <a:r>
            <a:rPr lang="ru-RU" sz="1400" b="1" dirty="0" smtClean="0"/>
            <a:t>социальный заказ</a:t>
          </a:r>
          <a:endParaRPr lang="ru-RU" sz="1400" b="1" dirty="0"/>
        </a:p>
      </dgm:t>
    </dgm:pt>
    <dgm:pt modelId="{736588D1-DFE9-49D9-9B7F-4C58935D072C}" type="parTrans" cxnId="{571FFEFC-B958-4925-A1AD-B4EEACB30883}">
      <dgm:prSet/>
      <dgm:spPr/>
      <dgm:t>
        <a:bodyPr/>
        <a:lstStyle/>
        <a:p>
          <a:endParaRPr lang="ru-RU"/>
        </a:p>
      </dgm:t>
    </dgm:pt>
    <dgm:pt modelId="{D6AD7F78-3511-4254-9892-D1B7593089FD}" type="sibTrans" cxnId="{571FFEFC-B958-4925-A1AD-B4EEACB30883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E722F238-4183-4F56-824D-F91EC52355C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b="1" dirty="0" smtClean="0"/>
            <a:t>Цели и задачи</a:t>
          </a:r>
          <a:endParaRPr lang="ru-RU" sz="1400" b="1" dirty="0"/>
        </a:p>
      </dgm:t>
    </dgm:pt>
    <dgm:pt modelId="{A23B6538-5023-4EB4-9138-C3E8DFD2B43F}" type="parTrans" cxnId="{50FF53A0-180C-4ACE-9054-6D8766490FF3}">
      <dgm:prSet/>
      <dgm:spPr/>
      <dgm:t>
        <a:bodyPr/>
        <a:lstStyle/>
        <a:p>
          <a:endParaRPr lang="ru-RU"/>
        </a:p>
      </dgm:t>
    </dgm:pt>
    <dgm:pt modelId="{D70D644A-EB66-4007-9891-134FA97E0F06}" type="sibTrans" cxnId="{50FF53A0-180C-4ACE-9054-6D8766490FF3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F810E3E9-F785-4181-B9C1-94636EFA5AF9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 smtClean="0"/>
        </a:p>
        <a:p>
          <a:r>
            <a:rPr lang="ru-RU" sz="1400" b="1" dirty="0" smtClean="0"/>
            <a:t>Содержание</a:t>
          </a:r>
        </a:p>
        <a:p>
          <a:endParaRPr lang="ru-RU" sz="1200" dirty="0"/>
        </a:p>
      </dgm:t>
    </dgm:pt>
    <dgm:pt modelId="{CA1E67D5-7D17-4EF9-907B-8AEB05B65167}" type="parTrans" cxnId="{D6D4091F-28B6-46EC-B172-BD158A9189A4}">
      <dgm:prSet/>
      <dgm:spPr/>
      <dgm:t>
        <a:bodyPr/>
        <a:lstStyle/>
        <a:p>
          <a:endParaRPr lang="ru-RU"/>
        </a:p>
      </dgm:t>
    </dgm:pt>
    <dgm:pt modelId="{87B70E48-CDF4-4A44-8F02-BF5D284D0EB0}" type="sibTrans" cxnId="{D6D4091F-28B6-46EC-B172-BD158A9189A4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BC9E4835-EB70-4C1B-84D8-8562D6ADEBE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b="1" dirty="0" smtClean="0"/>
            <a:t>Средства</a:t>
          </a:r>
          <a:endParaRPr lang="ru-RU" sz="1400" b="1" dirty="0"/>
        </a:p>
      </dgm:t>
    </dgm:pt>
    <dgm:pt modelId="{7B0EA40C-1874-4C00-B8DC-71BB59DCA1F3}" type="parTrans" cxnId="{C35B6D48-D70E-4A5F-B912-6420FC581346}">
      <dgm:prSet/>
      <dgm:spPr/>
      <dgm:t>
        <a:bodyPr/>
        <a:lstStyle/>
        <a:p>
          <a:endParaRPr lang="ru-RU"/>
        </a:p>
      </dgm:t>
    </dgm:pt>
    <dgm:pt modelId="{510269AC-9FCB-49F7-83C2-DCE8CEB6FBF3}" type="sibTrans" cxnId="{C35B6D48-D70E-4A5F-B912-6420FC581346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B294FB28-5EE0-483B-BB79-246D95608C8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b="1" dirty="0" smtClean="0"/>
            <a:t>Контроль</a:t>
          </a:r>
          <a:endParaRPr lang="ru-RU" sz="1400" b="1" dirty="0"/>
        </a:p>
      </dgm:t>
    </dgm:pt>
    <dgm:pt modelId="{DDCF05D1-8058-4666-AFB8-98DED648AC23}" type="parTrans" cxnId="{01682519-D65A-4358-830E-4FBF1F293736}">
      <dgm:prSet/>
      <dgm:spPr/>
      <dgm:t>
        <a:bodyPr/>
        <a:lstStyle/>
        <a:p>
          <a:endParaRPr lang="ru-RU"/>
        </a:p>
      </dgm:t>
    </dgm:pt>
    <dgm:pt modelId="{38A3D6FA-2C2E-4A6C-84D0-39492FC7970A}" type="sibTrans" cxnId="{01682519-D65A-4358-830E-4FBF1F293736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2DDF3E7C-54E6-43AB-B465-8E3DE759ABAB}" type="pres">
      <dgm:prSet presAssocID="{C887C2AD-A0D8-4A4A-B428-DC9CEA7D70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447AEA-F61C-41F1-B7F4-4233B0CE29C6}" type="pres">
      <dgm:prSet presAssocID="{A66A8273-7854-4EF5-83DD-7B96122695A8}" presName="node" presStyleLbl="node1" presStyleIdx="0" presStyleCnt="5" custScaleX="125255" custScaleY="129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3A911-FBC9-4F2A-A615-C7DDD1A98735}" type="pres">
      <dgm:prSet presAssocID="{A66A8273-7854-4EF5-83DD-7B96122695A8}" presName="spNode" presStyleCnt="0"/>
      <dgm:spPr/>
    </dgm:pt>
    <dgm:pt modelId="{59831E77-ABF2-468D-9CD5-F98AA3F8197C}" type="pres">
      <dgm:prSet presAssocID="{D6AD7F78-3511-4254-9892-D1B7593089F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F01B075-A9F9-4BE7-AD3E-2B0BD142394F}" type="pres">
      <dgm:prSet presAssocID="{E722F238-4183-4F56-824D-F91EC52355C3}" presName="node" presStyleLbl="node1" presStyleIdx="1" presStyleCnt="5" custScaleX="142481" custScaleY="126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25851-C4F3-4B06-8FCE-D5E3542AD85D}" type="pres">
      <dgm:prSet presAssocID="{E722F238-4183-4F56-824D-F91EC52355C3}" presName="spNode" presStyleCnt="0"/>
      <dgm:spPr/>
    </dgm:pt>
    <dgm:pt modelId="{B0C672A1-B070-4C07-B802-BE0AC5F17E4E}" type="pres">
      <dgm:prSet presAssocID="{D70D644A-EB66-4007-9891-134FA97E0F0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088F433-7CD9-445D-A231-3E35192F0910}" type="pres">
      <dgm:prSet presAssocID="{F810E3E9-F785-4181-B9C1-94636EFA5AF9}" presName="node" presStyleLbl="node1" presStyleIdx="2" presStyleCnt="5" custScaleX="119088" custScaleY="109708" custRadScaleRad="87767" custRadScaleInc="-27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147FC-B714-4400-8A43-91748D54B7C7}" type="pres">
      <dgm:prSet presAssocID="{F810E3E9-F785-4181-B9C1-94636EFA5AF9}" presName="spNode" presStyleCnt="0"/>
      <dgm:spPr/>
    </dgm:pt>
    <dgm:pt modelId="{CE61CBBD-BDB2-45F6-9747-EE83E487C76D}" type="pres">
      <dgm:prSet presAssocID="{87B70E48-CDF4-4A44-8F02-BF5D284D0EB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FEC4EB0-BB77-4D29-B72C-09F415F31684}" type="pres">
      <dgm:prSet presAssocID="{BC9E4835-EB70-4C1B-84D8-8562D6ADEBEB}" presName="node" presStyleLbl="node1" presStyleIdx="3" presStyleCnt="5" custScaleX="127961" custScaleY="122168" custRadScaleRad="86969" custRadScaleInc="11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4596F-0CC8-4200-A226-38B6B278FB89}" type="pres">
      <dgm:prSet presAssocID="{BC9E4835-EB70-4C1B-84D8-8562D6ADEBEB}" presName="spNode" presStyleCnt="0"/>
      <dgm:spPr/>
    </dgm:pt>
    <dgm:pt modelId="{4D7BB680-DFF7-4D35-9959-AE0C5BAF6EAA}" type="pres">
      <dgm:prSet presAssocID="{510269AC-9FCB-49F7-83C2-DCE8CEB6FBF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A8385EF-8AF4-4A80-9F8A-4C4264904007}" type="pres">
      <dgm:prSet presAssocID="{B294FB28-5EE0-483B-BB79-246D95608C8F}" presName="node" presStyleLbl="node1" presStyleIdx="4" presStyleCnt="5" custScaleX="140077" custScaleY="124022" custRadScaleRad="100355" custRadScaleInc="-1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7D1AB-E6D4-440C-8A13-B53AE4A9B7CE}" type="pres">
      <dgm:prSet presAssocID="{B294FB28-5EE0-483B-BB79-246D95608C8F}" presName="spNode" presStyleCnt="0"/>
      <dgm:spPr/>
    </dgm:pt>
    <dgm:pt modelId="{3D04B075-347C-489B-BF30-30A3744B6ACD}" type="pres">
      <dgm:prSet presAssocID="{38A3D6FA-2C2E-4A6C-84D0-39492FC7970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EEAE5BB-505D-44ED-8809-8FB947BF4ACB}" type="presOf" srcId="{A66A8273-7854-4EF5-83DD-7B96122695A8}" destId="{BF447AEA-F61C-41F1-B7F4-4233B0CE29C6}" srcOrd="0" destOrd="0" presId="urn:microsoft.com/office/officeart/2005/8/layout/cycle6"/>
    <dgm:cxn modelId="{D6D4091F-28B6-46EC-B172-BD158A9189A4}" srcId="{C887C2AD-A0D8-4A4A-B428-DC9CEA7D706B}" destId="{F810E3E9-F785-4181-B9C1-94636EFA5AF9}" srcOrd="2" destOrd="0" parTransId="{CA1E67D5-7D17-4EF9-907B-8AEB05B65167}" sibTransId="{87B70E48-CDF4-4A44-8F02-BF5D284D0EB0}"/>
    <dgm:cxn modelId="{5D81D698-0D7D-4BA0-BDCF-EB70EC733231}" type="presOf" srcId="{87B70E48-CDF4-4A44-8F02-BF5D284D0EB0}" destId="{CE61CBBD-BDB2-45F6-9747-EE83E487C76D}" srcOrd="0" destOrd="0" presId="urn:microsoft.com/office/officeart/2005/8/layout/cycle6"/>
    <dgm:cxn modelId="{05394D97-64D5-4B13-A0E6-D6B2D82D0A6D}" type="presOf" srcId="{C887C2AD-A0D8-4A4A-B428-DC9CEA7D706B}" destId="{2DDF3E7C-54E6-43AB-B465-8E3DE759ABAB}" srcOrd="0" destOrd="0" presId="urn:microsoft.com/office/officeart/2005/8/layout/cycle6"/>
    <dgm:cxn modelId="{01682519-D65A-4358-830E-4FBF1F293736}" srcId="{C887C2AD-A0D8-4A4A-B428-DC9CEA7D706B}" destId="{B294FB28-5EE0-483B-BB79-246D95608C8F}" srcOrd="4" destOrd="0" parTransId="{DDCF05D1-8058-4666-AFB8-98DED648AC23}" sibTransId="{38A3D6FA-2C2E-4A6C-84D0-39492FC7970A}"/>
    <dgm:cxn modelId="{20D5D1E2-D9A9-470A-B61C-4652C580C168}" type="presOf" srcId="{D6AD7F78-3511-4254-9892-D1B7593089FD}" destId="{59831E77-ABF2-468D-9CD5-F98AA3F8197C}" srcOrd="0" destOrd="0" presId="urn:microsoft.com/office/officeart/2005/8/layout/cycle6"/>
    <dgm:cxn modelId="{821C086B-0BA0-4091-B260-D76E720192FC}" type="presOf" srcId="{F810E3E9-F785-4181-B9C1-94636EFA5AF9}" destId="{4088F433-7CD9-445D-A231-3E35192F0910}" srcOrd="0" destOrd="0" presId="urn:microsoft.com/office/officeart/2005/8/layout/cycle6"/>
    <dgm:cxn modelId="{2229412E-4693-4957-ADB1-DA0DD0FD3C45}" type="presOf" srcId="{BC9E4835-EB70-4C1B-84D8-8562D6ADEBEB}" destId="{DFEC4EB0-BB77-4D29-B72C-09F415F31684}" srcOrd="0" destOrd="0" presId="urn:microsoft.com/office/officeart/2005/8/layout/cycle6"/>
    <dgm:cxn modelId="{8F37C059-2105-4F4D-BBDC-9923AB3369F1}" type="presOf" srcId="{510269AC-9FCB-49F7-83C2-DCE8CEB6FBF3}" destId="{4D7BB680-DFF7-4D35-9959-AE0C5BAF6EAA}" srcOrd="0" destOrd="0" presId="urn:microsoft.com/office/officeart/2005/8/layout/cycle6"/>
    <dgm:cxn modelId="{E345607F-2F51-41ED-B587-A8DF183636A0}" type="presOf" srcId="{E722F238-4183-4F56-824D-F91EC52355C3}" destId="{0F01B075-A9F9-4BE7-AD3E-2B0BD142394F}" srcOrd="0" destOrd="0" presId="urn:microsoft.com/office/officeart/2005/8/layout/cycle6"/>
    <dgm:cxn modelId="{50FF53A0-180C-4ACE-9054-6D8766490FF3}" srcId="{C887C2AD-A0D8-4A4A-B428-DC9CEA7D706B}" destId="{E722F238-4183-4F56-824D-F91EC52355C3}" srcOrd="1" destOrd="0" parTransId="{A23B6538-5023-4EB4-9138-C3E8DFD2B43F}" sibTransId="{D70D644A-EB66-4007-9891-134FA97E0F06}"/>
    <dgm:cxn modelId="{3BB1CD4C-BF2A-4DEC-ABA8-A8ACD3D49BA1}" type="presOf" srcId="{B294FB28-5EE0-483B-BB79-246D95608C8F}" destId="{7A8385EF-8AF4-4A80-9F8A-4C4264904007}" srcOrd="0" destOrd="0" presId="urn:microsoft.com/office/officeart/2005/8/layout/cycle6"/>
    <dgm:cxn modelId="{571FFEFC-B958-4925-A1AD-B4EEACB30883}" srcId="{C887C2AD-A0D8-4A4A-B428-DC9CEA7D706B}" destId="{A66A8273-7854-4EF5-83DD-7B96122695A8}" srcOrd="0" destOrd="0" parTransId="{736588D1-DFE9-49D9-9B7F-4C58935D072C}" sibTransId="{D6AD7F78-3511-4254-9892-D1B7593089FD}"/>
    <dgm:cxn modelId="{F0E4306A-5762-48CA-8A9D-413DC126B1FB}" type="presOf" srcId="{D70D644A-EB66-4007-9891-134FA97E0F06}" destId="{B0C672A1-B070-4C07-B802-BE0AC5F17E4E}" srcOrd="0" destOrd="0" presId="urn:microsoft.com/office/officeart/2005/8/layout/cycle6"/>
    <dgm:cxn modelId="{C35B6D48-D70E-4A5F-B912-6420FC581346}" srcId="{C887C2AD-A0D8-4A4A-B428-DC9CEA7D706B}" destId="{BC9E4835-EB70-4C1B-84D8-8562D6ADEBEB}" srcOrd="3" destOrd="0" parTransId="{7B0EA40C-1874-4C00-B8DC-71BB59DCA1F3}" sibTransId="{510269AC-9FCB-49F7-83C2-DCE8CEB6FBF3}"/>
    <dgm:cxn modelId="{AA240B45-D980-408D-BD46-459D0440B230}" type="presOf" srcId="{38A3D6FA-2C2E-4A6C-84D0-39492FC7970A}" destId="{3D04B075-347C-489B-BF30-30A3744B6ACD}" srcOrd="0" destOrd="0" presId="urn:microsoft.com/office/officeart/2005/8/layout/cycle6"/>
    <dgm:cxn modelId="{0D38CF1D-E6BF-4B62-A0F1-B8292BCC38F4}" type="presParOf" srcId="{2DDF3E7C-54E6-43AB-B465-8E3DE759ABAB}" destId="{BF447AEA-F61C-41F1-B7F4-4233B0CE29C6}" srcOrd="0" destOrd="0" presId="urn:microsoft.com/office/officeart/2005/8/layout/cycle6"/>
    <dgm:cxn modelId="{00AA7D8D-F3A4-4BB6-A52A-409E722D2559}" type="presParOf" srcId="{2DDF3E7C-54E6-43AB-B465-8E3DE759ABAB}" destId="{9613A911-FBC9-4F2A-A615-C7DDD1A98735}" srcOrd="1" destOrd="0" presId="urn:microsoft.com/office/officeart/2005/8/layout/cycle6"/>
    <dgm:cxn modelId="{95F06210-CEA8-4727-994F-75CEA294586E}" type="presParOf" srcId="{2DDF3E7C-54E6-43AB-B465-8E3DE759ABAB}" destId="{59831E77-ABF2-468D-9CD5-F98AA3F8197C}" srcOrd="2" destOrd="0" presId="urn:microsoft.com/office/officeart/2005/8/layout/cycle6"/>
    <dgm:cxn modelId="{362136EB-DAA2-431B-8CC3-A1668FF8F466}" type="presParOf" srcId="{2DDF3E7C-54E6-43AB-B465-8E3DE759ABAB}" destId="{0F01B075-A9F9-4BE7-AD3E-2B0BD142394F}" srcOrd="3" destOrd="0" presId="urn:microsoft.com/office/officeart/2005/8/layout/cycle6"/>
    <dgm:cxn modelId="{CA8AE29E-A1D8-43ED-A139-0A267C929A04}" type="presParOf" srcId="{2DDF3E7C-54E6-43AB-B465-8E3DE759ABAB}" destId="{C5D25851-C4F3-4B06-8FCE-D5E3542AD85D}" srcOrd="4" destOrd="0" presId="urn:microsoft.com/office/officeart/2005/8/layout/cycle6"/>
    <dgm:cxn modelId="{69F14CD9-08D2-4E2A-989E-1BED9D42892D}" type="presParOf" srcId="{2DDF3E7C-54E6-43AB-B465-8E3DE759ABAB}" destId="{B0C672A1-B070-4C07-B802-BE0AC5F17E4E}" srcOrd="5" destOrd="0" presId="urn:microsoft.com/office/officeart/2005/8/layout/cycle6"/>
    <dgm:cxn modelId="{79A25AAC-1944-41E2-AE7B-985DC32DECCC}" type="presParOf" srcId="{2DDF3E7C-54E6-43AB-B465-8E3DE759ABAB}" destId="{4088F433-7CD9-445D-A231-3E35192F0910}" srcOrd="6" destOrd="0" presId="urn:microsoft.com/office/officeart/2005/8/layout/cycle6"/>
    <dgm:cxn modelId="{4947C141-BF4D-4D38-B48B-1AEF1FC4C522}" type="presParOf" srcId="{2DDF3E7C-54E6-43AB-B465-8E3DE759ABAB}" destId="{E25147FC-B714-4400-8A43-91748D54B7C7}" srcOrd="7" destOrd="0" presId="urn:microsoft.com/office/officeart/2005/8/layout/cycle6"/>
    <dgm:cxn modelId="{E1AEE69C-0CF3-4F2A-8E8D-8FC71391A240}" type="presParOf" srcId="{2DDF3E7C-54E6-43AB-B465-8E3DE759ABAB}" destId="{CE61CBBD-BDB2-45F6-9747-EE83E487C76D}" srcOrd="8" destOrd="0" presId="urn:microsoft.com/office/officeart/2005/8/layout/cycle6"/>
    <dgm:cxn modelId="{B1B015FE-8B32-40B2-B4DD-1653F8CCEA12}" type="presParOf" srcId="{2DDF3E7C-54E6-43AB-B465-8E3DE759ABAB}" destId="{DFEC4EB0-BB77-4D29-B72C-09F415F31684}" srcOrd="9" destOrd="0" presId="urn:microsoft.com/office/officeart/2005/8/layout/cycle6"/>
    <dgm:cxn modelId="{09B943C7-DBAF-4FD2-B5B0-07A7FD531CE2}" type="presParOf" srcId="{2DDF3E7C-54E6-43AB-B465-8E3DE759ABAB}" destId="{F024596F-0CC8-4200-A226-38B6B278FB89}" srcOrd="10" destOrd="0" presId="urn:microsoft.com/office/officeart/2005/8/layout/cycle6"/>
    <dgm:cxn modelId="{B6E244C0-2F68-4A24-B40E-9A800226E1EF}" type="presParOf" srcId="{2DDF3E7C-54E6-43AB-B465-8E3DE759ABAB}" destId="{4D7BB680-DFF7-4D35-9959-AE0C5BAF6EAA}" srcOrd="11" destOrd="0" presId="urn:microsoft.com/office/officeart/2005/8/layout/cycle6"/>
    <dgm:cxn modelId="{D482B7BE-1095-4DC8-BAFE-4B55E33DBE4F}" type="presParOf" srcId="{2DDF3E7C-54E6-43AB-B465-8E3DE759ABAB}" destId="{7A8385EF-8AF4-4A80-9F8A-4C4264904007}" srcOrd="12" destOrd="0" presId="urn:microsoft.com/office/officeart/2005/8/layout/cycle6"/>
    <dgm:cxn modelId="{5AF2DC5C-6341-4F89-A51F-7CEF28C599DC}" type="presParOf" srcId="{2DDF3E7C-54E6-43AB-B465-8E3DE759ABAB}" destId="{53B7D1AB-E6D4-440C-8A13-B53AE4A9B7CE}" srcOrd="13" destOrd="0" presId="urn:microsoft.com/office/officeart/2005/8/layout/cycle6"/>
    <dgm:cxn modelId="{21B7C725-11DA-40FA-82FF-5F995EF887C1}" type="presParOf" srcId="{2DDF3E7C-54E6-43AB-B465-8E3DE759ABAB}" destId="{3D04B075-347C-489B-BF30-30A3744B6ACD}" srcOrd="14" destOrd="0" presId="urn:microsoft.com/office/officeart/2005/8/layout/cycle6"/>
  </dgm:cxnLst>
  <dgm:bg>
    <a:solidFill>
      <a:schemeClr val="tx2">
        <a:lumMod val="20000"/>
        <a:lumOff val="80000"/>
      </a:schemeClr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47AEA-F61C-41F1-B7F4-4233B0CE29C6}">
      <dsp:nvSpPr>
        <dsp:cNvPr id="0" name=""/>
        <dsp:cNvSpPr/>
      </dsp:nvSpPr>
      <dsp:spPr>
        <a:xfrm>
          <a:off x="2072881" y="-79004"/>
          <a:ext cx="1599527" cy="107436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Потребности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общества →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/>
            </a:rPr>
            <a:t>→</a:t>
          </a:r>
          <a:r>
            <a:rPr lang="ru-RU" sz="1400" b="1" kern="1200" dirty="0" smtClean="0"/>
            <a:t>социальный заказ</a:t>
          </a:r>
          <a:endParaRPr lang="ru-RU" sz="1400" b="1" kern="1200" dirty="0"/>
        </a:p>
      </dsp:txBody>
      <dsp:txXfrm>
        <a:off x="2125327" y="-26558"/>
        <a:ext cx="1494635" cy="969472"/>
      </dsp:txXfrm>
    </dsp:sp>
    <dsp:sp modelId="{59831E77-ABF2-468D-9CD5-F98AA3F8197C}">
      <dsp:nvSpPr>
        <dsp:cNvPr id="0" name=""/>
        <dsp:cNvSpPr/>
      </dsp:nvSpPr>
      <dsp:spPr>
        <a:xfrm>
          <a:off x="1213056" y="458177"/>
          <a:ext cx="3319177" cy="3319177"/>
        </a:xfrm>
        <a:custGeom>
          <a:avLst/>
          <a:gdLst/>
          <a:ahLst/>
          <a:cxnLst/>
          <a:rect l="0" t="0" r="0" b="0"/>
          <a:pathLst>
            <a:path>
              <a:moveTo>
                <a:pt x="2465015" y="208547"/>
              </a:moveTo>
              <a:arcTo wR="1659588" hR="1659588" stAng="17941996" swAng="1322134"/>
            </a:path>
          </a:pathLst>
        </a:custGeom>
        <a:noFill/>
        <a:ln w="9525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1B075-A9F9-4BE7-AD3E-2B0BD142394F}">
      <dsp:nvSpPr>
        <dsp:cNvPr id="0" name=""/>
        <dsp:cNvSpPr/>
      </dsp:nvSpPr>
      <dsp:spPr>
        <a:xfrm>
          <a:off x="3541254" y="1079945"/>
          <a:ext cx="1819506" cy="104996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Цели и задачи</a:t>
          </a:r>
          <a:endParaRPr lang="ru-RU" sz="1400" b="1" kern="1200" dirty="0"/>
        </a:p>
      </dsp:txBody>
      <dsp:txXfrm>
        <a:off x="3592509" y="1131200"/>
        <a:ext cx="1716996" cy="947450"/>
      </dsp:txXfrm>
    </dsp:sp>
    <dsp:sp modelId="{B0C672A1-B070-4C07-B802-BE0AC5F17E4E}">
      <dsp:nvSpPr>
        <dsp:cNvPr id="0" name=""/>
        <dsp:cNvSpPr/>
      </dsp:nvSpPr>
      <dsp:spPr>
        <a:xfrm>
          <a:off x="1287581" y="-21566"/>
          <a:ext cx="3319177" cy="3319177"/>
        </a:xfrm>
        <a:custGeom>
          <a:avLst/>
          <a:gdLst/>
          <a:ahLst/>
          <a:cxnLst/>
          <a:rect l="0" t="0" r="0" b="0"/>
          <a:pathLst>
            <a:path>
              <a:moveTo>
                <a:pt x="3242531" y="2158111"/>
              </a:moveTo>
              <a:arcTo wR="1659588" hR="1659588" stAng="1048860" swAng="1422880"/>
            </a:path>
          </a:pathLst>
        </a:custGeom>
        <a:noFill/>
        <a:ln w="9525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8F433-7CD9-445D-A231-3E35192F0910}">
      <dsp:nvSpPr>
        <dsp:cNvPr id="0" name=""/>
        <dsp:cNvSpPr/>
      </dsp:nvSpPr>
      <dsp:spPr>
        <a:xfrm>
          <a:off x="3096342" y="2736306"/>
          <a:ext cx="1520773" cy="910643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Содержание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140796" y="2780760"/>
        <a:ext cx="1431865" cy="821735"/>
      </dsp:txXfrm>
    </dsp:sp>
    <dsp:sp modelId="{CE61CBBD-BDB2-45F6-9747-EE83E487C76D}">
      <dsp:nvSpPr>
        <dsp:cNvPr id="0" name=""/>
        <dsp:cNvSpPr/>
      </dsp:nvSpPr>
      <dsp:spPr>
        <a:xfrm>
          <a:off x="1273983" y="245881"/>
          <a:ext cx="3319177" cy="3319177"/>
        </a:xfrm>
        <a:custGeom>
          <a:avLst/>
          <a:gdLst/>
          <a:ahLst/>
          <a:cxnLst/>
          <a:rect l="0" t="0" r="0" b="0"/>
          <a:pathLst>
            <a:path>
              <a:moveTo>
                <a:pt x="1819272" y="3311477"/>
              </a:moveTo>
              <a:arcTo wR="1659588" hR="1659588" stAng="5068712" swAng="630519"/>
            </a:path>
          </a:pathLst>
        </a:custGeom>
        <a:noFill/>
        <a:ln w="9525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C4EB0-BB77-4D29-B72C-09F415F31684}">
      <dsp:nvSpPr>
        <dsp:cNvPr id="0" name=""/>
        <dsp:cNvSpPr/>
      </dsp:nvSpPr>
      <dsp:spPr>
        <a:xfrm>
          <a:off x="1152126" y="2736309"/>
          <a:ext cx="1634083" cy="1014068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Средства</a:t>
          </a:r>
          <a:endParaRPr lang="ru-RU" sz="1400" b="1" kern="1200" dirty="0"/>
        </a:p>
      </dsp:txBody>
      <dsp:txXfrm>
        <a:off x="1201629" y="2785812"/>
        <a:ext cx="1535077" cy="915062"/>
      </dsp:txXfrm>
    </dsp:sp>
    <dsp:sp modelId="{4D7BB680-DFF7-4D35-9959-AE0C5BAF6EAA}">
      <dsp:nvSpPr>
        <dsp:cNvPr id="0" name=""/>
        <dsp:cNvSpPr/>
      </dsp:nvSpPr>
      <dsp:spPr>
        <a:xfrm>
          <a:off x="1121333" y="-56614"/>
          <a:ext cx="3319177" cy="3319177"/>
        </a:xfrm>
        <a:custGeom>
          <a:avLst/>
          <a:gdLst/>
          <a:ahLst/>
          <a:cxnLst/>
          <a:rect l="0" t="0" r="0" b="0"/>
          <a:pathLst>
            <a:path>
              <a:moveTo>
                <a:pt x="442431" y="2787756"/>
              </a:moveTo>
              <a:arcTo wR="1659588" hR="1659588" stAng="8230376" swAng="1444255"/>
            </a:path>
          </a:pathLst>
        </a:custGeom>
        <a:noFill/>
        <a:ln w="9525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385EF-8AF4-4A80-9F8A-4C4264904007}">
      <dsp:nvSpPr>
        <dsp:cNvPr id="0" name=""/>
        <dsp:cNvSpPr/>
      </dsp:nvSpPr>
      <dsp:spPr>
        <a:xfrm>
          <a:off x="390402" y="1100452"/>
          <a:ext cx="1788806" cy="1029458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Контроль</a:t>
          </a:r>
          <a:endParaRPr lang="ru-RU" sz="1400" b="1" kern="1200" dirty="0"/>
        </a:p>
      </dsp:txBody>
      <dsp:txXfrm>
        <a:off x="440656" y="1150706"/>
        <a:ext cx="1688298" cy="928950"/>
      </dsp:txXfrm>
    </dsp:sp>
    <dsp:sp modelId="{3D04B075-347C-489B-BF30-30A3744B6ACD}">
      <dsp:nvSpPr>
        <dsp:cNvPr id="0" name=""/>
        <dsp:cNvSpPr/>
      </dsp:nvSpPr>
      <dsp:spPr>
        <a:xfrm>
          <a:off x="1200111" y="465222"/>
          <a:ext cx="3319177" cy="3319177"/>
        </a:xfrm>
        <a:custGeom>
          <a:avLst/>
          <a:gdLst/>
          <a:ahLst/>
          <a:cxnLst/>
          <a:rect l="0" t="0" r="0" b="0"/>
          <a:pathLst>
            <a:path>
              <a:moveTo>
                <a:pt x="358058" y="629901"/>
              </a:moveTo>
              <a:arcTo wR="1659588" hR="1659588" stAng="13100927" swAng="1386958"/>
            </a:path>
          </a:pathLst>
        </a:custGeom>
        <a:noFill/>
        <a:ln w="9525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4068C-F0AD-4247-8A36-03EEE2450C7C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141FE-7A85-4B06-ADF5-D24CC2959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84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7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27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27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27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A0532E5-35A7-4CFB-A985-11F9C0BAC49E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433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180 чел, около 700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A0532E5-35A7-4CFB-A985-11F9C0BAC49E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568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слайд с лого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6143644"/>
            <a:ext cx="314327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685800" y="3830643"/>
            <a:ext cx="7772400" cy="1470025"/>
          </a:xfrm>
        </p:spPr>
        <p:txBody>
          <a:bodyPr anchor="t"/>
          <a:lstStyle>
            <a:lvl1pPr algn="ctr">
              <a:defRPr>
                <a:solidFill>
                  <a:srgbClr val="2C33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969" y="1214428"/>
            <a:ext cx="6368741" cy="15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/>
          <p:nvPr/>
        </p:nvPicPr>
        <p:blipFill>
          <a:blip r:embed="rId15" cstate="print"/>
          <a:stretch/>
        </p:blipFill>
        <p:spPr>
          <a:xfrm>
            <a:off x="359640" y="6328440"/>
            <a:ext cx="3276000" cy="268560"/>
          </a:xfrm>
          <a:prstGeom prst="rect">
            <a:avLst/>
          </a:prstGeom>
          <a:ln w="9360">
            <a:noFill/>
          </a:ln>
        </p:spPr>
      </p:pic>
      <p:sp>
        <p:nvSpPr>
          <p:cNvPr id="10" name="CustomShape 1"/>
          <p:cNvSpPr/>
          <p:nvPr/>
        </p:nvSpPr>
        <p:spPr>
          <a:xfrm>
            <a:off x="0" y="6748920"/>
            <a:ext cx="9143640" cy="10872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0" y="0"/>
            <a:ext cx="9143640" cy="10872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4E74F69-7B4C-46A5-9BE8-0963B180D76C}" type="datetime1"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22.08.2017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/>
          </p:nvPr>
        </p:nvSpPr>
        <p:spPr>
          <a:xfrm>
            <a:off x="680436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5068E03-7723-414C-AAFE-7B2283E4821A}" type="slidenum"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" name="Picture 4"/>
          <p:cNvPicPr/>
          <p:nvPr/>
        </p:nvPicPr>
        <p:blipFill>
          <a:blip r:embed="rId16" cstate="print"/>
          <a:stretch/>
        </p:blipFill>
        <p:spPr>
          <a:xfrm>
            <a:off x="0" y="97560"/>
            <a:ext cx="9143640" cy="1063080"/>
          </a:xfrm>
          <a:prstGeom prst="rect">
            <a:avLst/>
          </a:prstGeom>
          <a:ln w="9360">
            <a:noFill/>
          </a:ln>
        </p:spPr>
      </p:pic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4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tepanova.MV@rosuchebnik.ru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Stepanova.MV@rosuchebnik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9.jpeg"/><Relationship Id="rId7" Type="http://schemas.openxmlformats.org/officeDocument/2006/relationships/image" Target="../media/image6.png"/><Relationship Id="rId12" Type="http://schemas.openxmlformats.org/officeDocument/2006/relationships/image" Target="../media/image12.jpeg"/><Relationship Id="rId17" Type="http://schemas.microsoft.com/office/2007/relationships/hdphoto" Target="../media/hdphoto1.wdp"/><Relationship Id="rId2" Type="http://schemas.openxmlformats.org/officeDocument/2006/relationships/diagramData" Target="../diagrams/data1.xml"/><Relationship Id="rId16" Type="http://schemas.openxmlformats.org/officeDocument/2006/relationships/image" Target="../media/image16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11.jpeg"/><Relationship Id="rId24" Type="http://schemas.openxmlformats.org/officeDocument/2006/relationships/image" Target="../media/image22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png"/><Relationship Id="rId23" Type="http://schemas.openxmlformats.org/officeDocument/2006/relationships/image" Target="../media/image21.jpeg"/><Relationship Id="rId10" Type="http://schemas.openxmlformats.org/officeDocument/2006/relationships/image" Target="../media/image10.png"/><Relationship Id="rId19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АССОЦИАЦИЯ УЧИТЕЛЕЙ ИЯ – ПЛОЩАДКА ДЛЯ НАУЧНО-ЭКСПЕРИМЕНТАЛЬНОЙ ДЕЯТЕЛЬНОСТИ В АСПЕКТЕ ВНЕДРЕНИЯ УМК НОВОГОПОКОЛЕНИЯ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4294967295"/>
          </p:nvPr>
        </p:nvSpPr>
        <p:spPr>
          <a:xfrm>
            <a:off x="971600" y="4086225"/>
            <a:ext cx="7258000" cy="150301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0" i="1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Степанова Марина Владимировна, 
главный методист по иностранным языкам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0" i="1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Корпорация «Российский учебник»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400" dirty="0" smtClean="0">
                <a:hlinkClick r:id="rId2"/>
              </a:rPr>
              <a:t>Stepanova.MV@rosuchebnik.ru</a:t>
            </a:r>
            <a:endParaRPr lang="ru-RU" sz="1400" dirty="0" smtClean="0"/>
          </a:p>
          <a:p>
            <a:pPr algn="ctr">
              <a:spcBef>
                <a:spcPts val="0"/>
              </a:spcBef>
              <a:buNone/>
            </a:pPr>
            <a:endParaRPr lang="ru-RU" b="0" i="1" strike="noStrike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spcBef>
                <a:spcPts val="0"/>
              </a:spcBef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CustomShape 1"/>
          <p:cNvSpPr/>
          <p:nvPr/>
        </p:nvSpPr>
        <p:spPr>
          <a:xfrm>
            <a:off x="0" y="5985360"/>
            <a:ext cx="9143640" cy="719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7" name="CustomShape 3"/>
          <p:cNvSpPr/>
          <p:nvPr/>
        </p:nvSpPr>
        <p:spPr>
          <a:xfrm>
            <a:off x="539640" y="4005000"/>
            <a:ext cx="8064360" cy="11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Контакты для связи: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+7 (495) 000 00 00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name@drofa.ru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8" name="CustomShape 4"/>
          <p:cNvSpPr/>
          <p:nvPr/>
        </p:nvSpPr>
        <p:spPr>
          <a:xfrm>
            <a:off x="547920" y="1997280"/>
            <a:ext cx="8280720" cy="23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Приглашаем к сотрудничеству!</a:t>
            </a:r>
            <a:endParaRPr lang="ru-RU" sz="32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9" name="CustomShape 5"/>
          <p:cNvSpPr/>
          <p:nvPr/>
        </p:nvSpPr>
        <p:spPr>
          <a:xfrm>
            <a:off x="691920" y="4157640"/>
            <a:ext cx="8064360" cy="11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Контакты для связи: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+7-495-795-05-35 (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доб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1830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algn="ctr"/>
            <a:r>
              <a:rPr lang="en-US" dirty="0" smtClean="0">
                <a:hlinkClick r:id="rId2"/>
              </a:rPr>
              <a:t>Stepanova.MV@rosuchebnik.ru</a:t>
            </a:r>
            <a:endParaRPr lang="ru-RU" dirty="0" smtClean="0"/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0" name="Picture 2"/>
          <p:cNvPicPr/>
          <p:nvPr/>
        </p:nvPicPr>
        <p:blipFill>
          <a:blip r:embed="rId3" cstate="print"/>
          <a:stretch/>
        </p:blipFill>
        <p:spPr>
          <a:xfrm>
            <a:off x="738000" y="6124320"/>
            <a:ext cx="7740360" cy="48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4294967295"/>
          </p:nvPr>
        </p:nvSpPr>
        <p:spPr>
          <a:xfrm>
            <a:off x="457200" y="3821909"/>
            <a:ext cx="8229600" cy="110728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Компании, вошедшие в корпорацию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«Российский учебник»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455" y="5000636"/>
            <a:ext cx="6215090" cy="106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14250" y="3500438"/>
            <a:ext cx="2428924" cy="16684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1400" b="1" dirty="0" smtClean="0"/>
              <a:t>Лидерство в </a:t>
            </a:r>
            <a:r>
              <a:rPr lang="ru-RU" sz="1400" b="1" dirty="0" err="1" smtClean="0"/>
              <a:t>контенте</a:t>
            </a:r>
            <a:endParaRPr lang="ru-RU" sz="1400" b="1" dirty="0" smtClean="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1400" dirty="0" smtClean="0"/>
              <a:t>лучшие учебно-методические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1400" dirty="0" smtClean="0"/>
              <a:t>комплекты в каждой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1400" dirty="0" smtClean="0"/>
              <a:t>предметной области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ru-RU" sz="1400" dirty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2357422" y="3500438"/>
            <a:ext cx="2428924" cy="1668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ru-RU" sz="1400" b="1" dirty="0" smtClean="0"/>
              <a:t>Лидеры в поддержке </a:t>
            </a:r>
          </a:p>
          <a:p>
            <a:pPr lvl="0">
              <a:defRPr/>
            </a:pPr>
            <a:r>
              <a:rPr lang="ru-RU" sz="1400" b="1" dirty="0" smtClean="0"/>
              <a:t>педагога</a:t>
            </a:r>
          </a:p>
          <a:p>
            <a:pPr lvl="0">
              <a:defRPr/>
            </a:pPr>
            <a:r>
              <a:rPr lang="ru-RU" sz="1400" dirty="0" smtClean="0"/>
              <a:t>лучшая на рынке</a:t>
            </a:r>
          </a:p>
          <a:p>
            <a:pPr lvl="0">
              <a:defRPr/>
            </a:pPr>
            <a:r>
              <a:rPr lang="ru-RU" sz="1400" dirty="0" smtClean="0"/>
              <a:t>поддержка учителя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4357686" y="3500438"/>
            <a:ext cx="2428924" cy="1668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ru-RU" sz="1400" b="1" dirty="0" smtClean="0"/>
              <a:t>Лидерство</a:t>
            </a:r>
          </a:p>
          <a:p>
            <a:pPr lvl="0">
              <a:defRPr/>
            </a:pPr>
            <a:r>
              <a:rPr lang="ru-RU" sz="1400" b="1" dirty="0" smtClean="0"/>
              <a:t>в образовательном</a:t>
            </a:r>
          </a:p>
          <a:p>
            <a:pPr lvl="0">
              <a:defRPr/>
            </a:pPr>
            <a:r>
              <a:rPr lang="ru-RU" sz="1400" b="1" dirty="0" smtClean="0"/>
              <a:t>результате</a:t>
            </a:r>
          </a:p>
          <a:p>
            <a:pPr lvl="0">
              <a:defRPr/>
            </a:pPr>
            <a:r>
              <a:rPr lang="ru-RU" sz="1400" dirty="0" smtClean="0"/>
              <a:t>Учебники и образовательные сервисы гарантируют каждому ученику высокий</a:t>
            </a:r>
          </a:p>
          <a:p>
            <a:pPr lvl="0">
              <a:defRPr/>
            </a:pPr>
            <a:r>
              <a:rPr lang="ru-RU" sz="1400" dirty="0" smtClean="0"/>
              <a:t>образовательный результат </a:t>
            </a:r>
          </a:p>
          <a:p>
            <a:pPr lvl="0">
              <a:defRPr/>
            </a:pPr>
            <a:endParaRPr lang="ru-RU" sz="1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6929454" y="3500438"/>
            <a:ext cx="2428924" cy="1668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ru-RU" sz="1400" b="1" dirty="0" smtClean="0"/>
              <a:t>Лидерство</a:t>
            </a:r>
          </a:p>
          <a:p>
            <a:pPr lvl="0">
              <a:defRPr/>
            </a:pPr>
            <a:r>
              <a:rPr lang="ru-RU" sz="1400" b="1" dirty="0" smtClean="0"/>
              <a:t>в востребованности</a:t>
            </a:r>
          </a:p>
          <a:p>
            <a:pPr lvl="0">
              <a:defRPr/>
            </a:pPr>
            <a:r>
              <a:rPr lang="ru-RU" sz="1400" dirty="0" smtClean="0"/>
              <a:t>учебниками</a:t>
            </a:r>
          </a:p>
          <a:p>
            <a:pPr lvl="0">
              <a:defRPr/>
            </a:pPr>
            <a:r>
              <a:rPr lang="ru-RU" sz="1400" dirty="0" smtClean="0"/>
              <a:t>и образовательными</a:t>
            </a:r>
          </a:p>
          <a:p>
            <a:pPr lvl="0">
              <a:defRPr/>
            </a:pPr>
            <a:r>
              <a:rPr lang="ru-RU" sz="1400" dirty="0" smtClean="0"/>
              <a:t>сервисами пользуется</a:t>
            </a:r>
          </a:p>
          <a:p>
            <a:pPr lvl="0">
              <a:defRPr/>
            </a:pPr>
            <a:r>
              <a:rPr lang="ru-RU" sz="1400" dirty="0" smtClean="0"/>
              <a:t>большинство российских</a:t>
            </a:r>
          </a:p>
          <a:p>
            <a:pPr lvl="0">
              <a:defRPr/>
            </a:pPr>
            <a:r>
              <a:rPr lang="ru-RU" sz="1400" dirty="0" smtClean="0"/>
              <a:t>педагогов и учеников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4195" y="2285992"/>
            <a:ext cx="550549" cy="96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055" y="2285992"/>
            <a:ext cx="550549" cy="96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897" y="2285992"/>
            <a:ext cx="550549" cy="96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7665" y="2285992"/>
            <a:ext cx="550549" cy="96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/>
          <p:nvPr/>
        </p:nvCxnSpPr>
        <p:spPr>
          <a:xfrm>
            <a:off x="357158" y="5786454"/>
            <a:ext cx="84296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4"/>
          <p:cNvSpPr txBox="1">
            <a:spLocks/>
          </p:cNvSpPr>
          <p:nvPr/>
        </p:nvSpPr>
        <p:spPr>
          <a:xfrm>
            <a:off x="428596" y="5357826"/>
            <a:ext cx="785818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4"/>
          <p:cNvSpPr txBox="1">
            <a:spLocks/>
          </p:cNvSpPr>
          <p:nvPr/>
        </p:nvSpPr>
        <p:spPr>
          <a:xfrm>
            <a:off x="7929586" y="5357826"/>
            <a:ext cx="785818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smtClean="0"/>
              <a:t>2020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4"/>
          <p:cNvSpPr txBox="1">
            <a:spLocks/>
          </p:cNvSpPr>
          <p:nvPr/>
        </p:nvSpPr>
        <p:spPr>
          <a:xfrm>
            <a:off x="520989" y="2285992"/>
            <a:ext cx="642942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1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sp>
        <p:nvSpPr>
          <p:cNvPr id="18" name="Содержимое 4"/>
          <p:cNvSpPr txBox="1">
            <a:spLocks/>
          </p:cNvSpPr>
          <p:nvPr/>
        </p:nvSpPr>
        <p:spPr>
          <a:xfrm>
            <a:off x="2735567" y="2285992"/>
            <a:ext cx="642942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2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sp>
        <p:nvSpPr>
          <p:cNvPr id="19" name="Содержимое 4"/>
          <p:cNvSpPr txBox="1">
            <a:spLocks/>
          </p:cNvSpPr>
          <p:nvPr/>
        </p:nvSpPr>
        <p:spPr>
          <a:xfrm>
            <a:off x="4735831" y="2285992"/>
            <a:ext cx="642942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3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sp>
        <p:nvSpPr>
          <p:cNvPr id="20" name="Содержимое 4"/>
          <p:cNvSpPr txBox="1">
            <a:spLocks/>
          </p:cNvSpPr>
          <p:nvPr/>
        </p:nvSpPr>
        <p:spPr>
          <a:xfrm>
            <a:off x="7307599" y="2285992"/>
            <a:ext cx="642942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4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990198"/>
            <a:ext cx="2357454" cy="65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57905"/>
            <a:ext cx="3214710" cy="7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323528" y="2132856"/>
            <a:ext cx="8445624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Самый крупный список учебников в Федеральном перечне, рекомендованном Министерством образования: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1064"/>
                </a:solidFill>
                <a:effectLst/>
                <a:uLnTx/>
                <a:uFillTx/>
              </a:rPr>
              <a:t>485 наименований, или 42% ФПУ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Лидеры в поддержке педагога</a:t>
            </a:r>
            <a:endParaRPr lang="en-US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Сотрудничество с институтами повышения квалификации работников образования в 80 регионах РФ дает возможность ежегодно обеспечивать методической поддержкой свыше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1064"/>
                </a:solidFill>
                <a:effectLst/>
                <a:uLnTx/>
                <a:uFillTx/>
              </a:rPr>
              <a:t>220 тыс. педагогов</a:t>
            </a:r>
            <a:endParaRPr lang="ru-RU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24744"/>
            <a:ext cx="550549" cy="96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124744"/>
            <a:ext cx="642942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1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6228184" y="3140968"/>
            <a:ext cx="642942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2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140968"/>
            <a:ext cx="550549" cy="96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23728" y="1412776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Лидерство в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контенте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990198"/>
            <a:ext cx="2357454" cy="65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57905"/>
            <a:ext cx="3214710" cy="7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67544" y="980728"/>
            <a:ext cx="8301608" cy="44644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ПРЕДМЕТНАЯ ОБЛАСТЬ «ИНОСТРАННЫЙ ЯЗЫК»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  <a:p>
            <a:r>
              <a:rPr lang="ru-RU" kern="0" dirty="0" smtClean="0">
                <a:solidFill>
                  <a:sysClr val="windowText" lastClr="000000"/>
                </a:solidFill>
              </a:rPr>
              <a:t>Сотрудничество с Ассоциациями учителей иностранных языков: ЕНАП, АУАЯМО, Межрегиональная Ассоциация учителей и преподавателей немецкого языка, </a:t>
            </a:r>
            <a:r>
              <a:rPr lang="en-US" kern="0" dirty="0" smtClean="0">
                <a:solidFill>
                  <a:sysClr val="windowText" lastClr="000000"/>
                </a:solidFill>
              </a:rPr>
              <a:t>MELTA</a:t>
            </a:r>
            <a:r>
              <a:rPr lang="ru-RU" kern="0" dirty="0" smtClean="0">
                <a:solidFill>
                  <a:sysClr val="windowText" lastClr="000000"/>
                </a:solidFill>
              </a:rPr>
              <a:t>, Ассоциация </a:t>
            </a:r>
            <a:r>
              <a:rPr lang="en-US" kern="0" dirty="0" err="1" smtClean="0">
                <a:solidFill>
                  <a:sysClr val="windowText" lastClr="000000"/>
                </a:solidFill>
              </a:rPr>
              <a:t>Prio</a:t>
            </a:r>
            <a:r>
              <a:rPr lang="en-US" kern="0" dirty="0" smtClean="0">
                <a:solidFill>
                  <a:sysClr val="windowText" lastClr="000000"/>
                </a:solidFill>
              </a:rPr>
              <a:t>-ELTA,</a:t>
            </a:r>
            <a:r>
              <a:rPr lang="ru-RU" kern="0" dirty="0" smtClean="0">
                <a:solidFill>
                  <a:sysClr val="windowText" lastClr="000000"/>
                </a:solidFill>
              </a:rPr>
              <a:t> </a:t>
            </a:r>
            <a:r>
              <a:rPr lang="ru-RU" dirty="0" smtClean="0"/>
              <a:t>СОРОО </a:t>
            </a:r>
            <a:r>
              <a:rPr lang="ru-RU" kern="0" dirty="0" smtClean="0">
                <a:solidFill>
                  <a:sysClr val="windowText" lastClr="000000"/>
                </a:solidFill>
              </a:rPr>
              <a:t>« </a:t>
            </a:r>
            <a:r>
              <a:rPr lang="ru-RU" dirty="0" smtClean="0"/>
              <a:t>АССОЦИАЦИЯ УЧИТЕЛЕЙ АНГЛИЙСКОГО ЯЗЫКА</a:t>
            </a:r>
            <a:r>
              <a:rPr lang="ru-RU" kern="0" dirty="0" smtClean="0">
                <a:solidFill>
                  <a:sysClr val="windowText" lastClr="000000"/>
                </a:solidFill>
              </a:rPr>
              <a:t>»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Yam ELTA,</a:t>
            </a:r>
            <a:r>
              <a:rPr lang="ru-RU" dirty="0" smtClean="0"/>
              <a:t> ЯРОО «Ассоциация учителей английского языка»</a:t>
            </a:r>
            <a:endParaRPr lang="ru-RU" kern="0" dirty="0" smtClean="0">
              <a:solidFill>
                <a:sysClr val="windowText" lastClr="000000"/>
              </a:solidFill>
            </a:endParaRPr>
          </a:p>
          <a:p>
            <a:endParaRPr lang="en-US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АВТОРЫ</a:t>
            </a:r>
            <a:r>
              <a:rPr lang="ru-RU" kern="0" dirty="0" smtClean="0">
                <a:solidFill>
                  <a:sysClr val="windowText" lastClr="000000"/>
                </a:solidFill>
              </a:rPr>
              <a:t>: Вербицкая М.В. - </a:t>
            </a:r>
            <a:r>
              <a:rPr lang="ru-RU" kern="0" dirty="0" err="1" smtClean="0">
                <a:solidFill>
                  <a:sysClr val="windowText" lastClr="000000"/>
                </a:solidFill>
              </a:rPr>
              <a:t>НАПАЯз</a:t>
            </a:r>
            <a:r>
              <a:rPr lang="ru-RU" kern="0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dirty="0" smtClean="0">
                <a:solidFill>
                  <a:sysClr val="windowText" lastClr="000000"/>
                </a:solidFill>
              </a:rPr>
              <a:t>(вице-президент), Нечаева Е.Н. </a:t>
            </a:r>
            <a:r>
              <a:rPr lang="ru-RU" dirty="0" smtClean="0"/>
              <a:t>Кировский  филиал Национальной ассоциации преподавателей английского языка (президент)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836712"/>
            <a:ext cx="550549" cy="96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323528" y="836712"/>
            <a:ext cx="642942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2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1196752"/>
            <a:ext cx="3808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Лидеры в поддержке педагога</a:t>
            </a:r>
            <a:endParaRPr lang="en-US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2267744" y="1988840"/>
          <a:ext cx="576064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636912"/>
            <a:ext cx="550549" cy="96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251520" y="2636912"/>
            <a:ext cx="642942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3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293096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Лидерство в образовательном результате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11560" y="908720"/>
            <a:ext cx="7988064" cy="1080120"/>
          </a:xfrm>
        </p:spPr>
        <p:txBody>
          <a:bodyPr/>
          <a:lstStyle/>
          <a:p>
            <a:pPr algn="ctr"/>
            <a:r>
              <a:rPr lang="ru-RU" sz="1400" cap="all" dirty="0" smtClean="0">
                <a:solidFill>
                  <a:schemeClr val="tx2"/>
                </a:solidFill>
              </a:rPr>
              <a:t>Учебник как адаптивно-адаптирующая система. </a:t>
            </a:r>
            <a:br>
              <a:rPr lang="ru-RU" sz="1400" cap="all" dirty="0" smtClean="0">
                <a:solidFill>
                  <a:schemeClr val="tx2"/>
                </a:solidFill>
              </a:rPr>
            </a:br>
            <a:r>
              <a:rPr lang="ru-RU" altLang="ru-RU" sz="1400" cap="all" dirty="0" smtClean="0">
                <a:solidFill>
                  <a:schemeClr val="tx2"/>
                </a:solidFill>
              </a:rPr>
              <a:t>Вариативность -  характерная черта современного образования </a:t>
            </a:r>
            <a:r>
              <a:rPr lang="ru-RU" cap="all" dirty="0" smtClean="0">
                <a:solidFill>
                  <a:schemeClr val="tx2"/>
                </a:solidFill>
              </a:rPr>
              <a:t/>
            </a:r>
            <a:br>
              <a:rPr lang="ru-RU" cap="all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7" name="Picture 21"/>
          <p:cNvPicPr/>
          <p:nvPr/>
        </p:nvPicPr>
        <p:blipFill>
          <a:blip r:embed="rId8" cstate="print"/>
          <a:stretch/>
        </p:blipFill>
        <p:spPr>
          <a:xfrm>
            <a:off x="1979712" y="2204864"/>
            <a:ext cx="84417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33"/>
          <p:cNvPicPr/>
          <p:nvPr/>
        </p:nvPicPr>
        <p:blipFill>
          <a:blip r:embed="rId9" cstate="print"/>
          <a:stretch/>
        </p:blipFill>
        <p:spPr>
          <a:xfrm>
            <a:off x="2483768" y="1700808"/>
            <a:ext cx="936104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4941168"/>
            <a:ext cx="927307" cy="12395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Рисунок 13" descr="5876_bi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27784" y="4653136"/>
            <a:ext cx="867688" cy="11521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Рисунок 14" descr="C:\Users\novikova\Desktop\работа\все обложки жпег\EE2SB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5589240"/>
            <a:ext cx="74562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novikova\Desktop\работа\все обложки жпег\EE11SB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2120" y="5445224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3036_2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6376" y="3356992"/>
            <a:ext cx="814007" cy="1126116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1" descr="2671_2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9305" y="2924944"/>
            <a:ext cx="834695" cy="1159011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5148_big.jpg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092" r="4092"/>
          <a:stretch>
            <a:fillRect/>
          </a:stretch>
        </p:blipFill>
        <p:spPr>
          <a:xfrm>
            <a:off x="7452320" y="1844824"/>
            <a:ext cx="798833" cy="113347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2" name="Рисунок 21" descr="5805_big.jpg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816" b="2816"/>
          <a:stretch>
            <a:fillRect/>
          </a:stretch>
        </p:blipFill>
        <p:spPr>
          <a:xfrm>
            <a:off x="8028384" y="1556792"/>
            <a:ext cx="811976" cy="115212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3" name="Рисунок 22" descr="6006_big.jpg"/>
          <p:cNvPicPr>
            <a:picLocks noChangeAspect="1"/>
          </p:cNvPicPr>
          <p:nvPr/>
        </p:nvPicPr>
        <p:blipFill>
          <a:blip r:embed="rId20" cstate="print"/>
          <a:srcRect l="3515" r="3515"/>
          <a:stretch>
            <a:fillRect/>
          </a:stretch>
        </p:blipFill>
        <p:spPr>
          <a:xfrm>
            <a:off x="7164288" y="5301208"/>
            <a:ext cx="793150" cy="11254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2" descr="C:\Users\Malinova.YI\Desktop\cover_2kl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9971" y="5373216"/>
            <a:ext cx="769621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68344" y="5013176"/>
            <a:ext cx="790320" cy="10081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8" name="Picture 4" descr="C:\Users\Malinova.YI\Desktop\cover_4kl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3568" y="5301208"/>
            <a:ext cx="743631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8" descr="6015-Cover_Var1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815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335" y="857251"/>
            <a:ext cx="9152335" cy="13168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9" y="1045369"/>
            <a:ext cx="8234363" cy="994172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ru-RU" sz="2100" cap="all" dirty="0">
                <a:solidFill>
                  <a:schemeClr val="bg1"/>
                </a:solidFill>
                <a:latin typeface="+mn-lt"/>
              </a:rPr>
              <a:t>апробация новых учебников, </a:t>
            </a:r>
            <a:br>
              <a:rPr lang="ru-RU" sz="2100" cap="all" dirty="0">
                <a:solidFill>
                  <a:schemeClr val="bg1"/>
                </a:solidFill>
                <a:latin typeface="+mn-lt"/>
              </a:rPr>
            </a:br>
            <a:r>
              <a:rPr lang="ru-RU" sz="2100" cap="all" dirty="0">
                <a:solidFill>
                  <a:schemeClr val="bg1"/>
                </a:solidFill>
                <a:latin typeface="+mn-lt"/>
              </a:rPr>
              <a:t>разработанных под вызовы XXI века</a:t>
            </a:r>
          </a:p>
        </p:txBody>
      </p:sp>
      <p:pic>
        <p:nvPicPr>
          <p:cNvPr id="12292" name="Picture 3" descr="D:\Masha\черная пятница\!Фирменные стили и логотипы\!Российский учебник\презентация\для-перезентации-РУ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404" y="1067991"/>
            <a:ext cx="1857375" cy="5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Объект 2"/>
          <p:cNvSpPr>
            <a:spLocks noGrp="1"/>
          </p:cNvSpPr>
          <p:nvPr>
            <p:ph idx="4294967295"/>
          </p:nvPr>
        </p:nvSpPr>
        <p:spPr>
          <a:xfrm>
            <a:off x="2627784" y="2420888"/>
            <a:ext cx="6048671" cy="374441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b="1" dirty="0" smtClean="0">
                <a:solidFill>
                  <a:srgbClr val="0070C0"/>
                </a:solidFill>
              </a:rPr>
              <a:t>19</a:t>
            </a:r>
            <a:r>
              <a:rPr lang="ru-RU" altLang="ru-RU" dirty="0" smtClean="0"/>
              <a:t> новых учебников, получивших положительные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dirty="0" smtClean="0"/>
              <a:t>	экспертные заключения РАО, РАН и РКС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dirty="0" smtClean="0"/>
              <a:t>более</a:t>
            </a:r>
            <a:r>
              <a:rPr lang="ru-RU" altLang="ru-RU" dirty="0" smtClean="0">
                <a:solidFill>
                  <a:srgbClr val="0070C0"/>
                </a:solidFill>
              </a:rPr>
              <a:t> </a:t>
            </a:r>
            <a:r>
              <a:rPr lang="ru-RU" altLang="ru-RU" b="1" dirty="0" smtClean="0">
                <a:solidFill>
                  <a:srgbClr val="0070C0"/>
                </a:solidFill>
              </a:rPr>
              <a:t>2000</a:t>
            </a:r>
            <a:r>
              <a:rPr lang="ru-RU" altLang="ru-RU" dirty="0" smtClean="0">
                <a:solidFill>
                  <a:srgbClr val="0070C0"/>
                </a:solidFill>
              </a:rPr>
              <a:t> </a:t>
            </a:r>
            <a:r>
              <a:rPr lang="ru-RU" altLang="ru-RU" dirty="0" smtClean="0"/>
              <a:t>заявок от школ из </a:t>
            </a:r>
            <a:r>
              <a:rPr lang="ru-RU" altLang="ru-RU" b="1" dirty="0" smtClean="0">
                <a:solidFill>
                  <a:srgbClr val="0070C0"/>
                </a:solidFill>
              </a:rPr>
              <a:t>71</a:t>
            </a:r>
            <a:r>
              <a:rPr lang="ru-RU" altLang="ru-RU" dirty="0" smtClean="0"/>
              <a:t> региона страны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dirty="0" smtClean="0"/>
              <a:t>	на создание </a:t>
            </a:r>
            <a:r>
              <a:rPr lang="ru-RU" altLang="ru-RU" dirty="0" err="1" smtClean="0"/>
              <a:t>пилотных</a:t>
            </a:r>
            <a:r>
              <a:rPr lang="ru-RU" altLang="ru-RU" dirty="0" smtClean="0"/>
              <a:t> площадок по апробации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b="1" dirty="0" smtClean="0">
                <a:solidFill>
                  <a:srgbClr val="0070C0"/>
                </a:solidFill>
              </a:rPr>
              <a:t>55 300 </a:t>
            </a:r>
            <a:r>
              <a:rPr lang="ru-RU" altLang="ru-RU" dirty="0" smtClean="0"/>
              <a:t>экземпляров новых учебников, направляемых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dirty="0" smtClean="0"/>
              <a:t>	на апробацию в 2017/18 учебном году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chemeClr val="accent1"/>
                </a:solidFill>
              </a:rPr>
              <a:t>ИЯ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chemeClr val="accent1"/>
                </a:solidFill>
              </a:rPr>
              <a:t>английский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dirty="0" smtClean="0"/>
              <a:t>FORWARD+</a:t>
            </a:r>
            <a:r>
              <a:rPr lang="ru-RU" altLang="ru-RU" dirty="0" smtClean="0"/>
              <a:t> (10 класс)</a:t>
            </a:r>
            <a:endParaRPr lang="en-US" altLang="ru-RU" dirty="0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dirty="0" smtClean="0"/>
              <a:t>Enjoy English (7,8</a:t>
            </a:r>
            <a:r>
              <a:rPr lang="ru-RU" altLang="ru-RU" dirty="0" smtClean="0"/>
              <a:t> классы)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chemeClr val="accent1"/>
                </a:solidFill>
              </a:rPr>
              <a:t>немецкий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dirty="0" smtClean="0"/>
              <a:t>Спектр (2 класс)</a:t>
            </a:r>
            <a:endParaRPr lang="ru-RU" altLang="ru-RU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79512" y="2420888"/>
            <a:ext cx="50405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4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550549" cy="96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51520" y="3573016"/>
            <a:ext cx="2502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 smtClean="0"/>
              <a:t>Лидерство</a:t>
            </a:r>
          </a:p>
          <a:p>
            <a:pPr lvl="0">
              <a:defRPr/>
            </a:pPr>
            <a:r>
              <a:rPr lang="ru-RU" b="1" dirty="0" smtClean="0"/>
              <a:t>в востребованности</a:t>
            </a:r>
          </a:p>
        </p:txBody>
      </p:sp>
    </p:spTree>
    <p:extLst>
      <p:ext uri="{BB962C8B-B14F-4D97-AF65-F5344CB8AC3E}">
        <p14:creationId xmlns:p14="http://schemas.microsoft.com/office/powerpoint/2010/main" val="17512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/>
          </p:nvPr>
        </p:nvSpPr>
        <p:spPr>
          <a:xfrm>
            <a:off x="467544" y="2060848"/>
            <a:ext cx="8218896" cy="3816424"/>
          </a:xfrm>
        </p:spPr>
        <p:txBody>
          <a:bodyPr/>
          <a:lstStyle/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ЦЕЛЬ:</a:t>
            </a:r>
            <a:r>
              <a:rPr lang="ru-RU" sz="1600" dirty="0" smtClean="0"/>
              <a:t> создание </a:t>
            </a:r>
            <a:r>
              <a:rPr lang="ru-RU" sz="1600" dirty="0"/>
              <a:t>условий для профессионального роста учителей английского языка и продвижение инновационных</a:t>
            </a:r>
          </a:p>
          <a:p>
            <a:r>
              <a:rPr lang="ru-RU" sz="1600" dirty="0"/>
              <a:t>проектов и программ в области англоязычного </a:t>
            </a:r>
            <a:r>
              <a:rPr lang="ru-RU" sz="1600" dirty="0" smtClean="0"/>
              <a:t>образования, УМК нового поколения;</a:t>
            </a:r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ЦЕЛЕВАЯ АУДИТОРИЯ: </a:t>
            </a:r>
            <a:r>
              <a:rPr lang="ru-RU" sz="1600" dirty="0"/>
              <a:t>методисты, учителя, специалисты в области иноязычного </a:t>
            </a:r>
            <a:r>
              <a:rPr lang="ru-RU" sz="1600" dirty="0" smtClean="0"/>
              <a:t>образования;</a:t>
            </a:r>
            <a:endParaRPr lang="ru-RU" sz="1600" dirty="0"/>
          </a:p>
          <a:p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СИСТЕМА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РАБОТЫ</a:t>
            </a:r>
            <a:r>
              <a:rPr lang="ru-RU" sz="1600" dirty="0"/>
              <a:t>: проведение  </a:t>
            </a:r>
            <a:r>
              <a:rPr lang="ru-RU" sz="1600" dirty="0" smtClean="0"/>
              <a:t>мероприятий </a:t>
            </a:r>
            <a:r>
              <a:rPr lang="ru-RU" sz="1600" dirty="0"/>
              <a:t>с участием ведущих отечественных и зарубежных специалистов в области преподавания </a:t>
            </a:r>
            <a:r>
              <a:rPr lang="ru-RU" sz="1600" dirty="0" smtClean="0"/>
              <a:t>иностранных языков </a:t>
            </a:r>
            <a:r>
              <a:rPr lang="ru-RU" sz="1600" dirty="0"/>
              <a:t>с целью объединения членов данного профессионального </a:t>
            </a:r>
            <a:r>
              <a:rPr lang="ru-RU" sz="1600" dirty="0" smtClean="0"/>
              <a:t>сообщества на уровне региона, страны и обмена опытом.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556016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Методическая служба Корпорации «Российский учебник»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Ассоциации учителей иностранного языка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ЕДИНСТВО ЦЕЛЕЙ, АУДИТОРИИ И СИСТЕМЫ РАБОТЫ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56016" cy="864096"/>
          </a:xfrm>
        </p:spPr>
        <p:txBody>
          <a:bodyPr/>
          <a:lstStyle/>
          <a:p>
            <a:pPr algn="ctr"/>
            <a:r>
              <a:rPr lang="ru-RU" dirty="0" smtClean="0"/>
              <a:t>СОТРУДНИЧЕСТВО И ВЗАИМОДЕЙСТВИЕ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/>
          </p:nvPr>
        </p:nvSpPr>
        <p:spPr>
          <a:xfrm>
            <a:off x="467544" y="1916832"/>
            <a:ext cx="8218896" cy="4104456"/>
          </a:xfrm>
        </p:spPr>
        <p:txBody>
          <a:bodyPr/>
          <a:lstStyle/>
          <a:p>
            <a:pPr hangingPunct="0"/>
            <a:r>
              <a:rPr lang="ru-RU" sz="1600" u="sng" dirty="0">
                <a:solidFill>
                  <a:srgbClr val="FF0000"/>
                </a:solidFill>
              </a:rPr>
              <a:t>26-28 июня 2015 </a:t>
            </a:r>
            <a:r>
              <a:rPr lang="ru-RU" sz="1600" u="sng" dirty="0" smtClean="0">
                <a:solidFill>
                  <a:srgbClr val="FF0000"/>
                </a:solidFill>
              </a:rPr>
              <a:t>года </a:t>
            </a:r>
            <a:r>
              <a:rPr lang="ru-RU" sz="1600" u="sng" dirty="0" smtClean="0"/>
              <a:t>– </a:t>
            </a:r>
            <a:r>
              <a:rPr lang="ru-RU" sz="1600" dirty="0" err="1" smtClean="0">
                <a:solidFill>
                  <a:schemeClr val="accent1"/>
                </a:solidFill>
              </a:rPr>
              <a:t>РСО-Алания</a:t>
            </a:r>
            <a:r>
              <a:rPr lang="ru-RU" sz="1600" dirty="0" smtClean="0"/>
              <a:t>, г. Владикавказ, </a:t>
            </a:r>
          </a:p>
          <a:p>
            <a:pPr hangingPunct="0"/>
            <a:r>
              <a:rPr lang="ru-RU" sz="1600" dirty="0" smtClean="0"/>
              <a:t>Всероссийский </a:t>
            </a:r>
            <a:r>
              <a:rPr lang="ru-RU" sz="1600" dirty="0"/>
              <a:t>педагогический форум </a:t>
            </a:r>
            <a:r>
              <a:rPr lang="ru-RU" sz="1600" dirty="0" smtClean="0"/>
              <a:t>учителей </a:t>
            </a:r>
            <a:r>
              <a:rPr lang="ru-RU" sz="1600" dirty="0"/>
              <a:t>английского языка </a:t>
            </a:r>
          </a:p>
          <a:p>
            <a:pPr hangingPunct="0"/>
            <a:r>
              <a:rPr lang="en-US" sz="1600" dirty="0" smtClean="0"/>
              <a:t>«</a:t>
            </a:r>
            <a:r>
              <a:rPr lang="en-US" sz="1600" dirty="0"/>
              <a:t>Be FORWARD-LOOKING with FORWARD</a:t>
            </a:r>
            <a:r>
              <a:rPr lang="en-US" sz="1600" dirty="0" smtClean="0"/>
              <a:t>»</a:t>
            </a:r>
            <a:r>
              <a:rPr lang="ru-RU" sz="1600" b="1" dirty="0" smtClean="0"/>
              <a:t>;</a:t>
            </a:r>
          </a:p>
          <a:p>
            <a:pPr hangingPunct="0"/>
            <a:endParaRPr lang="ru-RU" sz="1600" dirty="0" smtClean="0">
              <a:solidFill>
                <a:srgbClr val="FF0000"/>
              </a:solidFill>
            </a:endParaRPr>
          </a:p>
          <a:p>
            <a:pPr hangingPunct="0"/>
            <a:r>
              <a:rPr lang="ru-RU" sz="1600" dirty="0" smtClean="0">
                <a:solidFill>
                  <a:srgbClr val="FF0000"/>
                </a:solidFill>
              </a:rPr>
              <a:t>30 августа 2016г</a:t>
            </a:r>
            <a:r>
              <a:rPr lang="ru-RU" sz="1600" dirty="0" smtClean="0"/>
              <a:t>. – </a:t>
            </a:r>
            <a:r>
              <a:rPr lang="ru-RU" sz="1600" dirty="0" smtClean="0">
                <a:solidFill>
                  <a:schemeClr val="accent1"/>
                </a:solidFill>
              </a:rPr>
              <a:t>г. Рязань</a:t>
            </a:r>
            <a:r>
              <a:rPr lang="ru-RU" sz="1600" dirty="0" smtClean="0"/>
              <a:t>, Вторая открытая межрегиональная конференция «Среда обновления – Среда роста» (мастер-классы);</a:t>
            </a:r>
          </a:p>
          <a:p>
            <a:pPr hangingPunct="0"/>
            <a:r>
              <a:rPr lang="ru-RU" sz="1600" dirty="0" smtClean="0">
                <a:solidFill>
                  <a:srgbClr val="FF0000"/>
                </a:solidFill>
              </a:rPr>
              <a:t>4 ноября 2016г</a:t>
            </a:r>
            <a:r>
              <a:rPr lang="ru-RU" sz="1600" dirty="0" smtClean="0"/>
              <a:t>. </a:t>
            </a:r>
            <a:r>
              <a:rPr lang="ru-RU" sz="1600" dirty="0" smtClean="0">
                <a:solidFill>
                  <a:schemeClr val="accent1"/>
                </a:solidFill>
              </a:rPr>
              <a:t>г. Губкинский</a:t>
            </a:r>
            <a:r>
              <a:rPr lang="ru-RU" sz="1600" dirty="0" smtClean="0"/>
              <a:t>, Окружная конференция ЯНАО «Тестирование и оценка иноязычных навыков» (выступление, мастер-классы);</a:t>
            </a:r>
          </a:p>
          <a:p>
            <a:pPr hangingPunct="0"/>
            <a:r>
              <a:rPr lang="ru-RU" sz="1600" dirty="0" smtClean="0"/>
              <a:t> </a:t>
            </a:r>
          </a:p>
          <a:p>
            <a:pPr hangingPunct="0"/>
            <a:r>
              <a:rPr lang="ru-RU" sz="1600" dirty="0" smtClean="0"/>
              <a:t> </a:t>
            </a:r>
            <a:r>
              <a:rPr lang="ru-RU" sz="1600" u="sng" dirty="0" smtClean="0">
                <a:solidFill>
                  <a:srgbClr val="FF0000"/>
                </a:solidFill>
              </a:rPr>
              <a:t>30 января 2017г</a:t>
            </a:r>
            <a:r>
              <a:rPr lang="ru-RU" sz="1600" dirty="0" smtClean="0">
                <a:solidFill>
                  <a:schemeClr val="accent1"/>
                </a:solidFill>
              </a:rPr>
              <a:t>. г. Балашиха</a:t>
            </a:r>
            <a:r>
              <a:rPr lang="ru-RU" sz="1600" dirty="0" smtClean="0"/>
              <a:t>, МО «Мониторинг качества иноязычного образования на современном этапе. Перспективы развития»;</a:t>
            </a:r>
          </a:p>
          <a:p>
            <a:pPr hangingPunct="0"/>
            <a:r>
              <a:rPr lang="ru-RU" sz="1600" u="sng" dirty="0" smtClean="0">
                <a:solidFill>
                  <a:srgbClr val="FF0000"/>
                </a:solidFill>
              </a:rPr>
              <a:t>14-15 </a:t>
            </a:r>
            <a:r>
              <a:rPr lang="ru-RU" sz="1600" u="sng" dirty="0">
                <a:solidFill>
                  <a:srgbClr val="FF0000"/>
                </a:solidFill>
              </a:rPr>
              <a:t>июня 2017 </a:t>
            </a:r>
            <a:r>
              <a:rPr lang="ru-RU" sz="1600" u="sng" dirty="0" smtClean="0">
                <a:solidFill>
                  <a:srgbClr val="FF0000"/>
                </a:solidFill>
              </a:rPr>
              <a:t>г. </a:t>
            </a:r>
            <a:r>
              <a:rPr lang="ru-RU" sz="1600" dirty="0" smtClean="0"/>
              <a:t>– </a:t>
            </a:r>
            <a:r>
              <a:rPr lang="ru-RU" sz="1600" dirty="0" smtClean="0">
                <a:solidFill>
                  <a:schemeClr val="accent1"/>
                </a:solidFill>
              </a:rPr>
              <a:t>г. Калининград</a:t>
            </a:r>
            <a:r>
              <a:rPr lang="ru-RU" sz="1600" dirty="0" smtClean="0"/>
              <a:t>, Региональные </a:t>
            </a:r>
            <a:r>
              <a:rPr lang="ru-RU" sz="1600" dirty="0"/>
              <a:t>курсы повышения квалификации по немецкому языку </a:t>
            </a:r>
            <a:r>
              <a:rPr lang="ru-RU" sz="1600" dirty="0" smtClean="0"/>
              <a:t>(Калининградская область) </a:t>
            </a:r>
            <a:r>
              <a:rPr lang="ru-RU" sz="1600" dirty="0"/>
              <a:t>«Немецкий язык как первый и второй иностранный. Параметры учебника и результативный компонент</a:t>
            </a:r>
            <a:r>
              <a:rPr lang="ru-RU" sz="1600" dirty="0" smtClean="0"/>
              <a:t>»;</a:t>
            </a:r>
          </a:p>
          <a:p>
            <a:pPr hangingPunct="0"/>
            <a:r>
              <a:rPr lang="ru-RU" sz="1600" dirty="0" smtClean="0">
                <a:solidFill>
                  <a:srgbClr val="FF0000"/>
                </a:solidFill>
              </a:rPr>
              <a:t>23 августа 2017г</a:t>
            </a:r>
            <a:r>
              <a:rPr lang="ru-RU" sz="1600" dirty="0" smtClean="0"/>
              <a:t>. – </a:t>
            </a:r>
            <a:r>
              <a:rPr lang="ru-RU" sz="1600" dirty="0" smtClean="0">
                <a:solidFill>
                  <a:schemeClr val="accent1"/>
                </a:solidFill>
              </a:rPr>
              <a:t>г. Москва</a:t>
            </a:r>
            <a:r>
              <a:rPr lang="ru-RU" sz="1600" dirty="0" smtClean="0"/>
              <a:t>, </a:t>
            </a:r>
            <a:r>
              <a:rPr lang="en-US" sz="1600" dirty="0" smtClean="0"/>
              <a:t>VI </a:t>
            </a:r>
            <a:r>
              <a:rPr lang="ru-RU" sz="1600" dirty="0" smtClean="0"/>
              <a:t>Форум педагогов Москвы</a:t>
            </a:r>
            <a:endParaRPr lang="ru-RU" sz="1600" dirty="0"/>
          </a:p>
          <a:p>
            <a:pPr hangingPunct="0"/>
            <a:r>
              <a:rPr lang="ru-RU" sz="1600" u="sng" dirty="0" smtClean="0">
                <a:solidFill>
                  <a:srgbClr val="FF0000"/>
                </a:solidFill>
              </a:rPr>
              <a:t>31 октября – 2 ноября 2017г</a:t>
            </a:r>
            <a:r>
              <a:rPr lang="ru-RU" sz="1600" dirty="0" smtClean="0"/>
              <a:t>. </a:t>
            </a:r>
            <a:r>
              <a:rPr lang="ru-RU" sz="1600" dirty="0" smtClean="0">
                <a:solidFill>
                  <a:schemeClr val="accent1"/>
                </a:solidFill>
              </a:rPr>
              <a:t>г. Рязань</a:t>
            </a:r>
            <a:r>
              <a:rPr lang="ru-RU" sz="1600" dirty="0" smtClean="0"/>
              <a:t>, Межрегиональная методическая школа ЦФО</a:t>
            </a:r>
          </a:p>
          <a:p>
            <a:pPr hangingPunct="0"/>
            <a:endParaRPr lang="ru-RU" b="1" dirty="0" smtClean="0"/>
          </a:p>
          <a:p>
            <a:pPr hangingPunct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513</Words>
  <Application>Microsoft Office PowerPoint</Application>
  <PresentationFormat>Экран (4:3)</PresentationFormat>
  <Paragraphs>110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АССОЦИАЦИЯ УЧИТЕЛЕЙ ИЯ – ПЛОЩАДКА ДЛЯ НАУЧНО-ЭКСПЕРИМЕНТАЛЬНОЙ ДЕЯТЕЛЬНОСТИ В АСПЕКТЕ ВНЕДРЕНИЯ УМК НОВОГОПОКОЛЕНИЯ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Учебник как адаптивно-адаптирующая система.  Вариативность -  характерная черта современного образования  </vt:lpstr>
      <vt:lpstr>апробация новых учебников,  разработанных под вызовы XXI века</vt:lpstr>
      <vt:lpstr>Методическая служба Корпорации «Российский учебник»  Ассоциации учителей иностранного языка ЕДИНСТВО ЦЕЛЕЙ, АУДИТОРИИ И СИСТЕМЫ РАБОТЫ</vt:lpstr>
      <vt:lpstr>СОТРУДНИЧЕСТВО И ВЗАИМОДЕЙСТВИЕ</vt:lpstr>
      <vt:lpstr>Презентация PowerPoint</vt:lpstr>
    </vt:vector>
  </TitlesOfParts>
  <Company>Drofa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Информационно-методическое обеспечение образовательного процесса средствами УМК по искусству</dc:title>
  <dc:subject/>
  <dc:creator>zgonnik.m</dc:creator>
  <dc:description/>
  <cp:lastModifiedBy>Марина Степанова</cp:lastModifiedBy>
  <cp:revision>149</cp:revision>
  <dcterms:created xsi:type="dcterms:W3CDTF">2016-02-29T07:29:54Z</dcterms:created>
  <dcterms:modified xsi:type="dcterms:W3CDTF">2017-08-22T03:32:15Z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Drofa Ltd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79</vt:i4>
  </property>
</Properties>
</file>