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Bookman Old Style" pitchFamily="18" charset="0"/>
      <p:regular r:id="rId23"/>
      <p:bold r:id="rId24"/>
      <p:italic r:id="rId25"/>
      <p:boldItalic r:id="rId26"/>
    </p:embeddedFont>
    <p:embeddedFont>
      <p:font typeface="Franklin Gothic Book" pitchFamily="34" charset="0"/>
      <p:regular r:id="rId27"/>
      <p:italic r:id="rId28"/>
    </p:embeddedFont>
    <p:embeddedFont>
      <p:font typeface="Wingdings 2" pitchFamily="18" charset="2"/>
      <p:regular r:id="rId29"/>
    </p:embeddedFont>
    <p:embeddedFont>
      <p:font typeface="Book Antiqua" pitchFamily="18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9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913BF4-B5F4-4275-9AFD-429A98DC6EC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464088-EF86-4C11-8F6D-F1A1259484D2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ДППО</a:t>
          </a:r>
          <a:endParaRPr lang="ru-RU" dirty="0">
            <a:solidFill>
              <a:schemeClr val="tx1"/>
            </a:solidFill>
          </a:endParaRPr>
        </a:p>
      </dgm:t>
    </dgm:pt>
    <dgm:pt modelId="{3BAA8347-C1A2-479F-A8FF-F2234A26DA8F}" type="parTrans" cxnId="{B8F26C63-7722-4800-A68C-27098147A59A}">
      <dgm:prSet/>
      <dgm:spPr/>
      <dgm:t>
        <a:bodyPr/>
        <a:lstStyle/>
        <a:p>
          <a:endParaRPr lang="ru-RU"/>
        </a:p>
      </dgm:t>
    </dgm:pt>
    <dgm:pt modelId="{94008A89-DDF4-4819-8FA6-D614B37AE633}" type="sibTrans" cxnId="{B8F26C63-7722-4800-A68C-27098147A59A}">
      <dgm:prSet/>
      <dgm:spPr/>
      <dgm:t>
        <a:bodyPr/>
        <a:lstStyle/>
        <a:p>
          <a:endParaRPr lang="ru-RU"/>
        </a:p>
      </dgm:t>
    </dgm:pt>
    <dgm:pt modelId="{55C05E90-397B-4E20-95D8-442C71D51941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Формальное образование</a:t>
          </a:r>
          <a:endParaRPr lang="ru-RU" sz="2800" dirty="0">
            <a:solidFill>
              <a:schemeClr val="tx1"/>
            </a:solidFill>
          </a:endParaRPr>
        </a:p>
      </dgm:t>
    </dgm:pt>
    <dgm:pt modelId="{A635AE19-B67B-45B0-9032-3F068AA24A68}" type="parTrans" cxnId="{C0F02A88-D72F-4CBC-B33C-C0CC7D674A5B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88B43D84-2AFF-4D5B-9486-059639ACBA37}" type="sibTrans" cxnId="{C0F02A88-D72F-4CBC-B33C-C0CC7D674A5B}">
      <dgm:prSet/>
      <dgm:spPr/>
      <dgm:t>
        <a:bodyPr/>
        <a:lstStyle/>
        <a:p>
          <a:endParaRPr lang="ru-RU"/>
        </a:p>
      </dgm:t>
    </dgm:pt>
    <dgm:pt modelId="{FA8FA5AA-3E83-4D82-A91B-B76E2A97D13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Неформальное образование</a:t>
          </a:r>
          <a:endParaRPr lang="ru-RU" sz="2800" dirty="0">
            <a:solidFill>
              <a:schemeClr val="tx1"/>
            </a:solidFill>
          </a:endParaRPr>
        </a:p>
      </dgm:t>
    </dgm:pt>
    <dgm:pt modelId="{4D704648-8736-4EBD-AE1B-1A7BDCD9AA52}" type="parTrans" cxnId="{0D4A71F6-2D57-4A8E-82FF-B85BA5AD3754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37EE45C7-A020-43F8-B304-3CDC7F30BE05}" type="sibTrans" cxnId="{0D4A71F6-2D57-4A8E-82FF-B85BA5AD3754}">
      <dgm:prSet/>
      <dgm:spPr/>
      <dgm:t>
        <a:bodyPr/>
        <a:lstStyle/>
        <a:p>
          <a:endParaRPr lang="ru-RU"/>
        </a:p>
      </dgm:t>
    </dgm:pt>
    <dgm:pt modelId="{88611F70-55E4-4A06-9B4D-E9745C39933C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err="1" smtClean="0">
              <a:solidFill>
                <a:schemeClr val="tx1"/>
              </a:solidFill>
            </a:rPr>
            <a:t>Информальное</a:t>
          </a:r>
          <a:r>
            <a:rPr lang="ru-RU" sz="2800" dirty="0" smtClean="0">
              <a:solidFill>
                <a:schemeClr val="tx1"/>
              </a:solidFill>
            </a:rPr>
            <a:t> образование</a:t>
          </a:r>
          <a:endParaRPr lang="ru-RU" sz="2800" dirty="0">
            <a:solidFill>
              <a:schemeClr val="tx1"/>
            </a:solidFill>
          </a:endParaRPr>
        </a:p>
      </dgm:t>
    </dgm:pt>
    <dgm:pt modelId="{38DE04FF-36CD-40A0-B95E-6A1614B063AA}" type="parTrans" cxnId="{FD106241-167B-4358-8D9E-41DA6C1F8F9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04A02D58-EE1C-4B13-89C4-9B98D935BB41}" type="sibTrans" cxnId="{FD106241-167B-4358-8D9E-41DA6C1F8F9C}">
      <dgm:prSet/>
      <dgm:spPr/>
      <dgm:t>
        <a:bodyPr/>
        <a:lstStyle/>
        <a:p>
          <a:endParaRPr lang="ru-RU"/>
        </a:p>
      </dgm:t>
    </dgm:pt>
    <dgm:pt modelId="{B2BE2AF6-AAAF-452F-9DAB-0BC8F282C479}" type="pres">
      <dgm:prSet presAssocID="{8E913BF4-B5F4-4275-9AFD-429A98DC6EC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0A2A7-BC38-45AD-95FC-AD7E0E8E2B88}" type="pres">
      <dgm:prSet presAssocID="{CB464088-EF86-4C11-8F6D-F1A1259484D2}" presName="centerShape" presStyleLbl="node0" presStyleIdx="0" presStyleCnt="1" custScaleX="101443"/>
      <dgm:spPr/>
      <dgm:t>
        <a:bodyPr/>
        <a:lstStyle/>
        <a:p>
          <a:endParaRPr lang="ru-RU"/>
        </a:p>
      </dgm:t>
    </dgm:pt>
    <dgm:pt modelId="{231CB541-F39F-481D-AA5E-93BDE2AA1699}" type="pres">
      <dgm:prSet presAssocID="{A635AE19-B67B-45B0-9032-3F068AA24A68}" presName="parTrans" presStyleLbl="bgSibTrans2D1" presStyleIdx="0" presStyleCnt="3" custLinFactNeighborX="452" custLinFactNeighborY="87836"/>
      <dgm:spPr/>
      <dgm:t>
        <a:bodyPr/>
        <a:lstStyle/>
        <a:p>
          <a:endParaRPr lang="ru-RU"/>
        </a:p>
      </dgm:t>
    </dgm:pt>
    <dgm:pt modelId="{D78B91DC-083F-4BC7-934B-878D7D7F35D3}" type="pres">
      <dgm:prSet presAssocID="{55C05E90-397B-4E20-95D8-442C71D51941}" presName="node" presStyleLbl="node1" presStyleIdx="0" presStyleCnt="3" custScaleX="193171" custRadScaleRad="117113" custRadScaleInc="-11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FD58D-1454-412A-96B6-63CCB1C0D2D6}" type="pres">
      <dgm:prSet presAssocID="{4D704648-8736-4EBD-AE1B-1A7BDCD9AA52}" presName="parTrans" presStyleLbl="bgSibTrans2D1" presStyleIdx="1" presStyleCnt="3" custLinFactNeighborX="-2012" custLinFactNeighborY="30056"/>
      <dgm:spPr/>
      <dgm:t>
        <a:bodyPr/>
        <a:lstStyle/>
        <a:p>
          <a:endParaRPr lang="ru-RU"/>
        </a:p>
      </dgm:t>
    </dgm:pt>
    <dgm:pt modelId="{07C79F5A-3CBB-41FB-950E-9DE20011C84F}" type="pres">
      <dgm:prSet presAssocID="{FA8FA5AA-3E83-4D82-A91B-B76E2A97D138}" presName="node" presStyleLbl="node1" presStyleIdx="1" presStyleCnt="3" custScaleX="198205" custRadScaleRad="100017" custRadScaleInc="1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700C7-9FEE-4BB0-8494-E41FC1FE4830}" type="pres">
      <dgm:prSet presAssocID="{38DE04FF-36CD-40A0-B95E-6A1614B063AA}" presName="parTrans" presStyleLbl="bgSibTrans2D1" presStyleIdx="2" presStyleCnt="3" custLinFactNeighborX="-1683" custLinFactNeighborY="87841"/>
      <dgm:spPr/>
      <dgm:t>
        <a:bodyPr/>
        <a:lstStyle/>
        <a:p>
          <a:endParaRPr lang="ru-RU"/>
        </a:p>
      </dgm:t>
    </dgm:pt>
    <dgm:pt modelId="{96155022-3282-499F-A480-9CBD6C22BEE3}" type="pres">
      <dgm:prSet presAssocID="{88611F70-55E4-4A06-9B4D-E9745C39933C}" presName="node" presStyleLbl="node1" presStyleIdx="2" presStyleCnt="3" custScaleX="210802" custRadScaleRad="117150" custRadScaleInc="11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71A89A-067B-41F9-A6B4-F071A92F2128}" type="presOf" srcId="{CB464088-EF86-4C11-8F6D-F1A1259484D2}" destId="{5970A2A7-BC38-45AD-95FC-AD7E0E8E2B88}" srcOrd="0" destOrd="0" presId="urn:microsoft.com/office/officeart/2005/8/layout/radial4"/>
    <dgm:cxn modelId="{83138E39-E34A-450E-A3B2-C855908695F1}" type="presOf" srcId="{38DE04FF-36CD-40A0-B95E-6A1614B063AA}" destId="{E28700C7-9FEE-4BB0-8494-E41FC1FE4830}" srcOrd="0" destOrd="0" presId="urn:microsoft.com/office/officeart/2005/8/layout/radial4"/>
    <dgm:cxn modelId="{B8F26C63-7722-4800-A68C-27098147A59A}" srcId="{8E913BF4-B5F4-4275-9AFD-429A98DC6EC6}" destId="{CB464088-EF86-4C11-8F6D-F1A1259484D2}" srcOrd="0" destOrd="0" parTransId="{3BAA8347-C1A2-479F-A8FF-F2234A26DA8F}" sibTransId="{94008A89-DDF4-4819-8FA6-D614B37AE633}"/>
    <dgm:cxn modelId="{BC21FD74-EAE4-4F2A-A1BB-37234AFCC671}" type="presOf" srcId="{FA8FA5AA-3E83-4D82-A91B-B76E2A97D138}" destId="{07C79F5A-3CBB-41FB-950E-9DE20011C84F}" srcOrd="0" destOrd="0" presId="urn:microsoft.com/office/officeart/2005/8/layout/radial4"/>
    <dgm:cxn modelId="{FD106241-167B-4358-8D9E-41DA6C1F8F9C}" srcId="{CB464088-EF86-4C11-8F6D-F1A1259484D2}" destId="{88611F70-55E4-4A06-9B4D-E9745C39933C}" srcOrd="2" destOrd="0" parTransId="{38DE04FF-36CD-40A0-B95E-6A1614B063AA}" sibTransId="{04A02D58-EE1C-4B13-89C4-9B98D935BB41}"/>
    <dgm:cxn modelId="{66390D0D-BCBF-44E3-8656-3739319E169B}" type="presOf" srcId="{55C05E90-397B-4E20-95D8-442C71D51941}" destId="{D78B91DC-083F-4BC7-934B-878D7D7F35D3}" srcOrd="0" destOrd="0" presId="urn:microsoft.com/office/officeart/2005/8/layout/radial4"/>
    <dgm:cxn modelId="{25C91906-A98C-4C18-B9AE-84673297CD61}" type="presOf" srcId="{8E913BF4-B5F4-4275-9AFD-429A98DC6EC6}" destId="{B2BE2AF6-AAAF-452F-9DAB-0BC8F282C479}" srcOrd="0" destOrd="0" presId="urn:microsoft.com/office/officeart/2005/8/layout/radial4"/>
    <dgm:cxn modelId="{09DCB4AA-EFFB-40EC-90EF-D6ED995D1708}" type="presOf" srcId="{88611F70-55E4-4A06-9B4D-E9745C39933C}" destId="{96155022-3282-499F-A480-9CBD6C22BEE3}" srcOrd="0" destOrd="0" presId="urn:microsoft.com/office/officeart/2005/8/layout/radial4"/>
    <dgm:cxn modelId="{C0F02A88-D72F-4CBC-B33C-C0CC7D674A5B}" srcId="{CB464088-EF86-4C11-8F6D-F1A1259484D2}" destId="{55C05E90-397B-4E20-95D8-442C71D51941}" srcOrd="0" destOrd="0" parTransId="{A635AE19-B67B-45B0-9032-3F068AA24A68}" sibTransId="{88B43D84-2AFF-4D5B-9486-059639ACBA37}"/>
    <dgm:cxn modelId="{0D4A71F6-2D57-4A8E-82FF-B85BA5AD3754}" srcId="{CB464088-EF86-4C11-8F6D-F1A1259484D2}" destId="{FA8FA5AA-3E83-4D82-A91B-B76E2A97D138}" srcOrd="1" destOrd="0" parTransId="{4D704648-8736-4EBD-AE1B-1A7BDCD9AA52}" sibTransId="{37EE45C7-A020-43F8-B304-3CDC7F30BE05}"/>
    <dgm:cxn modelId="{74739561-A491-49AC-A003-4D5B608B4D15}" type="presOf" srcId="{4D704648-8736-4EBD-AE1B-1A7BDCD9AA52}" destId="{365FD58D-1454-412A-96B6-63CCB1C0D2D6}" srcOrd="0" destOrd="0" presId="urn:microsoft.com/office/officeart/2005/8/layout/radial4"/>
    <dgm:cxn modelId="{6ADFCCFD-E378-4E15-A61D-A5DC791BA41D}" type="presOf" srcId="{A635AE19-B67B-45B0-9032-3F068AA24A68}" destId="{231CB541-F39F-481D-AA5E-93BDE2AA1699}" srcOrd="0" destOrd="0" presId="urn:microsoft.com/office/officeart/2005/8/layout/radial4"/>
    <dgm:cxn modelId="{BB49603B-33D7-45A6-8E3C-F7DF0C947EFD}" type="presParOf" srcId="{B2BE2AF6-AAAF-452F-9DAB-0BC8F282C479}" destId="{5970A2A7-BC38-45AD-95FC-AD7E0E8E2B88}" srcOrd="0" destOrd="0" presId="urn:microsoft.com/office/officeart/2005/8/layout/radial4"/>
    <dgm:cxn modelId="{EC139421-EC5F-4D1C-A5E5-B4D2334BB77D}" type="presParOf" srcId="{B2BE2AF6-AAAF-452F-9DAB-0BC8F282C479}" destId="{231CB541-F39F-481D-AA5E-93BDE2AA1699}" srcOrd="1" destOrd="0" presId="urn:microsoft.com/office/officeart/2005/8/layout/radial4"/>
    <dgm:cxn modelId="{8F4E2C93-1BFB-4259-B697-D0FF066965B3}" type="presParOf" srcId="{B2BE2AF6-AAAF-452F-9DAB-0BC8F282C479}" destId="{D78B91DC-083F-4BC7-934B-878D7D7F35D3}" srcOrd="2" destOrd="0" presId="urn:microsoft.com/office/officeart/2005/8/layout/radial4"/>
    <dgm:cxn modelId="{3FA9A699-AD9A-4E84-87F6-EB7C9F801FDD}" type="presParOf" srcId="{B2BE2AF6-AAAF-452F-9DAB-0BC8F282C479}" destId="{365FD58D-1454-412A-96B6-63CCB1C0D2D6}" srcOrd="3" destOrd="0" presId="urn:microsoft.com/office/officeart/2005/8/layout/radial4"/>
    <dgm:cxn modelId="{1433A9A0-6240-48B6-9C00-D54CC598AD48}" type="presParOf" srcId="{B2BE2AF6-AAAF-452F-9DAB-0BC8F282C479}" destId="{07C79F5A-3CBB-41FB-950E-9DE20011C84F}" srcOrd="4" destOrd="0" presId="urn:microsoft.com/office/officeart/2005/8/layout/radial4"/>
    <dgm:cxn modelId="{78B711AC-566B-4AD7-93DD-1D57F582BB6A}" type="presParOf" srcId="{B2BE2AF6-AAAF-452F-9DAB-0BC8F282C479}" destId="{E28700C7-9FEE-4BB0-8494-E41FC1FE4830}" srcOrd="5" destOrd="0" presId="urn:microsoft.com/office/officeart/2005/8/layout/radial4"/>
    <dgm:cxn modelId="{5075D1F7-F168-49B8-A812-85A0C710BD97}" type="presParOf" srcId="{B2BE2AF6-AAAF-452F-9DAB-0BC8F282C479}" destId="{96155022-3282-499F-A480-9CBD6C22BEE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"/>
          <p:cNvGrpSpPr>
            <a:grpSpLocks/>
          </p:cNvGrpSpPr>
          <p:nvPr/>
        </p:nvGrpSpPr>
        <p:grpSpPr bwMode="auto">
          <a:xfrm>
            <a:off x="506413" y="5340350"/>
            <a:ext cx="8643937" cy="23813"/>
            <a:chOff x="319" y="3364"/>
            <a:chExt cx="5445" cy="15"/>
          </a:xfrm>
        </p:grpSpPr>
        <p:pic>
          <p:nvPicPr>
            <p:cNvPr id="5" name="Shape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" y="3364"/>
              <a:ext cx="5445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Shape"/>
            <p:cNvSpPr>
              <a:spLocks/>
            </p:cNvSpPr>
            <p:nvPr/>
          </p:nvSpPr>
          <p:spPr bwMode="auto">
            <a:xfrm>
              <a:off x="324" y="3370"/>
              <a:ext cx="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altLang="en-US">
                <a:latin typeface="Franklin Gothic Book" pitchFamily="34" charset="0"/>
              </a:endParaRPr>
            </a:p>
          </p:txBody>
        </p:sp>
      </p:grpSp>
      <p:sp>
        <p:nvSpPr>
          <p:cNvPr id="2053" name="Текст 2052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2054" name="Заголовок 205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7" name="Дата 205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672366-C0F9-4066-97B4-FA4E13F48A5F}" type="datetimeFigureOut">
              <a:rPr lang="en-US" altLang="en-US"/>
              <a:pPr>
                <a:defRPr/>
              </a:pPr>
              <a:t>8/21/2017</a:t>
            </a:fld>
            <a:endParaRPr lang="en-US" altLang="en-US"/>
          </a:p>
        </p:txBody>
      </p:sp>
      <p:sp>
        <p:nvSpPr>
          <p:cNvPr id="8" name="Нижний колонтитул 205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Номер слайда 20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2F489A-8806-4ED0-811D-F23829F877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14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3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Заголовок 10241"/>
          <p:cNvPicPr>
            <a:picLocks noGrp="1"/>
          </p:cNvPicPr>
          <p:nvPr>
            <p:ph type="ctr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363" y="523875"/>
            <a:ext cx="7980362" cy="3335338"/>
          </a:xfrm>
        </p:spPr>
      </p:pic>
      <p:sp>
        <p:nvSpPr>
          <p:cNvPr id="117763" name="Подзаголовок 10242"/>
          <p:cNvSpPr>
            <a:spLocks noGrp="1"/>
          </p:cNvSpPr>
          <p:nvPr>
            <p:ph type="subTitle" idx="4294967295"/>
          </p:nvPr>
        </p:nvSpPr>
        <p:spPr>
          <a:xfrm>
            <a:off x="611188" y="4149725"/>
            <a:ext cx="7720012" cy="698500"/>
          </a:xfrm>
        </p:spPr>
        <p:txBody>
          <a:bodyPr anchor="b"/>
          <a:lstStyle/>
          <a:p>
            <a:pPr marL="0" algn="ctr">
              <a:lnSpc>
                <a:spcPct val="80000"/>
              </a:lnSpc>
              <a:buFont typeface="Wingdings 2" pitchFamily="18" charset="2"/>
              <a:buNone/>
            </a:pPr>
            <a:r>
              <a:rPr lang="en-US" altLang="en-US" sz="2000" b="1" dirty="0" err="1" smtClean="0">
                <a:latin typeface="Franklin Gothic Book" pitchFamily="34" charset="0"/>
              </a:rPr>
              <a:t>по</a:t>
            </a:r>
            <a:r>
              <a:rPr lang="en-US" altLang="en-US" sz="2000" b="1" dirty="0" smtClean="0">
                <a:latin typeface="Franklin Gothic Book" pitchFamily="34" charset="0"/>
              </a:rPr>
              <a:t> </a:t>
            </a:r>
            <a:r>
              <a:rPr lang="en-US" altLang="en-US" sz="2000" b="1" dirty="0" err="1" smtClean="0">
                <a:latin typeface="Franklin Gothic Book" pitchFamily="34" charset="0"/>
              </a:rPr>
              <a:t>материалам</a:t>
            </a:r>
            <a:r>
              <a:rPr lang="en-US" altLang="en-US" sz="2000" b="1" dirty="0" smtClean="0">
                <a:latin typeface="Franklin Gothic Book" pitchFamily="34" charset="0"/>
              </a:rPr>
              <a:t> </a:t>
            </a:r>
            <a:r>
              <a:rPr lang="en-US" altLang="en-US" sz="2000" b="1" dirty="0" err="1" smtClean="0">
                <a:latin typeface="Franklin Gothic Book" pitchFamily="34" charset="0"/>
              </a:rPr>
              <a:t>Городского</a:t>
            </a:r>
            <a:r>
              <a:rPr lang="en-US" altLang="en-US" sz="2000" b="1" dirty="0" smtClean="0">
                <a:latin typeface="Franklin Gothic Book" pitchFamily="34" charset="0"/>
              </a:rPr>
              <a:t> </a:t>
            </a:r>
            <a:r>
              <a:rPr lang="en-US" altLang="en-US" sz="2000" b="1" dirty="0" err="1" smtClean="0">
                <a:latin typeface="Franklin Gothic Book" pitchFamily="34" charset="0"/>
              </a:rPr>
              <a:t>учебно-методического</a:t>
            </a:r>
            <a:r>
              <a:rPr lang="en-US" altLang="en-US" sz="2000" b="1" dirty="0" smtClean="0">
                <a:latin typeface="Franklin Gothic Book" pitchFamily="34" charset="0"/>
              </a:rPr>
              <a:t> </a:t>
            </a:r>
            <a:r>
              <a:rPr lang="en-US" altLang="en-US" sz="2000" b="1" dirty="0" err="1" smtClean="0">
                <a:latin typeface="Franklin Gothic Book" pitchFamily="34" charset="0"/>
              </a:rPr>
              <a:t>объединения</a:t>
            </a:r>
            <a:r>
              <a:rPr lang="en-US" altLang="en-US" sz="2000" b="1" dirty="0" smtClean="0">
                <a:latin typeface="Franklin Gothic Book" pitchFamily="34" charset="0"/>
              </a:rPr>
              <a:t> </a:t>
            </a:r>
            <a:r>
              <a:rPr lang="en-US" altLang="en-US" sz="2000" b="1" dirty="0" err="1" smtClean="0">
                <a:latin typeface="Franklin Gothic Book" pitchFamily="34" charset="0"/>
              </a:rPr>
              <a:t>учителей</a:t>
            </a:r>
            <a:r>
              <a:rPr lang="en-US" altLang="en-US" sz="2000" b="1" dirty="0" smtClean="0">
                <a:latin typeface="Franklin Gothic Book" pitchFamily="34" charset="0"/>
              </a:rPr>
              <a:t> </a:t>
            </a:r>
            <a:r>
              <a:rPr lang="en-US" altLang="en-US" sz="2000" b="1" dirty="0" err="1" smtClean="0">
                <a:latin typeface="Franklin Gothic Book" pitchFamily="34" charset="0"/>
              </a:rPr>
              <a:t>физики</a:t>
            </a:r>
            <a:r>
              <a:rPr lang="en-US" altLang="en-US" sz="2000" b="1" dirty="0" smtClean="0">
                <a:latin typeface="Franklin Gothic Book" pitchFamily="34" charset="0"/>
              </a:rPr>
              <a:t> </a:t>
            </a:r>
            <a:r>
              <a:rPr lang="en-US" altLang="en-US" sz="2000" b="1" dirty="0" err="1" smtClean="0">
                <a:latin typeface="Franklin Gothic Book" pitchFamily="34" charset="0"/>
              </a:rPr>
              <a:t>Санкт-Петербурга</a:t>
            </a:r>
            <a:endParaRPr lang="en-US" altLang="en-US" sz="2000" b="1" dirty="0" smtClean="0">
              <a:latin typeface="Franklin Gothic Book" pitchFamily="34" charset="0"/>
            </a:endParaRPr>
          </a:p>
        </p:txBody>
      </p:sp>
      <p:sp>
        <p:nvSpPr>
          <p:cNvPr id="117764" name="Shape"/>
          <p:cNvSpPr>
            <a:spLocks/>
          </p:cNvSpPr>
          <p:nvPr/>
        </p:nvSpPr>
        <p:spPr bwMode="auto">
          <a:xfrm>
            <a:off x="1258888" y="5516563"/>
            <a:ext cx="6408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b="1"/>
              <a:t>Скрябина Н.А., 2017</a:t>
            </a:r>
          </a:p>
        </p:txBody>
      </p:sp>
    </p:spTree>
    <p:extLst>
      <p:ext uri="{BB962C8B-B14F-4D97-AF65-F5344CB8AC3E}">
        <p14:creationId xmlns:p14="http://schemas.microsoft.com/office/powerpoint/2010/main" val="17812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hape"/>
          <p:cNvSpPr>
            <a:spLocks/>
          </p:cNvSpPr>
          <p:nvPr/>
        </p:nvSpPr>
        <p:spPr bwMode="auto">
          <a:xfrm>
            <a:off x="611188" y="549275"/>
            <a:ext cx="79216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/>
              <a:t>Перспективные форматы деятельности ГУМО учителей физики СПб</a:t>
            </a:r>
          </a:p>
        </p:txBody>
      </p:sp>
      <p:sp>
        <p:nvSpPr>
          <p:cNvPr id="126979" name="Shape"/>
          <p:cNvSpPr>
            <a:spLocks/>
          </p:cNvSpPr>
          <p:nvPr/>
        </p:nvSpPr>
        <p:spPr bwMode="auto">
          <a:xfrm>
            <a:off x="611188" y="2492375"/>
            <a:ext cx="80645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2800"/>
              <a:t>Проектная деятельность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/>
              <a:t>Конкурсное движение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/>
              <a:t>Дистанционные формы взаимодействия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/>
              <a:t>Круглые столы и семинары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2800"/>
              <a:t>Межрайонные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138046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hape"/>
          <p:cNvSpPr>
            <a:spLocks/>
          </p:cNvSpPr>
          <p:nvPr/>
        </p:nvSpPr>
        <p:spPr bwMode="auto">
          <a:xfrm>
            <a:off x="468313" y="333375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600" u="sng">
                <a:latin typeface="Bookman Old Style" pitchFamily="18" charset="0"/>
              </a:rPr>
              <a:t>ПРОБЛЕМЫ</a:t>
            </a:r>
          </a:p>
        </p:txBody>
      </p:sp>
      <p:sp>
        <p:nvSpPr>
          <p:cNvPr id="128003" name="Shape"/>
          <p:cNvSpPr>
            <a:spLocks/>
          </p:cNvSpPr>
          <p:nvPr/>
        </p:nvSpPr>
        <p:spPr bwMode="auto">
          <a:xfrm>
            <a:off x="1042988" y="1125538"/>
            <a:ext cx="7273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000" b="1">
                <a:latin typeface="Franklin Gothic Book" pitchFamily="34" charset="0"/>
              </a:rPr>
              <a:t>Инструментарий учителя</a:t>
            </a:r>
          </a:p>
          <a:p>
            <a:pPr algn="ctr" eaLnBrk="0" hangingPunct="0"/>
            <a:r>
              <a:rPr lang="en-US" altLang="en-US" sz="3200" b="1">
                <a:latin typeface="Franklin Gothic Book" pitchFamily="34" charset="0"/>
              </a:rPr>
              <a:t>Как</a:t>
            </a:r>
            <a:r>
              <a:rPr lang="en-US" altLang="en-US" sz="2000">
                <a:latin typeface="Franklin Gothic Book" pitchFamily="34" charset="0"/>
              </a:rPr>
              <a:t> эффективно организовать учебный процесс?</a:t>
            </a:r>
          </a:p>
        </p:txBody>
      </p:sp>
      <p:sp>
        <p:nvSpPr>
          <p:cNvPr id="128004" name="Shape"/>
          <p:cNvSpPr>
            <a:spLocks/>
          </p:cNvSpPr>
          <p:nvPr/>
        </p:nvSpPr>
        <p:spPr bwMode="auto">
          <a:xfrm>
            <a:off x="93663" y="3357563"/>
            <a:ext cx="1165225" cy="1706562"/>
          </a:xfrm>
          <a:prstGeom prst="ellipse">
            <a:avLst/>
          </a:prstGeom>
          <a:solidFill>
            <a:srgbClr val="FF0000">
              <a:alpha val="39999"/>
            </a:srgbClr>
          </a:solidFill>
          <a:ln w="25400">
            <a:solidFill>
              <a:srgbClr val="B0761F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800" b="1" dirty="0">
                <a:latin typeface="Franklin Gothic Book" pitchFamily="34" charset="0"/>
              </a:rPr>
              <a:t>УУД</a:t>
            </a:r>
          </a:p>
        </p:txBody>
      </p:sp>
      <p:sp>
        <p:nvSpPr>
          <p:cNvPr id="128005" name="Shape"/>
          <p:cNvSpPr>
            <a:spLocks/>
          </p:cNvSpPr>
          <p:nvPr/>
        </p:nvSpPr>
        <p:spPr bwMode="auto">
          <a:xfrm>
            <a:off x="5580063" y="5229225"/>
            <a:ext cx="3384550" cy="914400"/>
          </a:xfrm>
          <a:prstGeom prst="ellipse">
            <a:avLst/>
          </a:prstGeom>
          <a:solidFill>
            <a:srgbClr val="FF0000">
              <a:alpha val="16862"/>
            </a:srgbClr>
          </a:solidFill>
          <a:ln w="25400">
            <a:solidFill>
              <a:srgbClr val="B0761F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>
                <a:latin typeface="Franklin Gothic Book" pitchFamily="34" charset="0"/>
              </a:rPr>
              <a:t>ПРЕДМЕТНЫЕ РЕЗУЛЬТАТЫ </a:t>
            </a:r>
          </a:p>
        </p:txBody>
      </p:sp>
      <p:sp>
        <p:nvSpPr>
          <p:cNvPr id="128006" name="Shape"/>
          <p:cNvSpPr>
            <a:spLocks/>
          </p:cNvSpPr>
          <p:nvPr/>
        </p:nvSpPr>
        <p:spPr bwMode="auto">
          <a:xfrm>
            <a:off x="1042988" y="2636838"/>
            <a:ext cx="2808287" cy="647700"/>
          </a:xfrm>
          <a:prstGeom prst="rect">
            <a:avLst/>
          </a:prstGeom>
          <a:solidFill>
            <a:srgbClr val="92D050">
              <a:alpha val="25882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>
                <a:latin typeface="Franklin Gothic Book" pitchFamily="34" charset="0"/>
              </a:rPr>
              <a:t>КОММУНИКАТИВНЫЕ</a:t>
            </a:r>
          </a:p>
        </p:txBody>
      </p:sp>
      <p:sp>
        <p:nvSpPr>
          <p:cNvPr id="128007" name="Shape"/>
          <p:cNvSpPr>
            <a:spLocks/>
          </p:cNvSpPr>
          <p:nvPr/>
        </p:nvSpPr>
        <p:spPr bwMode="auto">
          <a:xfrm>
            <a:off x="1835150" y="3789363"/>
            <a:ext cx="2305050" cy="649287"/>
          </a:xfrm>
          <a:prstGeom prst="rect">
            <a:avLst/>
          </a:prstGeom>
          <a:solidFill>
            <a:srgbClr val="92D050">
              <a:alpha val="25882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>
                <a:latin typeface="Franklin Gothic Book" pitchFamily="34" charset="0"/>
              </a:rPr>
              <a:t>РЕГУЛЯТИВНЫЕ</a:t>
            </a:r>
          </a:p>
        </p:txBody>
      </p:sp>
      <p:sp>
        <p:nvSpPr>
          <p:cNvPr id="128008" name="Shape"/>
          <p:cNvSpPr>
            <a:spLocks/>
          </p:cNvSpPr>
          <p:nvPr/>
        </p:nvSpPr>
        <p:spPr bwMode="auto">
          <a:xfrm>
            <a:off x="5651500" y="2852738"/>
            <a:ext cx="3313113" cy="914400"/>
          </a:xfrm>
          <a:prstGeom prst="rect">
            <a:avLst/>
          </a:prstGeom>
          <a:solidFill>
            <a:srgbClr val="FF0000">
              <a:alpha val="16862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>
                <a:latin typeface="Franklin Gothic Book" pitchFamily="34" charset="0"/>
              </a:rPr>
              <a:t>МЕТАПРЕДМЕТНЫЕ РЕЗУЛЬТАТЫ</a:t>
            </a:r>
          </a:p>
        </p:txBody>
      </p:sp>
      <p:sp>
        <p:nvSpPr>
          <p:cNvPr id="128009" name="Shape"/>
          <p:cNvSpPr>
            <a:spLocks/>
          </p:cNvSpPr>
          <p:nvPr/>
        </p:nvSpPr>
        <p:spPr bwMode="auto">
          <a:xfrm rot="-8040000">
            <a:off x="1096963" y="3155950"/>
            <a:ext cx="431800" cy="511175"/>
          </a:xfrm>
          <a:prstGeom prst="downArrow">
            <a:avLst>
              <a:gd name="adj1" fmla="val 50000"/>
              <a:gd name="adj2" fmla="val 42234"/>
            </a:avLst>
          </a:prstGeom>
          <a:solidFill>
            <a:srgbClr val="F0A22E"/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28010" name="Shape"/>
          <p:cNvSpPr>
            <a:spLocks/>
          </p:cNvSpPr>
          <p:nvPr/>
        </p:nvSpPr>
        <p:spPr bwMode="auto">
          <a:xfrm>
            <a:off x="1258888" y="3933825"/>
            <a:ext cx="577850" cy="360363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0A22E"/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28011" name="Shape"/>
          <p:cNvSpPr>
            <a:spLocks/>
          </p:cNvSpPr>
          <p:nvPr/>
        </p:nvSpPr>
        <p:spPr bwMode="auto">
          <a:xfrm rot="-2760000">
            <a:off x="1162051" y="4657725"/>
            <a:ext cx="431800" cy="511175"/>
          </a:xfrm>
          <a:prstGeom prst="downArrow">
            <a:avLst>
              <a:gd name="adj1" fmla="val 50000"/>
              <a:gd name="adj2" fmla="val 42234"/>
            </a:avLst>
          </a:prstGeom>
          <a:solidFill>
            <a:srgbClr val="F0A22E"/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28012" name="Shape"/>
          <p:cNvSpPr>
            <a:spLocks/>
          </p:cNvSpPr>
          <p:nvPr/>
        </p:nvSpPr>
        <p:spPr bwMode="auto">
          <a:xfrm>
            <a:off x="4067175" y="2420938"/>
            <a:ext cx="504825" cy="4176712"/>
          </a:xfrm>
          <a:prstGeom prst="rightBrace">
            <a:avLst>
              <a:gd name="adj1" fmla="val 8350"/>
              <a:gd name="adj2" fmla="val 50000"/>
            </a:avLst>
          </a:prstGeom>
          <a:noFill/>
          <a:ln w="63500">
            <a:solidFill>
              <a:srgbClr val="4E3B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en-US" altLang="en-US">
              <a:latin typeface="Franklin Gothic Book" pitchFamily="34" charset="0"/>
            </a:endParaRPr>
          </a:p>
        </p:txBody>
      </p:sp>
      <p:sp>
        <p:nvSpPr>
          <p:cNvPr id="128013" name="Shape"/>
          <p:cNvSpPr>
            <a:spLocks/>
          </p:cNvSpPr>
          <p:nvPr/>
        </p:nvSpPr>
        <p:spPr bwMode="auto">
          <a:xfrm rot="-2160000">
            <a:off x="4460875" y="3681413"/>
            <a:ext cx="1714500" cy="4302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0A22E"/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28014" name="Shape"/>
          <p:cNvSpPr>
            <a:spLocks/>
          </p:cNvSpPr>
          <p:nvPr/>
        </p:nvSpPr>
        <p:spPr bwMode="auto">
          <a:xfrm>
            <a:off x="1116013" y="5013325"/>
            <a:ext cx="2808287" cy="649288"/>
          </a:xfrm>
          <a:prstGeom prst="rect">
            <a:avLst/>
          </a:prstGeom>
          <a:solidFill>
            <a:srgbClr val="92D050">
              <a:alpha val="25882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>
                <a:latin typeface="Franklin Gothic Book" pitchFamily="34" charset="0"/>
              </a:rPr>
              <a:t>ПОЗНАВАТЕЛЬНЫЕ</a:t>
            </a:r>
          </a:p>
        </p:txBody>
      </p:sp>
      <p:sp>
        <p:nvSpPr>
          <p:cNvPr id="128015" name="Shape"/>
          <p:cNvSpPr>
            <a:spLocks/>
          </p:cNvSpPr>
          <p:nvPr/>
        </p:nvSpPr>
        <p:spPr bwMode="auto">
          <a:xfrm>
            <a:off x="468313" y="5949950"/>
            <a:ext cx="3382962" cy="503238"/>
          </a:xfrm>
          <a:prstGeom prst="rect">
            <a:avLst/>
          </a:prstGeom>
          <a:solidFill>
            <a:srgbClr val="FF0000">
              <a:alpha val="39999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>
                <a:latin typeface="Franklin Gothic Book" pitchFamily="34" charset="0"/>
              </a:rPr>
              <a:t>межпредметные понятия</a:t>
            </a:r>
          </a:p>
        </p:txBody>
      </p:sp>
      <p:sp>
        <p:nvSpPr>
          <p:cNvPr id="128016" name="Shape"/>
          <p:cNvSpPr>
            <a:spLocks/>
          </p:cNvSpPr>
          <p:nvPr/>
        </p:nvSpPr>
        <p:spPr bwMode="auto">
          <a:xfrm rot="1800000">
            <a:off x="4491038" y="4843463"/>
            <a:ext cx="1716087" cy="431800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F0A22E"/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hape"/>
          <p:cNvSpPr>
            <a:spLocks/>
          </p:cNvSpPr>
          <p:nvPr/>
        </p:nvSpPr>
        <p:spPr bwMode="auto">
          <a:xfrm>
            <a:off x="611188" y="404813"/>
            <a:ext cx="6264275" cy="863600"/>
          </a:xfrm>
          <a:prstGeom prst="rect">
            <a:avLst/>
          </a:prstGeom>
          <a:solidFill>
            <a:srgbClr val="FF0000">
              <a:alpha val="43921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800" b="1">
                <a:latin typeface="Franklin Gothic Book" pitchFamily="34" charset="0"/>
              </a:rPr>
              <a:t>Результаты обучения </a:t>
            </a:r>
            <a:r>
              <a:rPr lang="en-US" altLang="en-US">
                <a:latin typeface="Franklin Gothic Book" pitchFamily="34" charset="0"/>
              </a:rPr>
              <a:t>(предметные, метапредметные, личностные)</a:t>
            </a:r>
          </a:p>
        </p:txBody>
      </p:sp>
      <p:sp>
        <p:nvSpPr>
          <p:cNvPr id="129027" name="Shape"/>
          <p:cNvSpPr>
            <a:spLocks/>
          </p:cNvSpPr>
          <p:nvPr/>
        </p:nvSpPr>
        <p:spPr bwMode="auto">
          <a:xfrm>
            <a:off x="1908175" y="1268413"/>
            <a:ext cx="6048375" cy="647700"/>
          </a:xfrm>
          <a:prstGeom prst="rect">
            <a:avLst/>
          </a:prstGeom>
          <a:solidFill>
            <a:srgbClr val="F0A22E">
              <a:alpha val="39999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400" b="1" dirty="0" err="1">
                <a:latin typeface="Franklin Gothic Book" pitchFamily="34" charset="0"/>
              </a:rPr>
              <a:t>Как</a:t>
            </a:r>
            <a:r>
              <a:rPr lang="en-US" altLang="en-US" sz="2400" b="1" dirty="0">
                <a:latin typeface="Franklin Gothic Book" pitchFamily="34" charset="0"/>
              </a:rPr>
              <a:t>…?</a:t>
            </a:r>
          </a:p>
        </p:txBody>
      </p:sp>
      <p:sp>
        <p:nvSpPr>
          <p:cNvPr id="129028" name="Shape"/>
          <p:cNvSpPr>
            <a:spLocks/>
          </p:cNvSpPr>
          <p:nvPr/>
        </p:nvSpPr>
        <p:spPr bwMode="auto">
          <a:xfrm>
            <a:off x="1908175" y="3789363"/>
            <a:ext cx="6048375" cy="576262"/>
          </a:xfrm>
          <a:prstGeom prst="rect">
            <a:avLst/>
          </a:prstGeom>
          <a:solidFill>
            <a:srgbClr val="F0A22E">
              <a:alpha val="39999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400" b="1">
                <a:latin typeface="Franklin Gothic Book" pitchFamily="34" charset="0"/>
              </a:rPr>
              <a:t>Как…?</a:t>
            </a:r>
          </a:p>
        </p:txBody>
      </p:sp>
      <p:sp>
        <p:nvSpPr>
          <p:cNvPr id="129029" name="Shape"/>
          <p:cNvSpPr>
            <a:spLocks/>
          </p:cNvSpPr>
          <p:nvPr/>
        </p:nvSpPr>
        <p:spPr bwMode="auto">
          <a:xfrm>
            <a:off x="1908175" y="2565400"/>
            <a:ext cx="6048375" cy="576263"/>
          </a:xfrm>
          <a:prstGeom prst="rect">
            <a:avLst/>
          </a:prstGeom>
          <a:solidFill>
            <a:srgbClr val="F0A22E">
              <a:alpha val="39999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400" b="1">
                <a:latin typeface="Franklin Gothic Book" pitchFamily="34" charset="0"/>
              </a:rPr>
              <a:t>Как…?</a:t>
            </a:r>
          </a:p>
        </p:txBody>
      </p:sp>
      <p:sp>
        <p:nvSpPr>
          <p:cNvPr id="129030" name="Shape"/>
          <p:cNvSpPr>
            <a:spLocks/>
          </p:cNvSpPr>
          <p:nvPr/>
        </p:nvSpPr>
        <p:spPr bwMode="auto">
          <a:xfrm>
            <a:off x="3635375" y="4437063"/>
            <a:ext cx="2160588" cy="504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0A22E"/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altLang="en-US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129031" name="Shape"/>
          <p:cNvSpPr>
            <a:spLocks/>
          </p:cNvSpPr>
          <p:nvPr/>
        </p:nvSpPr>
        <p:spPr bwMode="auto">
          <a:xfrm>
            <a:off x="395288" y="4868863"/>
            <a:ext cx="84248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>
                <a:latin typeface="Bookman Old Style" pitchFamily="18" charset="0"/>
              </a:rPr>
              <a:t>Система дополнительного профессионального педагогического образования (ДППО)</a:t>
            </a:r>
          </a:p>
        </p:txBody>
      </p:sp>
      <p:sp>
        <p:nvSpPr>
          <p:cNvPr id="129032" name="Shape"/>
          <p:cNvSpPr>
            <a:spLocks/>
          </p:cNvSpPr>
          <p:nvPr/>
        </p:nvSpPr>
        <p:spPr bwMode="auto">
          <a:xfrm>
            <a:off x="611188" y="2060575"/>
            <a:ext cx="6192837" cy="504825"/>
          </a:xfrm>
          <a:prstGeom prst="rect">
            <a:avLst/>
          </a:prstGeom>
          <a:solidFill>
            <a:srgbClr val="FF0000">
              <a:alpha val="43921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800" b="1">
                <a:latin typeface="Franklin Gothic Book" pitchFamily="34" charset="0"/>
              </a:rPr>
              <a:t>Внеурочная деятельность</a:t>
            </a:r>
          </a:p>
        </p:txBody>
      </p:sp>
      <p:sp>
        <p:nvSpPr>
          <p:cNvPr id="129033" name="Shape"/>
          <p:cNvSpPr>
            <a:spLocks/>
          </p:cNvSpPr>
          <p:nvPr/>
        </p:nvSpPr>
        <p:spPr bwMode="auto">
          <a:xfrm>
            <a:off x="611188" y="3284538"/>
            <a:ext cx="6192837" cy="504825"/>
          </a:xfrm>
          <a:prstGeom prst="rect">
            <a:avLst/>
          </a:prstGeom>
          <a:solidFill>
            <a:srgbClr val="FF0000">
              <a:alpha val="43921"/>
            </a:srgbClr>
          </a:solidFill>
          <a:ln w="25400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800" b="1">
                <a:latin typeface="Franklin Gothic Book" pitchFamily="34" charset="0"/>
              </a:rPr>
              <a:t>Преподавание астрономии</a:t>
            </a:r>
          </a:p>
        </p:txBody>
      </p:sp>
    </p:spTree>
    <p:extLst>
      <p:ext uri="{BB962C8B-B14F-4D97-AF65-F5344CB8AC3E}">
        <p14:creationId xmlns:p14="http://schemas.microsoft.com/office/powerpoint/2010/main" val="13118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Shape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96875"/>
            <a:ext cx="91567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Shape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2414588"/>
            <a:ext cx="9156700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Shape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632325"/>
            <a:ext cx="91567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Shape"/>
          <p:cNvSpPr>
            <a:spLocks/>
          </p:cNvSpPr>
          <p:nvPr/>
        </p:nvSpPr>
        <p:spPr bwMode="auto">
          <a:xfrm>
            <a:off x="323850" y="0"/>
            <a:ext cx="799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b="1">
                <a:latin typeface="Book Antiqua" pitchFamily="18" charset="0"/>
              </a:rPr>
              <a:t>Включение ГУМО в систему ДППО </a:t>
            </a:r>
          </a:p>
        </p:txBody>
      </p:sp>
    </p:spTree>
    <p:extLst>
      <p:ext uri="{BB962C8B-B14F-4D97-AF65-F5344CB8AC3E}">
        <p14:creationId xmlns:p14="http://schemas.microsoft.com/office/powerpoint/2010/main" val="1498108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hape"/>
          <p:cNvSpPr>
            <a:spLocks/>
          </p:cNvSpPr>
          <p:nvPr/>
        </p:nvSpPr>
        <p:spPr bwMode="auto">
          <a:xfrm>
            <a:off x="0" y="26035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 b="1">
                <a:latin typeface="Bookman Old Style" pitchFamily="18" charset="0"/>
              </a:rPr>
              <a:t>Петербургская модель системы ДППО</a:t>
            </a:r>
          </a:p>
          <a:p>
            <a:pPr eaLnBrk="0" hangingPunct="0"/>
            <a:r>
              <a:rPr lang="en-US" altLang="en-US" b="1">
                <a:latin typeface="Bookman Old Style" pitchFamily="18" charset="0"/>
              </a:rPr>
              <a:t>     (Авт. </a:t>
            </a:r>
            <a:r>
              <a:rPr lang="en-US" altLang="en-US" b="1"/>
              <a:t>Даутова О.Б., Жолован С.В., Лебедева И.Ю., Крылова О.Н.), </a:t>
            </a:r>
          </a:p>
          <a:p>
            <a:pPr algn="ctr" eaLnBrk="0" hangingPunct="0"/>
            <a:r>
              <a:rPr lang="en-US" altLang="en-US" b="1"/>
              <a:t>2017 г</a:t>
            </a:r>
          </a:p>
        </p:txBody>
      </p:sp>
      <p:sp>
        <p:nvSpPr>
          <p:cNvPr id="131075" name="Shape"/>
          <p:cNvSpPr>
            <a:spLocks/>
          </p:cNvSpPr>
          <p:nvPr/>
        </p:nvSpPr>
        <p:spPr bwMode="auto">
          <a:xfrm>
            <a:off x="323850" y="1196975"/>
            <a:ext cx="85693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/>
              <a:t>Цель –создание возможностей для построения нелинейных образовательных маршрутов педагогов с высокой степенью их индивидуализации и специализации, способствующее развитию эффективности подготовки к введению ФГОС ООО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01169247"/>
              </p:ext>
            </p:extLst>
          </p:nvPr>
        </p:nvGraphicFramePr>
        <p:xfrm>
          <a:off x="251520" y="2636912"/>
          <a:ext cx="87129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58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92" name="Group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989789"/>
              </p:ext>
            </p:extLst>
          </p:nvPr>
        </p:nvGraphicFramePr>
        <p:xfrm>
          <a:off x="323850" y="188913"/>
          <a:ext cx="8569325" cy="6380036"/>
        </p:xfrm>
        <a:graphic>
          <a:graphicData uri="http://schemas.openxmlformats.org/drawingml/2006/table">
            <a:tbl>
              <a:tblPr/>
              <a:tblGrid>
                <a:gridCol w="2087563"/>
                <a:gridCol w="1081087"/>
                <a:gridCol w="1800225"/>
                <a:gridCol w="742950"/>
                <a:gridCol w="2857500"/>
              </a:tblGrid>
              <a:tr h="722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Формальное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образование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Неформальное образование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Информальное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образование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4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курсы повышения квалификации и программы переподготовки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сетевые профессиональные сообщества педагогов, участие педагогов в конференциях, семинарах и иных профессиональных мероприятиях.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cпонтанное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обсуждение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в «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учительской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»,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самообразование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педагогов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работ</a:t>
                      </a: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с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научно-методической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литературой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самостоятельн</a:t>
                      </a:r>
                      <a:r>
                        <a:rPr kumimoji="0" lang="ru-RU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ая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работ</a:t>
                      </a:r>
                      <a:r>
                        <a:rPr kumimoji="0" lang="ru-R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с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сайтами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,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которых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содержится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личностно-значимая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информация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и </a:t>
                      </a: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т.п</a:t>
                      </a: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90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задачи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997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расширение культурного опыта учителя (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возможность освоения педагогами все более широкого разнообразия социокультурных деятельностей</a:t>
                      </a: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углубление содержания этого опыта(</a:t>
                      </a: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смысловая глубина этих деятельностей</a:t>
                      </a:r>
                      <a:r>
                        <a:rPr kumimoji="0" lang="en-US" alt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индивидуальное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расширение</a:t>
                      </a: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культурного</a:t>
                      </a: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опыта</a:t>
                      </a: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учителя</a:t>
                      </a: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углубление</a:t>
                      </a: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содержания</a:t>
                      </a: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этого</a:t>
                      </a:r>
                      <a:r>
                        <a:rPr kumimoji="0" lang="en-US" alt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опыта</a:t>
                      </a:r>
                      <a:endParaRPr kumimoji="0" lang="en-US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343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2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34821"/>
              </p:ext>
            </p:extLst>
          </p:nvPr>
        </p:nvGraphicFramePr>
        <p:xfrm>
          <a:off x="250825" y="1341438"/>
          <a:ext cx="8569325" cy="4869860"/>
        </p:xfrm>
        <a:graphic>
          <a:graphicData uri="http://schemas.openxmlformats.org/drawingml/2006/table">
            <a:tbl>
              <a:tblPr/>
              <a:tblGrid>
                <a:gridCol w="2448967"/>
                <a:gridCol w="2736304"/>
                <a:gridCol w="3384054"/>
              </a:tblGrid>
              <a:tr h="4068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marT="45714" marB="45714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8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Обязательное (1 раз в 3 года), подтвержденное документом об образовании (ФГОС)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644E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Становится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необходимым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при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реализации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ФГОС ОО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практике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(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поддержка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друг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друга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и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от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экспертов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644E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40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ГУМО – </a:t>
                      </a:r>
                      <a:r>
                        <a:rPr kumimoji="0" lang="ru-RU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заказч</a:t>
                      </a:r>
                      <a:r>
                        <a:rPr kumimoji="0" lang="en-US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ик</a:t>
                      </a:r>
                      <a:r>
                        <a:rPr kumimoji="0" lang="ru-R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содержания ДПП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45714" marB="45714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ru-R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ГУМО – </a:t>
                      </a:r>
                      <a:r>
                        <a:rPr kumimoji="0" lang="ru-RU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со</a:t>
                      </a:r>
                      <a:r>
                        <a:rPr kumimoji="0" lang="en-US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-</a:t>
                      </a:r>
                      <a:r>
                        <a:rPr kumimoji="0" lang="ru-RU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организатор конференций, семинаров…..</a:t>
                      </a:r>
                      <a:endParaRPr kumimoji="0" lang="en-US" alt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45714" marB="45714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ГУМО </a:t>
                      </a: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ru-RU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altLang="en-US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помощни</a:t>
                      </a:r>
                      <a:r>
                        <a:rPr kumimoji="0" lang="en-US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</a:t>
                      </a:r>
                      <a:r>
                        <a:rPr kumimoji="0" lang="ru-RU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для создания </a:t>
                      </a:r>
                      <a:r>
                        <a:rPr kumimoji="0" lang="ru-RU" altLang="en-US" sz="2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площадо</a:t>
                      </a:r>
                      <a:r>
                        <a:rPr kumimoji="0" lang="en-US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</a:t>
                      </a:r>
                      <a:r>
                        <a:rPr kumimoji="0" lang="ru-RU" alt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для общения, в том числе и сетевых сообществ</a:t>
                      </a:r>
                      <a:endParaRPr kumimoji="0" lang="en-US" alt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617" name="Shap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10345"/>
              </p:ext>
            </p:extLst>
          </p:nvPr>
        </p:nvGraphicFramePr>
        <p:xfrm>
          <a:off x="250825" y="188913"/>
          <a:ext cx="8569325" cy="792472"/>
        </p:xfrm>
        <a:graphic>
          <a:graphicData uri="http://schemas.openxmlformats.org/drawingml/2006/table">
            <a:tbl>
              <a:tblPr/>
              <a:tblGrid>
                <a:gridCol w="2448967"/>
                <a:gridCol w="2736304"/>
                <a:gridCol w="3384054"/>
              </a:tblGrid>
              <a:tr h="7223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Формальное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образование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marT="45716" marB="45716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Неформальное образование</a:t>
                      </a:r>
                    </a:p>
                  </a:txBody>
                  <a:tcPr marL="68580" marR="68580" marT="45716" marB="45716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Информальное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образование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68580" marR="68580" marT="45716" marB="45716" horzOverflow="overflow">
                    <a:lnL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A5644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147" name="Shape"/>
          <p:cNvSpPr>
            <a:spLocks/>
          </p:cNvSpPr>
          <p:nvPr/>
        </p:nvSpPr>
        <p:spPr bwMode="auto">
          <a:xfrm>
            <a:off x="3203575" y="981075"/>
            <a:ext cx="316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en-US" b="1" dirty="0">
                <a:solidFill>
                  <a:schemeClr val="bg2">
                    <a:lumMod val="25000"/>
                  </a:schemeClr>
                </a:solidFill>
              </a:rPr>
              <a:t>СПб АППО, ИМЦ, </a:t>
            </a:r>
            <a:r>
              <a:rPr lang="ru-RU" altLang="en-US" b="1" dirty="0">
                <a:solidFill>
                  <a:schemeClr val="accent2">
                    <a:lumMod val="75000"/>
                  </a:schemeClr>
                </a:solidFill>
              </a:rPr>
              <a:t>ГУМО</a:t>
            </a:r>
            <a:endParaRPr lang="en-US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46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36712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2060848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Успешной работы!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54503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hape"/>
          <p:cNvSpPr>
            <a:spLocks/>
          </p:cNvSpPr>
          <p:nvPr/>
        </p:nvSpPr>
        <p:spPr bwMode="auto">
          <a:xfrm>
            <a:off x="323850" y="620713"/>
            <a:ext cx="84963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400" b="1">
                <a:latin typeface="Franklin Gothic Book" pitchFamily="34" charset="0"/>
              </a:rPr>
              <a:t>ГОРОДСКОЕ </a:t>
            </a:r>
          </a:p>
          <a:p>
            <a:pPr algn="ctr" eaLnBrk="0" hangingPunct="0"/>
            <a:r>
              <a:rPr lang="en-US" altLang="en-US" sz="4400" b="1">
                <a:latin typeface="Franklin Gothic Book" pitchFamily="34" charset="0"/>
              </a:rPr>
              <a:t>УЧЕБНО-МЕТОДИЧЕСКОЕ ОБЪЕДИНЕНИЕ УЧИТЕЛЕЙ ФИЗИКИ – </a:t>
            </a:r>
          </a:p>
          <a:p>
            <a:pPr algn="ctr" eaLnBrk="0" hangingPunct="0"/>
            <a:r>
              <a:rPr lang="en-US" altLang="en-US" sz="3600" b="1">
                <a:latin typeface="Franklin Gothic Book" pitchFamily="34" charset="0"/>
              </a:rPr>
              <a:t>общественная сетевая организация </a:t>
            </a:r>
          </a:p>
          <a:p>
            <a:pPr algn="ctr" eaLnBrk="0" hangingPunct="0"/>
            <a:r>
              <a:rPr lang="en-US" altLang="en-US" sz="3600" b="1">
                <a:latin typeface="Franklin Gothic Book" pitchFamily="34" charset="0"/>
              </a:rPr>
              <a:t>при кафедре естественно-научного образования СПб АППО</a:t>
            </a:r>
          </a:p>
          <a:p>
            <a:pPr algn="ctr" eaLnBrk="0" hangingPunct="0"/>
            <a:r>
              <a:rPr lang="en-US" altLang="en-US" sz="3600" b="1">
                <a:latin typeface="Franklin Gothic Book" pitchFamily="34" charset="0"/>
              </a:rPr>
              <a:t>(создана в 2009 г.)</a:t>
            </a:r>
          </a:p>
        </p:txBody>
      </p:sp>
    </p:spTree>
    <p:extLst>
      <p:ext uri="{BB962C8B-B14F-4D97-AF65-F5344CB8AC3E}">
        <p14:creationId xmlns:p14="http://schemas.microsoft.com/office/powerpoint/2010/main" val="7767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hape"/>
          <p:cNvSpPr>
            <a:spLocks/>
          </p:cNvSpPr>
          <p:nvPr/>
        </p:nvSpPr>
        <p:spPr bwMode="auto">
          <a:xfrm>
            <a:off x="179388" y="188913"/>
            <a:ext cx="612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>
                <a:latin typeface="Franklin Gothic Book" pitchFamily="34" charset="0"/>
              </a:rPr>
              <a:t>Структура ГУМО</a:t>
            </a:r>
          </a:p>
        </p:txBody>
      </p:sp>
      <p:grpSp>
        <p:nvGrpSpPr>
          <p:cNvPr id="119811" name="Shape"/>
          <p:cNvGrpSpPr>
            <a:grpSpLocks/>
          </p:cNvGrpSpPr>
          <p:nvPr/>
        </p:nvGrpSpPr>
        <p:grpSpPr bwMode="auto">
          <a:xfrm>
            <a:off x="579438" y="2097088"/>
            <a:ext cx="8131175" cy="4748212"/>
            <a:chOff x="365" y="1321"/>
            <a:chExt cx="5122" cy="2991"/>
          </a:xfrm>
        </p:grpSpPr>
        <p:pic>
          <p:nvPicPr>
            <p:cNvPr id="119816" name="Shape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" y="1321"/>
              <a:ext cx="5122" cy="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7" name="Shape"/>
            <p:cNvSpPr>
              <a:spLocks/>
            </p:cNvSpPr>
            <p:nvPr/>
          </p:nvSpPr>
          <p:spPr bwMode="auto">
            <a:xfrm>
              <a:off x="1225" y="1872"/>
              <a:ext cx="3400" cy="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endParaRPr lang="ru-RU"/>
            </a:p>
            <a:p>
              <a:pPr algn="ctr" eaLnBrk="0" hangingPunct="0"/>
              <a:endParaRPr lang="ru-RU"/>
            </a:p>
            <a:p>
              <a:pPr algn="ctr" eaLnBrk="0" hangingPunct="0"/>
              <a:endParaRPr lang="ru-RU"/>
            </a:p>
            <a:p>
              <a:pPr algn="ctr" eaLnBrk="0" hangingPunct="0"/>
              <a:endParaRPr lang="ru-RU"/>
            </a:p>
            <a:p>
              <a:pPr algn="ctr" eaLnBrk="0" hangingPunct="0"/>
              <a:endParaRPr lang="ru-RU"/>
            </a:p>
            <a:p>
              <a:pPr algn="ctr" eaLnBrk="0" hangingPunct="0"/>
              <a:endParaRPr lang="ru-RU"/>
            </a:p>
            <a:p>
              <a:pPr algn="ctr" eaLnBrk="0" hangingPunct="0"/>
              <a:endParaRPr lang="ru-RU"/>
            </a:p>
            <a:p>
              <a:pPr algn="ctr" eaLnBrk="0" hangingPunct="0"/>
              <a:endParaRPr lang="ru-RU"/>
            </a:p>
            <a:p>
              <a:pPr algn="ctr" eaLnBrk="0" hangingPunct="0"/>
              <a:endParaRPr lang="ru-RU"/>
            </a:p>
            <a:p>
              <a:pPr algn="ctr" eaLnBrk="0" hangingPunct="0"/>
              <a:r>
                <a:rPr lang="en-US" altLang="en-US" sz="3200">
                  <a:latin typeface="Franklin Gothic Book" pitchFamily="34" charset="0"/>
                </a:rPr>
                <a:t>Общее собрание – </a:t>
              </a:r>
            </a:p>
            <a:p>
              <a:pPr algn="ctr" eaLnBrk="0" hangingPunct="0"/>
              <a:r>
                <a:rPr lang="en-US" altLang="en-US" sz="3200">
                  <a:latin typeface="Franklin Gothic Book" pitchFamily="34" charset="0"/>
                </a:rPr>
                <a:t>1 раз в четверть</a:t>
              </a:r>
            </a:p>
          </p:txBody>
        </p:sp>
      </p:grpSp>
      <p:sp>
        <p:nvSpPr>
          <p:cNvPr id="119812" name="Shape"/>
          <p:cNvSpPr>
            <a:spLocks/>
          </p:cNvSpPr>
          <p:nvPr/>
        </p:nvSpPr>
        <p:spPr bwMode="auto">
          <a:xfrm>
            <a:off x="5292725" y="3429000"/>
            <a:ext cx="2879725" cy="1944688"/>
          </a:xfrm>
          <a:prstGeom prst="ellipse">
            <a:avLst/>
          </a:prstGeom>
          <a:solidFill>
            <a:srgbClr val="F0A22E">
              <a:alpha val="0"/>
            </a:srgbClr>
          </a:solidFill>
          <a:ln w="25400">
            <a:solidFill>
              <a:srgbClr val="B0761F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b="1">
                <a:latin typeface="Franklin Gothic Book" pitchFamily="34" charset="0"/>
              </a:rPr>
              <a:t>координатор</a:t>
            </a:r>
          </a:p>
        </p:txBody>
      </p:sp>
      <p:sp>
        <p:nvSpPr>
          <p:cNvPr id="119813" name="Shape"/>
          <p:cNvSpPr>
            <a:spLocks/>
          </p:cNvSpPr>
          <p:nvPr/>
        </p:nvSpPr>
        <p:spPr bwMode="auto">
          <a:xfrm>
            <a:off x="3348038" y="2565400"/>
            <a:ext cx="2519362" cy="1944688"/>
          </a:xfrm>
          <a:prstGeom prst="ellipse">
            <a:avLst/>
          </a:prstGeom>
          <a:solidFill>
            <a:srgbClr val="F0A22E">
              <a:alpha val="0"/>
            </a:srgbClr>
          </a:solidFill>
          <a:ln w="25400">
            <a:solidFill>
              <a:srgbClr val="B0761F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 b="1">
                <a:latin typeface="Franklin Gothic Book" pitchFamily="34" charset="0"/>
              </a:rPr>
              <a:t>куратор</a:t>
            </a:r>
          </a:p>
        </p:txBody>
      </p:sp>
      <p:sp>
        <p:nvSpPr>
          <p:cNvPr id="119814" name="Shape"/>
          <p:cNvSpPr>
            <a:spLocks/>
          </p:cNvSpPr>
          <p:nvPr/>
        </p:nvSpPr>
        <p:spPr bwMode="auto">
          <a:xfrm>
            <a:off x="1042988" y="3644900"/>
            <a:ext cx="2879725" cy="1728788"/>
          </a:xfrm>
          <a:prstGeom prst="ellipse">
            <a:avLst/>
          </a:prstGeom>
          <a:solidFill>
            <a:srgbClr val="F0A22E">
              <a:alpha val="0"/>
            </a:srgbClr>
          </a:solidFill>
          <a:ln w="25400">
            <a:solidFill>
              <a:srgbClr val="B0761F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 b="1">
                <a:latin typeface="Franklin Gothic Book" pitchFamily="34" charset="0"/>
              </a:rPr>
              <a:t>председатель</a:t>
            </a:r>
          </a:p>
        </p:txBody>
      </p:sp>
      <p:sp>
        <p:nvSpPr>
          <p:cNvPr id="119815" name="Shape"/>
          <p:cNvSpPr>
            <a:spLocks/>
          </p:cNvSpPr>
          <p:nvPr/>
        </p:nvSpPr>
        <p:spPr bwMode="auto">
          <a:xfrm>
            <a:off x="3924300" y="476250"/>
            <a:ext cx="46085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/>
              <a:t>ГУМО - общественное профессиональное сетевое объединение методистов </a:t>
            </a:r>
          </a:p>
          <a:p>
            <a:pPr eaLnBrk="0" hangingPunct="0"/>
            <a:r>
              <a:rPr lang="en-US" altLang="en-US" sz="2400" b="1"/>
              <a:t>по физике районов СПб</a:t>
            </a:r>
          </a:p>
        </p:txBody>
      </p:sp>
    </p:spTree>
    <p:extLst>
      <p:ext uri="{BB962C8B-B14F-4D97-AF65-F5344CB8AC3E}">
        <p14:creationId xmlns:p14="http://schemas.microsoft.com/office/powerpoint/2010/main" val="3046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hape"/>
          <p:cNvSpPr>
            <a:spLocks/>
          </p:cNvSpPr>
          <p:nvPr/>
        </p:nvSpPr>
        <p:spPr bwMode="auto">
          <a:xfrm>
            <a:off x="323850" y="549275"/>
            <a:ext cx="845978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 err="1">
                <a:latin typeface="Franklin Gothic Book" pitchFamily="34" charset="0"/>
              </a:rPr>
              <a:t>Председатель</a:t>
            </a:r>
            <a:r>
              <a:rPr lang="en-US" altLang="en-US" sz="2400" b="1" dirty="0">
                <a:latin typeface="Franklin Gothic Book" pitchFamily="34" charset="0"/>
              </a:rPr>
              <a:t> ГУМО </a:t>
            </a:r>
            <a:r>
              <a:rPr lang="en-US" altLang="en-US" sz="2400" dirty="0" err="1">
                <a:latin typeface="Franklin Gothic Book" pitchFamily="34" charset="0"/>
              </a:rPr>
              <a:t>учителей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физики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СПб</a:t>
            </a:r>
            <a:r>
              <a:rPr lang="en-US" altLang="en-US" sz="2400" dirty="0">
                <a:latin typeface="Franklin Gothic Book" pitchFamily="34" charset="0"/>
              </a:rPr>
              <a:t> – </a:t>
            </a:r>
          </a:p>
          <a:p>
            <a:pPr eaLnBrk="0" hangingPunct="0"/>
            <a:r>
              <a:rPr lang="en-US" altLang="en-US" sz="2400" b="1" dirty="0" err="1">
                <a:latin typeface="Franklin Gothic Book" pitchFamily="34" charset="0"/>
              </a:rPr>
              <a:t>Скрябина</a:t>
            </a:r>
            <a:r>
              <a:rPr lang="en-US" altLang="en-US" sz="2400" b="1" dirty="0">
                <a:latin typeface="Franklin Gothic Book" pitchFamily="34" charset="0"/>
              </a:rPr>
              <a:t> </a:t>
            </a:r>
            <a:r>
              <a:rPr lang="en-US" altLang="en-US" sz="2400" b="1" dirty="0" err="1">
                <a:latin typeface="Franklin Gothic Book" pitchFamily="34" charset="0"/>
              </a:rPr>
              <a:t>Наталия</a:t>
            </a:r>
            <a:r>
              <a:rPr lang="en-US" altLang="en-US" sz="2400" b="1" dirty="0">
                <a:latin typeface="Franklin Gothic Book" pitchFamily="34" charset="0"/>
              </a:rPr>
              <a:t> </a:t>
            </a:r>
            <a:r>
              <a:rPr lang="en-US" altLang="en-US" sz="2400" b="1" dirty="0" err="1">
                <a:latin typeface="Franklin Gothic Book" pitchFamily="34" charset="0"/>
              </a:rPr>
              <a:t>Алексеевна</a:t>
            </a:r>
            <a:r>
              <a:rPr lang="en-US" altLang="en-US" sz="2400" dirty="0">
                <a:latin typeface="Franklin Gothic Book" pitchFamily="34" charset="0"/>
              </a:rPr>
              <a:t>, </a:t>
            </a:r>
            <a:r>
              <a:rPr lang="en-US" altLang="en-US" sz="2400" dirty="0" err="1">
                <a:latin typeface="Franklin Gothic Book" pitchFamily="34" charset="0"/>
              </a:rPr>
              <a:t>учитель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физики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</a:p>
          <a:p>
            <a:pPr eaLnBrk="0" hangingPunct="0"/>
            <a:r>
              <a:rPr lang="en-US" altLang="en-US" sz="2400" dirty="0">
                <a:latin typeface="Franklin Gothic Book" pitchFamily="34" charset="0"/>
              </a:rPr>
              <a:t>ГБОУ СОШ № 27 </a:t>
            </a:r>
            <a:r>
              <a:rPr lang="en-US" altLang="en-US" sz="2400" dirty="0" err="1">
                <a:latin typeface="Franklin Gothic Book" pitchFamily="34" charset="0"/>
              </a:rPr>
              <a:t>СПб</a:t>
            </a:r>
            <a:r>
              <a:rPr lang="en-US" altLang="en-US" sz="2400" dirty="0">
                <a:latin typeface="Franklin Gothic Book" pitchFamily="34" charset="0"/>
              </a:rPr>
              <a:t>, </a:t>
            </a:r>
            <a:r>
              <a:rPr lang="en-US" altLang="en-US" sz="2400" dirty="0" err="1">
                <a:latin typeface="Franklin Gothic Book" pitchFamily="34" charset="0"/>
              </a:rPr>
              <a:t>заслуженный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учитель</a:t>
            </a:r>
            <a:r>
              <a:rPr lang="en-US" altLang="en-US" sz="2400" dirty="0">
                <a:latin typeface="Franklin Gothic Book" pitchFamily="34" charset="0"/>
              </a:rPr>
              <a:t> РФ               </a:t>
            </a:r>
          </a:p>
          <a:p>
            <a:pPr eaLnBrk="0" hangingPunct="0"/>
            <a:r>
              <a:rPr lang="en-US" altLang="en-US" sz="2800" b="1" dirty="0">
                <a:latin typeface="Franklin Gothic Book" pitchFamily="34" charset="0"/>
              </a:rPr>
              <a:t>naskryabina@mail.ru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en-US" altLang="en-US" sz="2400" b="1" dirty="0" err="1">
                <a:latin typeface="Franklin Gothic Book" pitchFamily="34" charset="0"/>
              </a:rPr>
              <a:t>Координатор</a:t>
            </a:r>
            <a:r>
              <a:rPr lang="en-US" altLang="en-US" sz="2400" b="1" dirty="0">
                <a:latin typeface="Franklin Gothic Book" pitchFamily="34" charset="0"/>
              </a:rPr>
              <a:t> ГУМО </a:t>
            </a:r>
            <a:r>
              <a:rPr lang="en-US" altLang="en-US" sz="2400" dirty="0" err="1">
                <a:latin typeface="Franklin Gothic Book" pitchFamily="34" charset="0"/>
              </a:rPr>
              <a:t>учителей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физики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СПб</a:t>
            </a:r>
            <a:r>
              <a:rPr lang="en-US" altLang="en-US" sz="2400" dirty="0">
                <a:latin typeface="Franklin Gothic Book" pitchFamily="34" charset="0"/>
              </a:rPr>
              <a:t>  - </a:t>
            </a:r>
          </a:p>
          <a:p>
            <a:pPr eaLnBrk="0" hangingPunct="0"/>
            <a:r>
              <a:rPr lang="en-US" altLang="en-US" sz="2400" b="1" dirty="0" err="1">
                <a:latin typeface="Franklin Gothic Book" pitchFamily="34" charset="0"/>
              </a:rPr>
              <a:t>Яковлева</a:t>
            </a:r>
            <a:r>
              <a:rPr lang="en-US" altLang="en-US" sz="2400" b="1" dirty="0">
                <a:latin typeface="Franklin Gothic Book" pitchFamily="34" charset="0"/>
              </a:rPr>
              <a:t> </a:t>
            </a:r>
            <a:r>
              <a:rPr lang="en-US" altLang="en-US" sz="2400" b="1" dirty="0" err="1">
                <a:latin typeface="Franklin Gothic Book" pitchFamily="34" charset="0"/>
              </a:rPr>
              <a:t>Татьяна</a:t>
            </a:r>
            <a:r>
              <a:rPr lang="en-US" altLang="en-US" sz="2400" b="1" dirty="0">
                <a:latin typeface="Franklin Gothic Book" pitchFamily="34" charset="0"/>
              </a:rPr>
              <a:t> </a:t>
            </a:r>
            <a:r>
              <a:rPr lang="en-US" altLang="en-US" sz="2400" b="1" dirty="0" err="1">
                <a:latin typeface="Franklin Gothic Book" pitchFamily="34" charset="0"/>
              </a:rPr>
              <a:t>Георгиевна</a:t>
            </a:r>
            <a:r>
              <a:rPr lang="en-US" altLang="en-US" sz="2400" dirty="0">
                <a:latin typeface="Franklin Gothic Book" pitchFamily="34" charset="0"/>
              </a:rPr>
              <a:t>, </a:t>
            </a:r>
            <a:r>
              <a:rPr lang="en-US" altLang="en-US" sz="2400" dirty="0" err="1">
                <a:latin typeface="Franklin Gothic Book" pitchFamily="34" charset="0"/>
              </a:rPr>
              <a:t>старший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преподаватель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кафедры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естественно</a:t>
            </a:r>
            <a:r>
              <a:rPr lang="en-US" altLang="en-US" sz="2400" dirty="0">
                <a:latin typeface="Franklin Gothic Book" pitchFamily="34" charset="0"/>
              </a:rPr>
              <a:t> - </a:t>
            </a:r>
            <a:r>
              <a:rPr lang="en-US" altLang="en-US" sz="2400" dirty="0" err="1">
                <a:latin typeface="Franklin Gothic Book" pitchFamily="34" charset="0"/>
              </a:rPr>
              <a:t>научного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образования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СПб</a:t>
            </a:r>
            <a:r>
              <a:rPr lang="en-US" altLang="en-US" sz="2400" dirty="0">
                <a:latin typeface="Franklin Gothic Book" pitchFamily="34" charset="0"/>
              </a:rPr>
              <a:t> АППО</a:t>
            </a:r>
          </a:p>
          <a:p>
            <a:pPr eaLnBrk="0" hangingPunct="0"/>
            <a:r>
              <a:rPr lang="en-US" altLang="en-US" sz="2800" b="1" dirty="0">
                <a:latin typeface="Franklin Gothic Book" pitchFamily="34" charset="0"/>
              </a:rPr>
              <a:t>phys-appo@yandex.ru</a:t>
            </a:r>
          </a:p>
          <a:p>
            <a:pPr eaLnBrk="0" hangingPunct="0"/>
            <a:endParaRPr lang="ru-RU" dirty="0"/>
          </a:p>
          <a:p>
            <a:pPr eaLnBrk="0" hangingPunct="0"/>
            <a:r>
              <a:rPr lang="en-US" altLang="en-US" sz="2400" b="1" dirty="0" err="1">
                <a:latin typeface="Franklin Gothic Book" pitchFamily="34" charset="0"/>
              </a:rPr>
              <a:t>Куратор</a:t>
            </a:r>
            <a:r>
              <a:rPr lang="en-US" altLang="en-US" sz="2400" b="1" dirty="0">
                <a:latin typeface="Franklin Gothic Book" pitchFamily="34" charset="0"/>
              </a:rPr>
              <a:t> ГУМО </a:t>
            </a:r>
            <a:r>
              <a:rPr lang="en-US" altLang="en-US" sz="2400" dirty="0" err="1">
                <a:latin typeface="Franklin Gothic Book" pitchFamily="34" charset="0"/>
              </a:rPr>
              <a:t>учителей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физики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СПб</a:t>
            </a:r>
            <a:r>
              <a:rPr lang="en-US" altLang="en-US" sz="2400" dirty="0">
                <a:latin typeface="Franklin Gothic Book" pitchFamily="34" charset="0"/>
              </a:rPr>
              <a:t>  - </a:t>
            </a:r>
          </a:p>
          <a:p>
            <a:pPr eaLnBrk="0" hangingPunct="0"/>
            <a:r>
              <a:rPr lang="en-US" altLang="en-US" sz="2400" b="1" dirty="0" err="1">
                <a:latin typeface="Franklin Gothic Book" pitchFamily="34" charset="0"/>
              </a:rPr>
              <a:t>Степанова</a:t>
            </a:r>
            <a:r>
              <a:rPr lang="en-US" altLang="en-US" sz="2400" b="1" dirty="0">
                <a:latin typeface="Franklin Gothic Book" pitchFamily="34" charset="0"/>
              </a:rPr>
              <a:t> </a:t>
            </a:r>
            <a:r>
              <a:rPr lang="en-US" altLang="en-US" sz="2400" b="1" dirty="0" err="1">
                <a:latin typeface="Franklin Gothic Book" pitchFamily="34" charset="0"/>
              </a:rPr>
              <a:t>Галина</a:t>
            </a:r>
            <a:r>
              <a:rPr lang="en-US" altLang="en-US" sz="2400" b="1" dirty="0">
                <a:latin typeface="Franklin Gothic Book" pitchFamily="34" charset="0"/>
              </a:rPr>
              <a:t> </a:t>
            </a:r>
            <a:r>
              <a:rPr lang="en-US" altLang="en-US" sz="2400" b="1" dirty="0" err="1">
                <a:latin typeface="Franklin Gothic Book" pitchFamily="34" charset="0"/>
              </a:rPr>
              <a:t>Николаевна</a:t>
            </a:r>
            <a:r>
              <a:rPr lang="en-US" altLang="en-US" sz="2400" dirty="0">
                <a:latin typeface="Franklin Gothic Book" pitchFamily="34" charset="0"/>
              </a:rPr>
              <a:t>, </a:t>
            </a:r>
            <a:r>
              <a:rPr lang="en-US" altLang="en-US" sz="2400" dirty="0" err="1">
                <a:latin typeface="Franklin Gothic Book" pitchFamily="34" charset="0"/>
              </a:rPr>
              <a:t>доктор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педагогических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наук</a:t>
            </a:r>
            <a:r>
              <a:rPr lang="en-US" altLang="en-US" sz="2400" dirty="0">
                <a:latin typeface="Franklin Gothic Book" pitchFamily="34" charset="0"/>
              </a:rPr>
              <a:t>, </a:t>
            </a:r>
            <a:r>
              <a:rPr lang="en-US" altLang="en-US" sz="2400" dirty="0" err="1">
                <a:latin typeface="Franklin Gothic Book" pitchFamily="34" charset="0"/>
              </a:rPr>
              <a:t>профессор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кафедры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естественно-научного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образования</a:t>
            </a:r>
            <a:r>
              <a:rPr lang="en-US" altLang="en-US" sz="2400" dirty="0">
                <a:latin typeface="Franklin Gothic Book" pitchFamily="34" charset="0"/>
              </a:rPr>
              <a:t> </a:t>
            </a:r>
            <a:r>
              <a:rPr lang="en-US" altLang="en-US" sz="2400" dirty="0" err="1">
                <a:latin typeface="Franklin Gothic Book" pitchFamily="34" charset="0"/>
              </a:rPr>
              <a:t>СПб</a:t>
            </a:r>
            <a:r>
              <a:rPr lang="en-US" altLang="en-US" sz="2400" dirty="0">
                <a:latin typeface="Franklin Gothic Book" pitchFamily="34" charset="0"/>
              </a:rPr>
              <a:t> АППО </a:t>
            </a:r>
          </a:p>
          <a:p>
            <a:pPr eaLnBrk="0" hangingPunct="0"/>
            <a:r>
              <a:rPr lang="en-US" altLang="en-US" sz="2800" b="1" dirty="0">
                <a:latin typeface="Franklin Gothic Book" pitchFamily="34" charset="0"/>
              </a:rPr>
              <a:t>gnstepanova@yandex.ru</a:t>
            </a:r>
          </a:p>
        </p:txBody>
      </p:sp>
    </p:spTree>
    <p:extLst>
      <p:ext uri="{BB962C8B-B14F-4D97-AF65-F5344CB8AC3E}">
        <p14:creationId xmlns:p14="http://schemas.microsoft.com/office/powerpoint/2010/main" val="38092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hape"/>
          <p:cNvSpPr>
            <a:spLocks/>
          </p:cNvSpPr>
          <p:nvPr/>
        </p:nvSpPr>
        <p:spPr bwMode="auto">
          <a:xfrm>
            <a:off x="323850" y="476250"/>
            <a:ext cx="842486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altLang="en-US" sz="6600" b="1">
                <a:latin typeface="Franklin Gothic Book" pitchFamily="34" charset="0"/>
              </a:rPr>
              <a:t>ЦЕЛИ</a:t>
            </a:r>
          </a:p>
          <a:p>
            <a:pPr algn="ctr" eaLnBrk="0" hangingPunct="0">
              <a:spcBef>
                <a:spcPts val="600"/>
              </a:spcBef>
            </a:pPr>
            <a:r>
              <a:rPr lang="en-US" altLang="en-US" sz="3600">
                <a:latin typeface="Franklin Gothic Book" pitchFamily="34" charset="0"/>
              </a:rPr>
              <a:t>Содействие развитию системы общего физического образования</a:t>
            </a:r>
          </a:p>
          <a:p>
            <a:pPr eaLnBrk="0" hangingPunct="0"/>
            <a:r>
              <a:rPr lang="en-US" altLang="en-US" sz="3600">
                <a:latin typeface="Franklin Gothic Book" pitchFamily="34" charset="0"/>
              </a:rPr>
              <a:t>через:</a:t>
            </a:r>
          </a:p>
          <a:p>
            <a:pPr eaLnBrk="0" hangingPunct="0">
              <a:lnSpc>
                <a:spcPts val="46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en-US" sz="3600">
                <a:latin typeface="Franklin Gothic Book" pitchFamily="34" charset="0"/>
              </a:rPr>
              <a:t> </a:t>
            </a:r>
            <a:r>
              <a:rPr lang="en-US" altLang="en-US" sz="3600" b="1">
                <a:solidFill>
                  <a:srgbClr val="A5644E"/>
                </a:solidFill>
                <a:latin typeface="Franklin Gothic Book" pitchFamily="34" charset="0"/>
              </a:rPr>
              <a:t>повышение квалификации учителей физики ОО;</a:t>
            </a:r>
          </a:p>
          <a:p>
            <a:pPr algn="just" eaLnBrk="0" hangingPunct="0">
              <a:lnSpc>
                <a:spcPts val="4600"/>
              </a:lnSpc>
              <a:buFont typeface="Arial" charset="0"/>
              <a:buChar char="•"/>
            </a:pPr>
            <a:r>
              <a:rPr lang="en-US" altLang="en-US" sz="3600">
                <a:latin typeface="Franklin Gothic Book" pitchFamily="34" charset="0"/>
              </a:rPr>
              <a:t> создание условий для раскрытия творческого потенциала учителей физики.</a:t>
            </a:r>
          </a:p>
        </p:txBody>
      </p:sp>
    </p:spTree>
    <p:extLst>
      <p:ext uri="{BB962C8B-B14F-4D97-AF65-F5344CB8AC3E}">
        <p14:creationId xmlns:p14="http://schemas.microsoft.com/office/powerpoint/2010/main" val="21724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hape"/>
          <p:cNvSpPr>
            <a:spLocks/>
          </p:cNvSpPr>
          <p:nvPr/>
        </p:nvSpPr>
        <p:spPr bwMode="auto">
          <a:xfrm>
            <a:off x="2916238" y="0"/>
            <a:ext cx="2951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4800" b="1">
                <a:latin typeface="Franklin Gothic Book" pitchFamily="34" charset="0"/>
              </a:rPr>
              <a:t>Задачи</a:t>
            </a:r>
          </a:p>
        </p:txBody>
      </p:sp>
      <p:sp>
        <p:nvSpPr>
          <p:cNvPr id="122883" name="Shape"/>
          <p:cNvSpPr>
            <a:spLocks/>
          </p:cNvSpPr>
          <p:nvPr/>
        </p:nvSpPr>
        <p:spPr bwMode="auto">
          <a:xfrm>
            <a:off x="611188" y="980604"/>
            <a:ext cx="7632700" cy="648171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3200" b="1" dirty="0" err="1">
                <a:latin typeface="Franklin Gothic Book" pitchFamily="34" charset="0"/>
              </a:rPr>
              <a:t>Выявление</a:t>
            </a:r>
            <a:r>
              <a:rPr lang="en-US" altLang="en-US" sz="3200" dirty="0">
                <a:latin typeface="Franklin Gothic Book" pitchFamily="34" charset="0"/>
              </a:rPr>
              <a:t> </a:t>
            </a:r>
          </a:p>
        </p:txBody>
      </p:sp>
      <p:sp>
        <p:nvSpPr>
          <p:cNvPr id="122884" name="Shape"/>
          <p:cNvSpPr>
            <a:spLocks/>
          </p:cNvSpPr>
          <p:nvPr/>
        </p:nvSpPr>
        <p:spPr bwMode="auto">
          <a:xfrm>
            <a:off x="395288" y="2060575"/>
            <a:ext cx="2808287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>
                <a:latin typeface="Franklin Gothic Book" pitchFamily="34" charset="0"/>
              </a:rPr>
              <a:t>Актуальных вопросов преподавания</a:t>
            </a:r>
          </a:p>
        </p:txBody>
      </p:sp>
      <p:sp>
        <p:nvSpPr>
          <p:cNvPr id="122885" name="Shape"/>
          <p:cNvSpPr>
            <a:spLocks/>
          </p:cNvSpPr>
          <p:nvPr/>
        </p:nvSpPr>
        <p:spPr bwMode="auto">
          <a:xfrm>
            <a:off x="3419475" y="2060575"/>
            <a:ext cx="2447925" cy="8636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 dirty="0" err="1" smtClean="0">
                <a:latin typeface="Franklin Gothic Book" pitchFamily="34" charset="0"/>
              </a:rPr>
              <a:t>Проблем</a:t>
            </a:r>
            <a:r>
              <a:rPr lang="en-US" altLang="en-US" sz="2000" dirty="0" smtClean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преподавания</a:t>
            </a:r>
            <a:endParaRPr lang="en-US" altLang="en-US" sz="2000" dirty="0">
              <a:latin typeface="Franklin Gothic Book" pitchFamily="34" charset="0"/>
            </a:endParaRPr>
          </a:p>
        </p:txBody>
      </p:sp>
      <p:sp>
        <p:nvSpPr>
          <p:cNvPr id="122886" name="Shape"/>
          <p:cNvSpPr>
            <a:spLocks/>
          </p:cNvSpPr>
          <p:nvPr/>
        </p:nvSpPr>
        <p:spPr bwMode="auto">
          <a:xfrm>
            <a:off x="468313" y="4221163"/>
            <a:ext cx="187325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 dirty="0" err="1">
                <a:latin typeface="Franklin Gothic Book" pitchFamily="34" charset="0"/>
              </a:rPr>
              <a:t>Изучение</a:t>
            </a:r>
            <a:r>
              <a:rPr lang="en-US" altLang="en-US" sz="2000" dirty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нормативной</a:t>
            </a:r>
            <a:r>
              <a:rPr lang="en-US" altLang="en-US" sz="2000" dirty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базы</a:t>
            </a:r>
            <a:endParaRPr lang="en-US" altLang="en-US" sz="2000" dirty="0">
              <a:latin typeface="Franklin Gothic Book" pitchFamily="34" charset="0"/>
            </a:endParaRPr>
          </a:p>
        </p:txBody>
      </p:sp>
      <p:sp>
        <p:nvSpPr>
          <p:cNvPr id="122887" name="Shape"/>
          <p:cNvSpPr>
            <a:spLocks/>
          </p:cNvSpPr>
          <p:nvPr/>
        </p:nvSpPr>
        <p:spPr bwMode="auto">
          <a:xfrm>
            <a:off x="2555875" y="4221163"/>
            <a:ext cx="3024188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 dirty="0" err="1">
                <a:latin typeface="Franklin Gothic Book" pitchFamily="34" charset="0"/>
              </a:rPr>
              <a:t>Педагогическое</a:t>
            </a:r>
            <a:r>
              <a:rPr lang="en-US" altLang="en-US" sz="2000" dirty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общение</a:t>
            </a:r>
            <a:endParaRPr lang="en-US" altLang="en-US" sz="2000" dirty="0">
              <a:latin typeface="Franklin Gothic Book" pitchFamily="34" charset="0"/>
            </a:endParaRPr>
          </a:p>
          <a:p>
            <a:pPr algn="ctr" eaLnBrk="0" hangingPunct="0"/>
            <a:r>
              <a:rPr lang="en-US" altLang="en-US" sz="2000" dirty="0">
                <a:latin typeface="Franklin Gothic Book" pitchFamily="34" charset="0"/>
              </a:rPr>
              <a:t>  (</a:t>
            </a:r>
            <a:r>
              <a:rPr lang="en-US" altLang="en-US" sz="2000" dirty="0" err="1">
                <a:latin typeface="Franklin Gothic Book" pitchFamily="34" charset="0"/>
              </a:rPr>
              <a:t>совместный</a:t>
            </a:r>
            <a:r>
              <a:rPr lang="en-US" altLang="en-US" sz="2000" dirty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поиск</a:t>
            </a:r>
            <a:r>
              <a:rPr lang="en-US" altLang="en-US" sz="2000" dirty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способов</a:t>
            </a:r>
            <a:r>
              <a:rPr lang="en-US" altLang="en-US" sz="2000" dirty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их</a:t>
            </a:r>
            <a:r>
              <a:rPr lang="en-US" altLang="en-US" sz="2000" dirty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решения</a:t>
            </a:r>
            <a:r>
              <a:rPr lang="en-US" altLang="en-US" sz="2000" dirty="0">
                <a:latin typeface="Franklin Gothic Book" pitchFamily="34" charset="0"/>
              </a:rPr>
              <a:t> )</a:t>
            </a:r>
          </a:p>
        </p:txBody>
      </p:sp>
      <p:sp>
        <p:nvSpPr>
          <p:cNvPr id="122888" name="Shape"/>
          <p:cNvSpPr>
            <a:spLocks/>
          </p:cNvSpPr>
          <p:nvPr/>
        </p:nvSpPr>
        <p:spPr bwMode="auto">
          <a:xfrm>
            <a:off x="503238" y="5557838"/>
            <a:ext cx="3455987" cy="1131887"/>
          </a:xfrm>
          <a:prstGeom prst="rect">
            <a:avLst/>
          </a:prstGeom>
          <a:solidFill>
            <a:srgbClr val="F0A22E"/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>
                <a:latin typeface="Franklin Gothic Book" pitchFamily="34" charset="0"/>
              </a:rPr>
              <a:t>Координация деятельности</a:t>
            </a:r>
            <a:r>
              <a:rPr lang="ru-RU" altLang="en-US" sz="2000">
                <a:latin typeface="Franklin Gothic Book" pitchFamily="34" charset="0"/>
              </a:rPr>
              <a:t> </a:t>
            </a:r>
            <a:r>
              <a:rPr lang="ru-RU" altLang="en-US" sz="2000">
                <a:solidFill>
                  <a:srgbClr val="91581F"/>
                </a:solidFill>
                <a:latin typeface="Franklin Gothic Book" pitchFamily="34" charset="0"/>
              </a:rPr>
              <a:t>(</a:t>
            </a:r>
            <a:r>
              <a:rPr lang="ru-RU" sz="2000"/>
              <a:t>методических объединений в районах)</a:t>
            </a:r>
            <a:endParaRPr lang="en-US" altLang="en-US" sz="2000">
              <a:solidFill>
                <a:srgbClr val="91581F"/>
              </a:solidFill>
              <a:latin typeface="Franklin Gothic Book" pitchFamily="34" charset="0"/>
            </a:endParaRPr>
          </a:p>
        </p:txBody>
      </p:sp>
      <p:sp>
        <p:nvSpPr>
          <p:cNvPr id="122889" name="Shape"/>
          <p:cNvSpPr>
            <a:spLocks/>
          </p:cNvSpPr>
          <p:nvPr/>
        </p:nvSpPr>
        <p:spPr bwMode="auto">
          <a:xfrm>
            <a:off x="5867400" y="4149725"/>
            <a:ext cx="2663825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 dirty="0" err="1">
                <a:latin typeface="Franklin Gothic Book" pitchFamily="34" charset="0"/>
              </a:rPr>
              <a:t>Обмен</a:t>
            </a:r>
            <a:r>
              <a:rPr lang="en-US" altLang="en-US" sz="2000" dirty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опытом</a:t>
            </a:r>
            <a:endParaRPr lang="en-US" altLang="en-US" sz="2000" dirty="0">
              <a:latin typeface="Franklin Gothic Book" pitchFamily="34" charset="0"/>
            </a:endParaRPr>
          </a:p>
        </p:txBody>
      </p:sp>
      <p:sp>
        <p:nvSpPr>
          <p:cNvPr id="122890" name="Shape"/>
          <p:cNvSpPr>
            <a:spLocks/>
          </p:cNvSpPr>
          <p:nvPr/>
        </p:nvSpPr>
        <p:spPr bwMode="auto">
          <a:xfrm>
            <a:off x="6588125" y="5732463"/>
            <a:ext cx="2339975" cy="914400"/>
          </a:xfrm>
          <a:prstGeom prst="rect">
            <a:avLst/>
          </a:prstGeom>
          <a:solidFill>
            <a:srgbClr val="F0A22E"/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>
                <a:latin typeface="Franklin Gothic Book" pitchFamily="34" charset="0"/>
              </a:rPr>
              <a:t>Формирование имиджа педагога</a:t>
            </a:r>
          </a:p>
        </p:txBody>
      </p:sp>
      <p:sp>
        <p:nvSpPr>
          <p:cNvPr id="122891" name="Shape"/>
          <p:cNvSpPr>
            <a:spLocks/>
          </p:cNvSpPr>
          <p:nvPr/>
        </p:nvSpPr>
        <p:spPr bwMode="auto">
          <a:xfrm>
            <a:off x="4356100" y="5732463"/>
            <a:ext cx="2016125" cy="914400"/>
          </a:xfrm>
          <a:prstGeom prst="rect">
            <a:avLst/>
          </a:prstGeom>
          <a:solidFill>
            <a:srgbClr val="F0A22E"/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>
                <a:latin typeface="Franklin Gothic Book" pitchFamily="34" charset="0"/>
              </a:rPr>
              <a:t>Развитие творческой инициативы</a:t>
            </a:r>
          </a:p>
        </p:txBody>
      </p:sp>
      <p:sp>
        <p:nvSpPr>
          <p:cNvPr id="122892" name="Shape"/>
          <p:cNvSpPr>
            <a:spLocks/>
          </p:cNvSpPr>
          <p:nvPr/>
        </p:nvSpPr>
        <p:spPr bwMode="auto">
          <a:xfrm>
            <a:off x="6084888" y="2060575"/>
            <a:ext cx="2519362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000" dirty="0" err="1">
                <a:latin typeface="Franklin Gothic Book" pitchFamily="34" charset="0"/>
              </a:rPr>
              <a:t>Передового</a:t>
            </a:r>
            <a:r>
              <a:rPr lang="en-US" altLang="en-US" sz="2000" dirty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педагогического</a:t>
            </a:r>
            <a:r>
              <a:rPr lang="en-US" altLang="en-US" sz="2000" dirty="0">
                <a:latin typeface="Franklin Gothic Book" pitchFamily="34" charset="0"/>
              </a:rPr>
              <a:t> </a:t>
            </a:r>
            <a:r>
              <a:rPr lang="en-US" altLang="en-US" sz="2000" dirty="0" err="1">
                <a:latin typeface="Franklin Gothic Book" pitchFamily="34" charset="0"/>
              </a:rPr>
              <a:t>опыта</a:t>
            </a:r>
            <a:endParaRPr lang="en-US" altLang="en-US" sz="2000" dirty="0">
              <a:latin typeface="Franklin Gothic Book" pitchFamily="34" charset="0"/>
            </a:endParaRPr>
          </a:p>
        </p:txBody>
      </p:sp>
      <p:cxnSp>
        <p:nvCxnSpPr>
          <p:cNvPr id="122893" name="Shape"/>
          <p:cNvCxnSpPr>
            <a:cxnSpLocks noChangeShapeType="1"/>
          </p:cNvCxnSpPr>
          <p:nvPr/>
        </p:nvCxnSpPr>
        <p:spPr bwMode="auto">
          <a:xfrm>
            <a:off x="1560124" y="1628776"/>
            <a:ext cx="0" cy="503237"/>
          </a:xfrm>
          <a:prstGeom prst="straightConnector1">
            <a:avLst/>
          </a:prstGeom>
          <a:noFill/>
          <a:ln w="635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4" name="Shape"/>
          <p:cNvCxnSpPr>
            <a:cxnSpLocks noChangeShapeType="1"/>
          </p:cNvCxnSpPr>
          <p:nvPr/>
        </p:nvCxnSpPr>
        <p:spPr bwMode="auto">
          <a:xfrm>
            <a:off x="4427538" y="1628775"/>
            <a:ext cx="0" cy="503238"/>
          </a:xfrm>
          <a:prstGeom prst="straightConnector1">
            <a:avLst/>
          </a:prstGeom>
          <a:noFill/>
          <a:ln w="635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5" name="Shape"/>
          <p:cNvCxnSpPr>
            <a:cxnSpLocks noChangeShapeType="1"/>
          </p:cNvCxnSpPr>
          <p:nvPr/>
        </p:nvCxnSpPr>
        <p:spPr bwMode="auto">
          <a:xfrm>
            <a:off x="1476375" y="2997200"/>
            <a:ext cx="7938" cy="320675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6" name="Shape"/>
          <p:cNvCxnSpPr>
            <a:cxnSpLocks noChangeShapeType="1"/>
          </p:cNvCxnSpPr>
          <p:nvPr/>
        </p:nvCxnSpPr>
        <p:spPr bwMode="auto">
          <a:xfrm>
            <a:off x="4427538" y="2924175"/>
            <a:ext cx="0" cy="360363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7" name="Shape"/>
          <p:cNvCxnSpPr>
            <a:cxnSpLocks noChangeShapeType="1"/>
          </p:cNvCxnSpPr>
          <p:nvPr/>
        </p:nvCxnSpPr>
        <p:spPr bwMode="auto">
          <a:xfrm>
            <a:off x="971550" y="5157788"/>
            <a:ext cx="144463" cy="431800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8" name="Shape"/>
          <p:cNvCxnSpPr>
            <a:cxnSpLocks noChangeShapeType="1"/>
          </p:cNvCxnSpPr>
          <p:nvPr/>
        </p:nvCxnSpPr>
        <p:spPr bwMode="auto">
          <a:xfrm flipH="1">
            <a:off x="2771775" y="5157788"/>
            <a:ext cx="360363" cy="431800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99" name="Shape"/>
          <p:cNvCxnSpPr>
            <a:cxnSpLocks noChangeShapeType="1"/>
          </p:cNvCxnSpPr>
          <p:nvPr/>
        </p:nvCxnSpPr>
        <p:spPr bwMode="auto">
          <a:xfrm flipH="1">
            <a:off x="6011863" y="5084763"/>
            <a:ext cx="647700" cy="647700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00" name="Shape"/>
          <p:cNvCxnSpPr>
            <a:cxnSpLocks noChangeShapeType="1"/>
          </p:cNvCxnSpPr>
          <p:nvPr/>
        </p:nvCxnSpPr>
        <p:spPr bwMode="auto">
          <a:xfrm flipH="1">
            <a:off x="7758113" y="5084763"/>
            <a:ext cx="53975" cy="647700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01" name="Shape"/>
          <p:cNvCxnSpPr>
            <a:cxnSpLocks noChangeShapeType="1"/>
          </p:cNvCxnSpPr>
          <p:nvPr/>
        </p:nvCxnSpPr>
        <p:spPr bwMode="auto">
          <a:xfrm>
            <a:off x="7596188" y="2997200"/>
            <a:ext cx="0" cy="360363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02" name="Shape"/>
          <p:cNvCxnSpPr>
            <a:cxnSpLocks noChangeShapeType="1"/>
          </p:cNvCxnSpPr>
          <p:nvPr/>
        </p:nvCxnSpPr>
        <p:spPr bwMode="auto">
          <a:xfrm flipH="1">
            <a:off x="3851275" y="5013325"/>
            <a:ext cx="2017713" cy="576263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03" name="Shape"/>
          <p:cNvCxnSpPr>
            <a:cxnSpLocks noChangeShapeType="1"/>
          </p:cNvCxnSpPr>
          <p:nvPr/>
        </p:nvCxnSpPr>
        <p:spPr bwMode="auto">
          <a:xfrm>
            <a:off x="7596188" y="1628775"/>
            <a:ext cx="0" cy="503238"/>
          </a:xfrm>
          <a:prstGeom prst="straightConnector1">
            <a:avLst/>
          </a:prstGeom>
          <a:noFill/>
          <a:ln w="635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04" name="Shape"/>
          <p:cNvSpPr>
            <a:spLocks/>
          </p:cNvSpPr>
          <p:nvPr/>
        </p:nvSpPr>
        <p:spPr bwMode="auto">
          <a:xfrm>
            <a:off x="250825" y="3284538"/>
            <a:ext cx="8713788" cy="649287"/>
          </a:xfrm>
          <a:prstGeom prst="rect">
            <a:avLst/>
          </a:prstGeom>
          <a:solidFill>
            <a:schemeClr val="bg2">
              <a:lumMod val="75000"/>
            </a:schemeClr>
          </a:solidFill>
          <a:ln w="254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en-US" sz="2800" b="1" dirty="0" err="1">
                <a:latin typeface="Franklin Gothic Book" pitchFamily="34" charset="0"/>
              </a:rPr>
              <a:t>Система</a:t>
            </a:r>
            <a:r>
              <a:rPr lang="en-US" altLang="en-US" sz="2800" b="1" dirty="0">
                <a:latin typeface="Franklin Gothic Book" pitchFamily="34" charset="0"/>
              </a:rPr>
              <a:t> </a:t>
            </a:r>
            <a:r>
              <a:rPr lang="en-US" altLang="en-US" sz="2800" b="1" dirty="0" err="1">
                <a:latin typeface="Franklin Gothic Book" pitchFamily="34" charset="0"/>
              </a:rPr>
              <a:t>работы</a:t>
            </a:r>
            <a:r>
              <a:rPr lang="en-US" altLang="en-US" sz="2800" b="1" dirty="0">
                <a:latin typeface="Franklin Gothic Book" pitchFamily="34" charset="0"/>
              </a:rPr>
              <a:t> </a:t>
            </a:r>
            <a:r>
              <a:rPr lang="en-US" altLang="en-US" sz="2800" b="1" dirty="0" err="1">
                <a:latin typeface="Franklin Gothic Book" pitchFamily="34" charset="0"/>
              </a:rPr>
              <a:t>по</a:t>
            </a:r>
            <a:r>
              <a:rPr lang="en-US" altLang="en-US" sz="2800" b="1" dirty="0">
                <a:latin typeface="Franklin Gothic Book" pitchFamily="34" charset="0"/>
              </a:rPr>
              <a:t> </a:t>
            </a:r>
            <a:r>
              <a:rPr lang="en-US" altLang="en-US" sz="2800" b="1" dirty="0" err="1">
                <a:latin typeface="Franklin Gothic Book" pitchFamily="34" charset="0"/>
              </a:rPr>
              <a:t>решению</a:t>
            </a:r>
            <a:r>
              <a:rPr lang="en-US" altLang="en-US" sz="2800" b="1" dirty="0">
                <a:latin typeface="Franklin Gothic Book" pitchFamily="34" charset="0"/>
              </a:rPr>
              <a:t> </a:t>
            </a:r>
            <a:r>
              <a:rPr lang="en-US" altLang="en-US" sz="2800" b="1" dirty="0" err="1">
                <a:latin typeface="Franklin Gothic Book" pitchFamily="34" charset="0"/>
              </a:rPr>
              <a:t>поставленных</a:t>
            </a:r>
            <a:r>
              <a:rPr lang="en-US" altLang="en-US" sz="2800" b="1" dirty="0">
                <a:latin typeface="Franklin Gothic Book" pitchFamily="34" charset="0"/>
              </a:rPr>
              <a:t> </a:t>
            </a:r>
            <a:r>
              <a:rPr lang="en-US" altLang="en-US" sz="2800" b="1" dirty="0" err="1">
                <a:latin typeface="Franklin Gothic Book" pitchFamily="34" charset="0"/>
              </a:rPr>
              <a:t>задач</a:t>
            </a:r>
            <a:endParaRPr lang="en-US" altLang="en-US" sz="2800" b="1" dirty="0">
              <a:latin typeface="Franklin Gothic Book" pitchFamily="34" charset="0"/>
            </a:endParaRPr>
          </a:p>
        </p:txBody>
      </p:sp>
      <p:cxnSp>
        <p:nvCxnSpPr>
          <p:cNvPr id="122905" name="Shape"/>
          <p:cNvCxnSpPr>
            <a:cxnSpLocks noChangeShapeType="1"/>
          </p:cNvCxnSpPr>
          <p:nvPr/>
        </p:nvCxnSpPr>
        <p:spPr bwMode="auto">
          <a:xfrm>
            <a:off x="1476375" y="3933825"/>
            <a:ext cx="7938" cy="320675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06" name="Shape"/>
          <p:cNvCxnSpPr>
            <a:cxnSpLocks noChangeShapeType="1"/>
          </p:cNvCxnSpPr>
          <p:nvPr/>
        </p:nvCxnSpPr>
        <p:spPr bwMode="auto">
          <a:xfrm>
            <a:off x="4427538" y="3933825"/>
            <a:ext cx="7937" cy="320675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07" name="Shape"/>
          <p:cNvCxnSpPr>
            <a:cxnSpLocks noChangeShapeType="1"/>
          </p:cNvCxnSpPr>
          <p:nvPr/>
        </p:nvCxnSpPr>
        <p:spPr bwMode="auto">
          <a:xfrm>
            <a:off x="7596188" y="3933825"/>
            <a:ext cx="7937" cy="320675"/>
          </a:xfrm>
          <a:prstGeom prst="straightConnector1">
            <a:avLst/>
          </a:prstGeom>
          <a:noFill/>
          <a:ln w="508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873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906" name="Shape"/>
          <p:cNvCxnSpPr>
            <a:cxnSpLocks noChangeShapeType="1"/>
          </p:cNvCxnSpPr>
          <p:nvPr/>
        </p:nvCxnSpPr>
        <p:spPr bwMode="auto">
          <a:xfrm>
            <a:off x="4572000" y="2276475"/>
            <a:ext cx="1152525" cy="0"/>
          </a:xfrm>
          <a:prstGeom prst="straightConnector1">
            <a:avLst/>
          </a:prstGeom>
          <a:noFill/>
          <a:ln w="635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7" name="Shape"/>
          <p:cNvCxnSpPr>
            <a:cxnSpLocks noChangeShapeType="1"/>
          </p:cNvCxnSpPr>
          <p:nvPr/>
        </p:nvCxnSpPr>
        <p:spPr bwMode="auto">
          <a:xfrm>
            <a:off x="4572000" y="3789363"/>
            <a:ext cx="1152525" cy="0"/>
          </a:xfrm>
          <a:prstGeom prst="straightConnector1">
            <a:avLst/>
          </a:prstGeom>
          <a:noFill/>
          <a:ln w="635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8" name="Shape"/>
          <p:cNvCxnSpPr>
            <a:cxnSpLocks noChangeShapeType="1"/>
          </p:cNvCxnSpPr>
          <p:nvPr/>
        </p:nvCxnSpPr>
        <p:spPr bwMode="auto">
          <a:xfrm>
            <a:off x="4572000" y="4437063"/>
            <a:ext cx="1152525" cy="0"/>
          </a:xfrm>
          <a:prstGeom prst="straightConnector1">
            <a:avLst/>
          </a:prstGeom>
          <a:noFill/>
          <a:ln w="635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09" name="Shape"/>
          <p:cNvCxnSpPr>
            <a:cxnSpLocks noChangeShapeType="1"/>
          </p:cNvCxnSpPr>
          <p:nvPr/>
        </p:nvCxnSpPr>
        <p:spPr bwMode="auto">
          <a:xfrm>
            <a:off x="4572000" y="5157788"/>
            <a:ext cx="1152525" cy="0"/>
          </a:xfrm>
          <a:prstGeom prst="straightConnector1">
            <a:avLst/>
          </a:prstGeom>
          <a:noFill/>
          <a:ln w="63500">
            <a:solidFill>
              <a:srgbClr val="F0A22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10" name="Shape"/>
          <p:cNvSpPr>
            <a:spLocks/>
          </p:cNvSpPr>
          <p:nvPr/>
        </p:nvSpPr>
        <p:spPr bwMode="auto">
          <a:xfrm>
            <a:off x="250825" y="188913"/>
            <a:ext cx="8642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/>
              <a:t>Квалификация работника - уровень знаний, умений, профессиональных навыков и опыта работы работника. (ТК РФ ст. 195.1)</a:t>
            </a:r>
          </a:p>
        </p:txBody>
      </p:sp>
      <p:sp>
        <p:nvSpPr>
          <p:cNvPr id="123911" name="Shape"/>
          <p:cNvSpPr>
            <a:spLocks/>
          </p:cNvSpPr>
          <p:nvPr/>
        </p:nvSpPr>
        <p:spPr bwMode="auto">
          <a:xfrm>
            <a:off x="323850" y="908050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/>
              <a:t>Повышение квалификации учителя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084763"/>
              </p:ext>
            </p:extLst>
          </p:nvPr>
        </p:nvGraphicFramePr>
        <p:xfrm>
          <a:off x="250825" y="1916832"/>
          <a:ext cx="8640960" cy="4176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6312"/>
                <a:gridCol w="3164168"/>
                <a:gridCol w="1122769"/>
                <a:gridCol w="3197711"/>
              </a:tblGrid>
              <a:tr h="1268568">
                <a:tc rowSpan="4"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Активное участие (20%)</a:t>
                      </a:r>
                      <a:endParaRPr lang="ru-RU" sz="2400" dirty="0"/>
                    </a:p>
                  </a:txBody>
                  <a:tcPr vert="vert2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Выступления</a:t>
                      </a:r>
                      <a:r>
                        <a:rPr lang="ru-RU" sz="2400" baseline="0" dirty="0" smtClean="0"/>
                        <a:t> на семинарах круглых столах, конференциях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kumimoji="0"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Пассивное участие (80%) </a:t>
                      </a:r>
                    </a:p>
                  </a:txBody>
                  <a:tcPr vert="vert27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Участие в качестве слушателя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782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Проведение мастер классов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участники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9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Открытые занятия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присутствующие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538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Участие в различных конкурсах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</a:t>
                      </a:r>
                      <a:endParaRPr lang="ru-RU" sz="24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79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Проектная деятельность !!!!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88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hape"/>
          <p:cNvSpPr>
            <a:spLocks/>
          </p:cNvSpPr>
          <p:nvPr/>
        </p:nvSpPr>
        <p:spPr bwMode="auto">
          <a:xfrm>
            <a:off x="104775" y="84138"/>
            <a:ext cx="89646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200" b="1">
                <a:latin typeface="Franklin Gothic Book" pitchFamily="34" charset="0"/>
              </a:rPr>
              <a:t>Проектная деятельность </a:t>
            </a:r>
          </a:p>
          <a:p>
            <a:pPr algn="ctr" eaLnBrk="0" hangingPunct="0"/>
            <a:r>
              <a:rPr lang="en-US" altLang="en-US" sz="3200" b="1">
                <a:latin typeface="Franklin Gothic Book" pitchFamily="34" charset="0"/>
              </a:rPr>
              <a:t>ГУМО учителей физики СПб</a:t>
            </a:r>
          </a:p>
        </p:txBody>
      </p:sp>
      <p:sp>
        <p:nvSpPr>
          <p:cNvPr id="124931" name="Shape"/>
          <p:cNvSpPr>
            <a:spLocks/>
          </p:cNvSpPr>
          <p:nvPr/>
        </p:nvSpPr>
        <p:spPr bwMode="auto">
          <a:xfrm>
            <a:off x="0" y="12684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altLang="en-US" b="1" dirty="0" smtClean="0">
                <a:latin typeface="Franklin Gothic Book" pitchFamily="34" charset="0"/>
              </a:rPr>
              <a:t> </a:t>
            </a:r>
            <a:r>
              <a:rPr lang="en-US" altLang="en-US" b="1" dirty="0" smtClean="0">
                <a:latin typeface="Franklin Gothic Book" pitchFamily="34" charset="0"/>
              </a:rPr>
              <a:t>«</a:t>
            </a:r>
            <a:r>
              <a:rPr lang="en-US" altLang="en-US" b="1" dirty="0" err="1">
                <a:latin typeface="Franklin Gothic Book" pitchFamily="34" charset="0"/>
              </a:rPr>
              <a:t>Системный</a:t>
            </a:r>
            <a:r>
              <a:rPr lang="en-US" altLang="en-US" b="1" dirty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мониторинг</a:t>
            </a:r>
            <a:r>
              <a:rPr lang="en-US" altLang="en-US" b="1" dirty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образовательных</a:t>
            </a:r>
            <a:r>
              <a:rPr lang="en-US" altLang="en-US" b="1" dirty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достижений</a:t>
            </a:r>
            <a:r>
              <a:rPr lang="en-US" altLang="en-US" b="1" dirty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учащихся</a:t>
            </a:r>
            <a:r>
              <a:rPr lang="en-US" altLang="en-US" b="1" dirty="0">
                <a:latin typeface="Franklin Gothic Book" pitchFamily="34" charset="0"/>
              </a:rPr>
              <a:t>  </a:t>
            </a:r>
            <a:r>
              <a:rPr lang="en-US" altLang="en-US" b="1" dirty="0" err="1">
                <a:latin typeface="Franklin Gothic Book" pitchFamily="34" charset="0"/>
              </a:rPr>
              <a:t>по</a:t>
            </a:r>
            <a:r>
              <a:rPr lang="en-US" altLang="en-US" b="1" dirty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физике</a:t>
            </a:r>
            <a:r>
              <a:rPr lang="en-US" altLang="en-US" b="1" dirty="0">
                <a:latin typeface="Franklin Gothic Book" pitchFamily="34" charset="0"/>
              </a:rPr>
              <a:t>» 2009 – 2011 </a:t>
            </a:r>
            <a:r>
              <a:rPr lang="en-US" altLang="en-US" b="1" dirty="0" err="1">
                <a:latin typeface="Franklin Gothic Book" pitchFamily="34" charset="0"/>
              </a:rPr>
              <a:t>гг</a:t>
            </a:r>
            <a:r>
              <a:rPr lang="en-US" altLang="en-US" b="1" dirty="0">
                <a:latin typeface="Franklin Gothic Book" pitchFamily="34" charset="0"/>
              </a:rPr>
              <a:t>. – </a:t>
            </a:r>
            <a:r>
              <a:rPr lang="en-US" altLang="en-US" b="1" dirty="0" err="1">
                <a:latin typeface="Franklin Gothic Book" pitchFamily="34" charset="0"/>
              </a:rPr>
              <a:t>городской</a:t>
            </a:r>
            <a:r>
              <a:rPr lang="en-US" altLang="en-US" b="1" dirty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проект</a:t>
            </a:r>
            <a:endParaRPr lang="en-US" altLang="en-US" b="1" dirty="0">
              <a:latin typeface="Franklin Gothic Book" pitchFamily="34" charset="0"/>
            </a:endParaRPr>
          </a:p>
        </p:txBody>
      </p:sp>
      <p:sp>
        <p:nvSpPr>
          <p:cNvPr id="124932" name="Shape"/>
          <p:cNvSpPr>
            <a:spLocks/>
          </p:cNvSpPr>
          <p:nvPr/>
        </p:nvSpPr>
        <p:spPr bwMode="auto">
          <a:xfrm>
            <a:off x="0" y="19891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altLang="en-US" b="1" dirty="0">
                <a:latin typeface="Franklin Gothic Book" pitchFamily="34" charset="0"/>
              </a:rPr>
              <a:t>  </a:t>
            </a:r>
            <a:r>
              <a:rPr lang="ru-RU" altLang="en-US" b="1" dirty="0" smtClean="0">
                <a:latin typeface="Franklin Gothic Book" pitchFamily="34" charset="0"/>
              </a:rPr>
              <a:t>«</a:t>
            </a:r>
            <a:r>
              <a:rPr lang="en-US" altLang="en-US" b="1" dirty="0" err="1" smtClean="0">
                <a:latin typeface="Franklin Gothic Book" pitchFamily="34" charset="0"/>
              </a:rPr>
              <a:t>Разработка</a:t>
            </a:r>
            <a:r>
              <a:rPr lang="en-US" altLang="en-US" b="1" dirty="0" smtClean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рабочих</a:t>
            </a:r>
            <a:r>
              <a:rPr lang="en-US" altLang="en-US" b="1" dirty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программ</a:t>
            </a:r>
            <a:r>
              <a:rPr lang="en-US" altLang="en-US" b="1" dirty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для</a:t>
            </a:r>
            <a:r>
              <a:rPr lang="en-US" altLang="en-US" b="1" dirty="0">
                <a:latin typeface="Franklin Gothic Book" pitchFamily="34" charset="0"/>
              </a:rPr>
              <a:t> УМК </a:t>
            </a:r>
            <a:r>
              <a:rPr lang="en-US" altLang="en-US" b="1" dirty="0" err="1">
                <a:latin typeface="Franklin Gothic Book" pitchFamily="34" charset="0"/>
              </a:rPr>
              <a:t>основной</a:t>
            </a:r>
            <a:r>
              <a:rPr lang="en-US" altLang="en-US" b="1" dirty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школы</a:t>
            </a:r>
            <a:r>
              <a:rPr lang="en-US" altLang="en-US" b="1" dirty="0">
                <a:latin typeface="Franklin Gothic Book" pitchFamily="34" charset="0"/>
              </a:rPr>
              <a:t>, </a:t>
            </a:r>
            <a:r>
              <a:rPr lang="en-US" altLang="en-US" b="1" dirty="0" err="1">
                <a:latin typeface="Franklin Gothic Book" pitchFamily="34" charset="0"/>
              </a:rPr>
              <a:t>реализуемых</a:t>
            </a:r>
            <a:r>
              <a:rPr lang="en-US" altLang="en-US" b="1" dirty="0">
                <a:latin typeface="Franklin Gothic Book" pitchFamily="34" charset="0"/>
              </a:rPr>
              <a:t> в ОУ </a:t>
            </a:r>
            <a:r>
              <a:rPr lang="en-US" altLang="en-US" b="1" dirty="0" err="1">
                <a:latin typeface="Franklin Gothic Book" pitchFamily="34" charset="0"/>
              </a:rPr>
              <a:t>Санкт-Петербурга</a:t>
            </a:r>
            <a:r>
              <a:rPr lang="en-US" altLang="en-US" b="1" dirty="0">
                <a:latin typeface="Franklin Gothic Book" pitchFamily="34" charset="0"/>
              </a:rPr>
              <a:t>», </a:t>
            </a:r>
            <a:r>
              <a:rPr lang="en-US" altLang="en-US" b="1" dirty="0" err="1">
                <a:latin typeface="Franklin Gothic Book" pitchFamily="34" charset="0"/>
              </a:rPr>
              <a:t>январь</a:t>
            </a:r>
            <a:r>
              <a:rPr lang="en-US" altLang="en-US" b="1" dirty="0">
                <a:latin typeface="Franklin Gothic Book" pitchFamily="34" charset="0"/>
              </a:rPr>
              <a:t> – </a:t>
            </a:r>
            <a:r>
              <a:rPr lang="en-US" altLang="en-US" b="1" dirty="0" err="1">
                <a:latin typeface="Franklin Gothic Book" pitchFamily="34" charset="0"/>
              </a:rPr>
              <a:t>май</a:t>
            </a:r>
            <a:r>
              <a:rPr lang="en-US" altLang="en-US" b="1" dirty="0">
                <a:latin typeface="Franklin Gothic Book" pitchFamily="34" charset="0"/>
              </a:rPr>
              <a:t> 2013 – </a:t>
            </a:r>
            <a:r>
              <a:rPr lang="en-US" altLang="en-US" b="1" dirty="0" err="1">
                <a:latin typeface="Franklin Gothic Book" pitchFamily="34" charset="0"/>
              </a:rPr>
              <a:t>городской</a:t>
            </a:r>
            <a:r>
              <a:rPr lang="en-US" altLang="en-US" b="1" dirty="0">
                <a:latin typeface="Franklin Gothic Book" pitchFamily="34" charset="0"/>
              </a:rPr>
              <a:t> </a:t>
            </a:r>
            <a:r>
              <a:rPr lang="en-US" altLang="en-US" b="1" dirty="0" err="1">
                <a:latin typeface="Franklin Gothic Book" pitchFamily="34" charset="0"/>
              </a:rPr>
              <a:t>проект</a:t>
            </a:r>
            <a:endParaRPr lang="en-US" altLang="en-US" b="1" dirty="0">
              <a:latin typeface="Franklin Gothic Book" pitchFamily="34" charset="0"/>
            </a:endParaRPr>
          </a:p>
        </p:txBody>
      </p:sp>
      <p:sp>
        <p:nvSpPr>
          <p:cNvPr id="124933" name="Shape"/>
          <p:cNvSpPr>
            <a:spLocks/>
          </p:cNvSpPr>
          <p:nvPr/>
        </p:nvSpPr>
        <p:spPr bwMode="auto">
          <a:xfrm>
            <a:off x="0" y="2708275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altLang="en-US" b="1">
                <a:latin typeface="Franklin Gothic Book" pitchFamily="34" charset="0"/>
              </a:rPr>
              <a:t>  «Формирование универсальных учебных действий на уроках физики в основной школе», январь – декабрь 2013 – городской проект</a:t>
            </a:r>
          </a:p>
        </p:txBody>
      </p:sp>
      <p:sp>
        <p:nvSpPr>
          <p:cNvPr id="124934" name="Shape"/>
          <p:cNvSpPr>
            <a:spLocks/>
          </p:cNvSpPr>
          <p:nvPr/>
        </p:nvSpPr>
        <p:spPr bwMode="auto">
          <a:xfrm>
            <a:off x="0" y="335756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altLang="en-US" b="1">
                <a:latin typeface="Franklin Gothic Book" pitchFamily="34" charset="0"/>
              </a:rPr>
              <a:t>  «</a:t>
            </a:r>
            <a:r>
              <a:rPr lang="en-US" altLang="en-US" b="1"/>
              <a:t>Применение музейных педагогических технологий в обучении физике</a:t>
            </a:r>
            <a:r>
              <a:rPr lang="en-US" altLang="en-US" b="1">
                <a:latin typeface="Franklin Gothic Book" pitchFamily="34" charset="0"/>
              </a:rPr>
              <a:t>», январь – май 2015 – городской проект</a:t>
            </a:r>
          </a:p>
        </p:txBody>
      </p:sp>
      <p:sp>
        <p:nvSpPr>
          <p:cNvPr id="124935" name="Shape"/>
          <p:cNvSpPr>
            <a:spLocks/>
          </p:cNvSpPr>
          <p:nvPr/>
        </p:nvSpPr>
        <p:spPr bwMode="auto">
          <a:xfrm>
            <a:off x="0" y="4005263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altLang="en-US" b="1">
                <a:latin typeface="Franklin Gothic Book" pitchFamily="34" charset="0"/>
              </a:rPr>
              <a:t>  «</a:t>
            </a:r>
            <a:r>
              <a:rPr lang="en-US" altLang="en-US" b="1"/>
              <a:t>Организационно-методическое сопровождение подготовки и проведения  экспериментальной составляющей ОГЭ по физике  в СПб</a:t>
            </a:r>
            <a:r>
              <a:rPr lang="en-US" altLang="en-US" b="1">
                <a:latin typeface="Franklin Gothic Book" pitchFamily="34" charset="0"/>
              </a:rPr>
              <a:t>», сентябрь 2015 – март 2015 – городской проект</a:t>
            </a:r>
          </a:p>
        </p:txBody>
      </p:sp>
      <p:sp>
        <p:nvSpPr>
          <p:cNvPr id="124936" name="Shape"/>
          <p:cNvSpPr>
            <a:spLocks/>
          </p:cNvSpPr>
          <p:nvPr/>
        </p:nvSpPr>
        <p:spPr bwMode="auto">
          <a:xfrm>
            <a:off x="0" y="501332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altLang="en-US" b="1">
                <a:latin typeface="Franklin Gothic Book" pitchFamily="34" charset="0"/>
              </a:rPr>
              <a:t>  «</a:t>
            </a:r>
            <a:r>
              <a:rPr lang="en-US" altLang="en-US" b="1"/>
              <a:t>Разработка инструментария самооценки учащихся</a:t>
            </a:r>
            <a:r>
              <a:rPr lang="en-US" altLang="en-US" b="1">
                <a:latin typeface="Franklin Gothic Book" pitchFamily="34" charset="0"/>
              </a:rPr>
              <a:t>», сентябрь 2016 – апрель 2017 – межрайонный проект</a:t>
            </a:r>
          </a:p>
        </p:txBody>
      </p:sp>
      <p:sp>
        <p:nvSpPr>
          <p:cNvPr id="124937" name="Shape"/>
          <p:cNvSpPr>
            <a:spLocks/>
          </p:cNvSpPr>
          <p:nvPr/>
        </p:nvSpPr>
        <p:spPr bwMode="auto">
          <a:xfrm>
            <a:off x="0" y="594995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en-US" altLang="en-US" b="1" i="1">
                <a:latin typeface="Franklin Gothic Book" pitchFamily="34" charset="0"/>
              </a:rPr>
              <a:t>  «</a:t>
            </a:r>
            <a:r>
              <a:rPr lang="en-US" altLang="en-US" b="1" i="1"/>
              <a:t>Стратегия обучения рациональному чтению учебника физики (основная школа)</a:t>
            </a:r>
            <a:r>
              <a:rPr lang="en-US" altLang="en-US" b="1" i="1">
                <a:latin typeface="Franklin Gothic Book" pitchFamily="34" charset="0"/>
              </a:rPr>
              <a:t>», апрель 2017 – апрель 2018 – городской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38248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hape"/>
          <p:cNvSpPr>
            <a:spLocks/>
          </p:cNvSpPr>
          <p:nvPr/>
        </p:nvSpPr>
        <p:spPr bwMode="auto">
          <a:xfrm>
            <a:off x="180975" y="196850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/>
              <a:t>НАПРАВЛЕНИЯ РАЗВИТИЯ </a:t>
            </a:r>
          </a:p>
          <a:p>
            <a:pPr algn="ctr" eaLnBrk="0" hangingPunct="0"/>
            <a:r>
              <a:rPr lang="en-US" altLang="en-US" sz="2800"/>
              <a:t>ГУМО учителей физики СПб </a:t>
            </a:r>
          </a:p>
          <a:p>
            <a:pPr algn="ctr" eaLnBrk="0" hangingPunct="0"/>
            <a:r>
              <a:rPr lang="en-US" altLang="en-US" sz="2800" b="1"/>
              <a:t>определяются</a:t>
            </a:r>
          </a:p>
        </p:txBody>
      </p:sp>
      <p:graphicFrame>
        <p:nvGraphicFramePr>
          <p:cNvPr id="18435" name="Shape"/>
          <p:cNvGraphicFramePr>
            <a:graphicFrameLocks noGrp="1"/>
          </p:cNvGraphicFramePr>
          <p:nvPr/>
        </p:nvGraphicFramePr>
        <p:xfrm>
          <a:off x="158750" y="2020888"/>
          <a:ext cx="8823325" cy="4421187"/>
        </p:xfrm>
        <a:graphic>
          <a:graphicData uri="http://schemas.openxmlformats.org/drawingml/2006/table">
            <a:tbl>
              <a:tblPr/>
              <a:tblGrid>
                <a:gridCol w="4411663"/>
                <a:gridCol w="4411662"/>
              </a:tblGrid>
              <a:tr h="396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По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содержанию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E3B3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По форме проведения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309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Основными запросами системы образования (Закон об образовании РФ; ФГОС 2 поколения)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Использованием возможностей городской среды СПб в преподавании физики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EC9"/>
                    </a:solidFill>
                  </a:tcPr>
                </a:tc>
              </a:tr>
              <a:tr h="10066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Особенност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ями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 преподавания физики в школах различной направленности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Удаленностью площадки проведения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EC9"/>
                    </a:solidFill>
                  </a:tcPr>
                </a:tc>
              </a:tr>
              <a:tr h="100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Использованием возможностей городской среды СПб в преподавании физики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Количеством участников, имеющих возможность выступить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EC9"/>
                    </a:solidFill>
                  </a:tcPr>
                </a:tc>
              </a:tr>
              <a:tr h="701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Использованием личностно-ориентированных технологий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E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244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754</Words>
  <Application>Microsoft Office PowerPoint</Application>
  <PresentationFormat>Экран (4:3)</PresentationFormat>
  <Paragraphs>148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Bookman Old Style</vt:lpstr>
      <vt:lpstr>Franklin Gothic Book</vt:lpstr>
      <vt:lpstr>Wingdings 2</vt:lpstr>
      <vt:lpstr>Book Antiqua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8</cp:revision>
  <dcterms:created xsi:type="dcterms:W3CDTF">2017-08-21T14:00:16Z</dcterms:created>
  <dcterms:modified xsi:type="dcterms:W3CDTF">2017-08-21T14:56:14Z</dcterms:modified>
</cp:coreProperties>
</file>