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8EF0-9FEB-4D0A-84D8-7B332C43043B}" type="datetimeFigureOut">
              <a:rPr lang="ru-RU" smtClean="0"/>
              <a:t>22.08.2017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A9F8C94-A00E-46C5-B662-5B9BD93B0F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8EF0-9FEB-4D0A-84D8-7B332C43043B}" type="datetimeFigureOut">
              <a:rPr lang="ru-RU" smtClean="0"/>
              <a:t>22.08.2017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8C94-A00E-46C5-B662-5B9BD93B0F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8EF0-9FEB-4D0A-84D8-7B332C43043B}" type="datetimeFigureOut">
              <a:rPr lang="ru-RU" smtClean="0"/>
              <a:t>22.08.2017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8C94-A00E-46C5-B662-5B9BD93B0F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8EF0-9FEB-4D0A-84D8-7B332C43043B}" type="datetimeFigureOut">
              <a:rPr lang="ru-RU" smtClean="0"/>
              <a:t>22.08.2017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A9F8C94-A00E-46C5-B662-5B9BD93B0F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8EF0-9FEB-4D0A-84D8-7B332C43043B}" type="datetimeFigureOut">
              <a:rPr lang="ru-RU" smtClean="0"/>
              <a:t>22.08.2017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8C94-A00E-46C5-B662-5B9BD93B0FE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8EF0-9FEB-4D0A-84D8-7B332C43043B}" type="datetimeFigureOut">
              <a:rPr lang="ru-RU" smtClean="0"/>
              <a:t>22.08.2017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8C94-A00E-46C5-B662-5B9BD93B0F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8EF0-9FEB-4D0A-84D8-7B332C43043B}" type="datetimeFigureOut">
              <a:rPr lang="ru-RU" smtClean="0"/>
              <a:t>22.08.2017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A9F8C94-A00E-46C5-B662-5B9BD93B0FE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8EF0-9FEB-4D0A-84D8-7B332C43043B}" type="datetimeFigureOut">
              <a:rPr lang="ru-RU" smtClean="0"/>
              <a:t>22.08.2017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8C94-A00E-46C5-B662-5B9BD93B0F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8EF0-9FEB-4D0A-84D8-7B332C43043B}" type="datetimeFigureOut">
              <a:rPr lang="ru-RU" smtClean="0"/>
              <a:t>22.08.2017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8C94-A00E-46C5-B662-5B9BD93B0F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8EF0-9FEB-4D0A-84D8-7B332C43043B}" type="datetimeFigureOut">
              <a:rPr lang="ru-RU" smtClean="0"/>
              <a:t>22.08.2017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8C94-A00E-46C5-B662-5B9BD93B0F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8EF0-9FEB-4D0A-84D8-7B332C43043B}" type="datetimeFigureOut">
              <a:rPr lang="ru-RU" smtClean="0"/>
              <a:t>22.08.2017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8C94-A00E-46C5-B662-5B9BD93B0FE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1118EF0-9FEB-4D0A-84D8-7B332C43043B}" type="datetimeFigureOut">
              <a:rPr lang="ru-RU" smtClean="0"/>
              <a:t>22.08.2017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A9F8C94-A00E-46C5-B662-5B9BD93B0FE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vk.com/club55128926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effectLst/>
              </a:rPr>
              <a:t>О деятельности профессионального </a:t>
            </a:r>
            <a:r>
              <a:rPr lang="ru-RU" sz="2700" b="1" dirty="0" smtClean="0">
                <a:effectLst/>
              </a:rPr>
              <a:t/>
            </a:r>
            <a:br>
              <a:rPr lang="ru-RU" sz="2700" b="1" dirty="0" smtClean="0">
                <a:effectLst/>
              </a:rPr>
            </a:br>
            <a:r>
              <a:rPr lang="ru-RU" sz="2700" b="1" dirty="0" smtClean="0">
                <a:effectLst/>
              </a:rPr>
              <a:t>научно-методического </a:t>
            </a:r>
            <a:r>
              <a:rPr lang="ru-RU" sz="2700" b="1" dirty="0">
                <a:effectLst/>
              </a:rPr>
              <a:t>сообщества </a:t>
            </a:r>
            <a:r>
              <a:rPr lang="ru-RU" sz="2700" b="1" dirty="0" smtClean="0">
                <a:effectLst/>
              </a:rPr>
              <a:t/>
            </a:r>
            <a:br>
              <a:rPr lang="ru-RU" sz="2700" b="1" dirty="0" smtClean="0">
                <a:effectLst/>
              </a:rPr>
            </a:br>
            <a:r>
              <a:rPr lang="ru-RU" sz="2700" b="1" dirty="0" smtClean="0">
                <a:effectLst/>
              </a:rPr>
              <a:t>«</a:t>
            </a:r>
            <a:r>
              <a:rPr lang="ru-RU" sz="2700" b="1" dirty="0">
                <a:effectLst/>
              </a:rPr>
              <a:t>Сибирская ассоциация </a:t>
            </a:r>
            <a:r>
              <a:rPr lang="ru-RU" sz="2700" dirty="0">
                <a:effectLst/>
              </a:rPr>
              <a:t/>
            </a:r>
            <a:br>
              <a:rPr lang="ru-RU" sz="2700" dirty="0">
                <a:effectLst/>
              </a:rPr>
            </a:br>
            <a:r>
              <a:rPr lang="ru-RU" sz="2700" b="1" dirty="0">
                <a:effectLst/>
              </a:rPr>
              <a:t>учителей и преподавателей иностранных языков»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731" y="3717032"/>
            <a:ext cx="8458200" cy="914400"/>
          </a:xfrm>
        </p:spPr>
        <p:txBody>
          <a:bodyPr>
            <a:noAutofit/>
          </a:bodyPr>
          <a:lstStyle/>
          <a:p>
            <a:pPr algn="r"/>
            <a:endParaRPr lang="ru-RU" sz="2000" dirty="0" smtClean="0"/>
          </a:p>
          <a:p>
            <a:pPr algn="r"/>
            <a:endParaRPr lang="ru-RU" sz="2000" dirty="0"/>
          </a:p>
          <a:p>
            <a:pPr algn="r"/>
            <a:endParaRPr lang="ru-RU" sz="2000" dirty="0" smtClean="0"/>
          </a:p>
          <a:p>
            <a:pPr algn="r"/>
            <a:endParaRPr lang="ru-RU" sz="2000" dirty="0"/>
          </a:p>
          <a:p>
            <a:pPr algn="r"/>
            <a:r>
              <a:rPr lang="ru-RU" sz="2000" dirty="0" smtClean="0"/>
              <a:t>Председатель</a:t>
            </a:r>
          </a:p>
          <a:p>
            <a:pPr algn="r"/>
            <a:r>
              <a:rPr lang="ru-RU" sz="2000" dirty="0" smtClean="0"/>
              <a:t>Е.А. Костина,</a:t>
            </a:r>
          </a:p>
          <a:p>
            <a:pPr algn="r"/>
            <a:r>
              <a:rPr lang="ru-RU" sz="2000" dirty="0" smtClean="0"/>
              <a:t>декан ФИЯ НГПУ</a:t>
            </a:r>
          </a:p>
          <a:p>
            <a:pPr algn="r"/>
            <a:r>
              <a:rPr lang="ru-RU" sz="2000" dirty="0" err="1"/>
              <a:t>к</a:t>
            </a:r>
            <a:r>
              <a:rPr lang="ru-RU" sz="2000" dirty="0" err="1" smtClean="0"/>
              <a:t>.п.н</a:t>
            </a:r>
            <a:r>
              <a:rPr lang="ru-RU" sz="2000" dirty="0" smtClean="0"/>
              <a:t>., доцент, </a:t>
            </a:r>
          </a:p>
          <a:p>
            <a:pPr algn="r"/>
            <a:r>
              <a:rPr lang="ru-RU" sz="2000" dirty="0" smtClean="0"/>
              <a:t>профессор кафедры </a:t>
            </a:r>
            <a:endParaRPr lang="en-US" sz="2000" dirty="0" smtClean="0"/>
          </a:p>
          <a:p>
            <a:pPr algn="r"/>
            <a:r>
              <a:rPr lang="ru-RU" sz="2000" dirty="0" smtClean="0"/>
              <a:t>английского языка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5554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Деятельность ассоциации 2014 – 2017 гг.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Интеллектуальные игры «Калейдоскоп культур» на иностранных языках (английский, французский, немецкий, китайский)</a:t>
            </a:r>
          </a:p>
          <a:p>
            <a:r>
              <a:rPr lang="ru-RU" dirty="0" smtClean="0"/>
              <a:t>Творческие конкурсы</a:t>
            </a:r>
          </a:p>
          <a:p>
            <a:r>
              <a:rPr lang="ru-RU" dirty="0" smtClean="0"/>
              <a:t>Научно-практические конференции</a:t>
            </a:r>
          </a:p>
          <a:p>
            <a:pPr algn="just"/>
            <a:r>
              <a:rPr lang="ru-RU" dirty="0" smtClean="0"/>
              <a:t>Методические семинары-практикумы для учителей</a:t>
            </a:r>
          </a:p>
          <a:p>
            <a:r>
              <a:rPr lang="ru-RU" dirty="0" smtClean="0"/>
              <a:t>Информационная деятельность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13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Интеллектуальные игры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Английский язык: </a:t>
            </a:r>
          </a:p>
          <a:p>
            <a:pPr algn="just">
              <a:buFontTx/>
              <a:buChar char="-"/>
            </a:pPr>
            <a:r>
              <a:rPr lang="ru-RU" dirty="0" smtClean="0"/>
              <a:t>учащиеся школ Новосибирска и НСО, с 2013 года, 3 игры в год, </a:t>
            </a:r>
            <a:r>
              <a:rPr lang="ru-RU" b="1" dirty="0" smtClean="0"/>
              <a:t>990 школьников</a:t>
            </a:r>
          </a:p>
          <a:p>
            <a:pPr algn="just">
              <a:buFontTx/>
              <a:buChar char="-"/>
            </a:pPr>
            <a:r>
              <a:rPr lang="ru-RU" dirty="0" smtClean="0"/>
              <a:t>- студенты вузов Новосибирска, с 2013 года, 1 игра в год, </a:t>
            </a:r>
            <a:r>
              <a:rPr lang="ru-RU" b="1" dirty="0" smtClean="0"/>
              <a:t>150 студентов</a:t>
            </a:r>
          </a:p>
          <a:p>
            <a:pPr algn="just"/>
            <a:r>
              <a:rPr lang="ru-RU" dirty="0" smtClean="0"/>
              <a:t>Немецкий язык: учащиеся 9-11 классов, с 2013 года, 1-2 игры в год, </a:t>
            </a:r>
            <a:r>
              <a:rPr lang="ru-RU" b="1" dirty="0" smtClean="0"/>
              <a:t>186 школьников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501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Интеллектуальные игры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Китайский язык: </a:t>
            </a:r>
            <a:r>
              <a:rPr lang="ru-RU" dirty="0"/>
              <a:t>учащиеся школ Новосибирска и НСО, с </a:t>
            </a:r>
            <a:r>
              <a:rPr lang="ru-RU" dirty="0" smtClean="0"/>
              <a:t>2015 </a:t>
            </a:r>
            <a:r>
              <a:rPr lang="ru-RU" dirty="0"/>
              <a:t>года, </a:t>
            </a:r>
            <a:r>
              <a:rPr lang="ru-RU" dirty="0" smtClean="0"/>
              <a:t>1 игра </a:t>
            </a:r>
            <a:r>
              <a:rPr lang="ru-RU" dirty="0"/>
              <a:t>в год, </a:t>
            </a:r>
            <a:r>
              <a:rPr lang="ru-RU" b="1" dirty="0" smtClean="0"/>
              <a:t>150 </a:t>
            </a:r>
            <a:r>
              <a:rPr lang="ru-RU" b="1" dirty="0"/>
              <a:t>школьников</a:t>
            </a:r>
          </a:p>
          <a:p>
            <a:pPr algn="just"/>
            <a:r>
              <a:rPr lang="ru-RU" dirty="0" smtClean="0"/>
              <a:t>Французский язык: </a:t>
            </a:r>
            <a:r>
              <a:rPr lang="ru-RU" dirty="0"/>
              <a:t>учащиеся 9-11 классов, с </a:t>
            </a:r>
            <a:r>
              <a:rPr lang="ru-RU" dirty="0" smtClean="0"/>
              <a:t>2015 </a:t>
            </a:r>
            <a:r>
              <a:rPr lang="ru-RU" dirty="0"/>
              <a:t>года, </a:t>
            </a:r>
            <a:r>
              <a:rPr lang="ru-RU" dirty="0" smtClean="0"/>
              <a:t>1 игра </a:t>
            </a:r>
            <a:r>
              <a:rPr lang="ru-RU" dirty="0"/>
              <a:t>в год, </a:t>
            </a:r>
            <a:r>
              <a:rPr lang="ru-RU" b="1" dirty="0" smtClean="0"/>
              <a:t>54 школьника</a:t>
            </a:r>
          </a:p>
          <a:p>
            <a:endParaRPr lang="ru-RU" dirty="0"/>
          </a:p>
          <a:p>
            <a:pPr marL="0" indent="0" algn="ctr">
              <a:buNone/>
            </a:pPr>
            <a:r>
              <a:rPr lang="ru-RU" b="1" dirty="0" smtClean="0"/>
              <a:t>ВСЕГО УЧАСТНИКОВ – 1530</a:t>
            </a:r>
            <a:r>
              <a:rPr lang="ru-RU" dirty="0" smtClean="0"/>
              <a:t>, </a:t>
            </a:r>
          </a:p>
          <a:p>
            <a:pPr marL="0" indent="0" algn="ctr">
              <a:buNone/>
            </a:pPr>
            <a:r>
              <a:rPr lang="ru-RU" dirty="0" smtClean="0"/>
              <a:t>благодаря деятельности школьных учителей и преподавателей вузов 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686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Творческие конкурсы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/>
              <a:t>«Найди Китай в Новосибирске» (студенты, школьники</a:t>
            </a:r>
            <a:r>
              <a:rPr lang="ru-RU" dirty="0" smtClean="0"/>
              <a:t>), 2014</a:t>
            </a:r>
          </a:p>
          <a:p>
            <a:pPr algn="just"/>
            <a:r>
              <a:rPr lang="ru-RU" dirty="0"/>
              <a:t>Областной литературный фестиваль среди учащихся средних общеобразовательных учреждений г. Новосибирска и </a:t>
            </a:r>
            <a:r>
              <a:rPr lang="ru-RU" dirty="0" smtClean="0"/>
              <a:t>НСО, 2015, 2016, </a:t>
            </a:r>
            <a:r>
              <a:rPr lang="ru-RU" b="1" dirty="0" smtClean="0"/>
              <a:t>460 участников</a:t>
            </a:r>
          </a:p>
          <a:p>
            <a:pPr algn="just"/>
            <a:r>
              <a:rPr lang="ru-RU" dirty="0"/>
              <a:t>Международный конкурс художественного </a:t>
            </a:r>
            <a:r>
              <a:rPr lang="ru-RU" dirty="0" smtClean="0"/>
              <a:t>перевода, 2014, 2015, </a:t>
            </a:r>
            <a:r>
              <a:rPr lang="ru-RU" b="1" dirty="0" smtClean="0"/>
              <a:t>105 участников </a:t>
            </a:r>
            <a:r>
              <a:rPr lang="ru-RU" dirty="0" smtClean="0"/>
              <a:t>– студентов вузов </a:t>
            </a:r>
            <a:r>
              <a:rPr lang="ru-RU" smtClean="0"/>
              <a:t>и </a:t>
            </a:r>
            <a:r>
              <a:rPr lang="ru-RU" smtClean="0"/>
              <a:t>учащиеся </a:t>
            </a:r>
            <a:r>
              <a:rPr lang="ru-RU" dirty="0" smtClean="0"/>
              <a:t>9-11 классов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378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Творческие конкурсы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ПЕРСПЕКТИВА – 2018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Конкурс профессионального мастерства учителей иностранного языка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182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Научно-практические конференции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Областная научно-практическая </a:t>
            </a:r>
            <a:r>
              <a:rPr lang="ru-RU" dirty="0" smtClean="0"/>
              <a:t>конференция по иностранным языкам </a:t>
            </a:r>
            <a:r>
              <a:rPr lang="ru-RU" dirty="0"/>
              <a:t>среди учащихся </a:t>
            </a:r>
            <a:r>
              <a:rPr lang="ru-RU" dirty="0" smtClean="0"/>
              <a:t>4 – 11 классов средних </a:t>
            </a:r>
            <a:r>
              <a:rPr lang="ru-RU" dirty="0"/>
              <a:t>общеобразовательных учреждений г. Новосибирска и Новосибирской </a:t>
            </a:r>
            <a:r>
              <a:rPr lang="ru-RU" dirty="0" smtClean="0"/>
              <a:t>области, 2014 – 2017, </a:t>
            </a:r>
            <a:r>
              <a:rPr lang="ru-RU" b="1" dirty="0" smtClean="0"/>
              <a:t>71 участник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4976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>Методические семинары-практикумы для учителей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Семинары </a:t>
            </a:r>
            <a:r>
              <a:rPr lang="ru-RU" dirty="0"/>
              <a:t>по подготовке к </a:t>
            </a:r>
            <a:r>
              <a:rPr lang="ru-RU" dirty="0" smtClean="0"/>
              <a:t>НПК</a:t>
            </a:r>
          </a:p>
          <a:p>
            <a:pPr algn="just"/>
            <a:r>
              <a:rPr lang="ru-RU" dirty="0" smtClean="0"/>
              <a:t>Семинары </a:t>
            </a:r>
            <a:r>
              <a:rPr lang="ru-RU" dirty="0"/>
              <a:t>по подготовке к литературному </a:t>
            </a:r>
            <a:r>
              <a:rPr lang="ru-RU" dirty="0" smtClean="0"/>
              <a:t>фестивалю</a:t>
            </a:r>
          </a:p>
          <a:p>
            <a:pPr algn="just"/>
            <a:r>
              <a:rPr lang="ru-RU" dirty="0" smtClean="0"/>
              <a:t>Семинары по подготовке к интеллектуальным играм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2702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effectLst/>
              </a:rPr>
              <a:t>Информационная деятельность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Группа </a:t>
            </a:r>
            <a:r>
              <a:rPr lang="ru-RU" dirty="0" err="1" smtClean="0"/>
              <a:t>Вконтакте</a:t>
            </a:r>
            <a:r>
              <a:rPr lang="ru-RU" dirty="0" smtClean="0"/>
              <a:t> </a:t>
            </a:r>
            <a:r>
              <a:rPr lang="ru-RU" dirty="0"/>
              <a:t>«Сибирская ассоциация учителей и преподавателей иностранных языков</a:t>
            </a:r>
            <a:r>
              <a:rPr lang="ru-RU" dirty="0" smtClean="0"/>
              <a:t>», 312 участников</a:t>
            </a:r>
          </a:p>
          <a:p>
            <a:pPr marL="0" indent="0" algn="ctr">
              <a:buNone/>
            </a:pPr>
            <a:r>
              <a:rPr lang="en-US" u="sng" dirty="0">
                <a:hlinkClick r:id="rId2"/>
              </a:rPr>
              <a:t>http://vk.com/club55128926</a:t>
            </a: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186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Организации-партнеры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 algn="just"/>
            <a:r>
              <a:rPr lang="ru-RU" dirty="0" smtClean="0"/>
              <a:t>ФГБОУ </a:t>
            </a:r>
            <a:r>
              <a:rPr lang="ru-RU" dirty="0"/>
              <a:t>ВО «НГПУ», факультет иностранных </a:t>
            </a:r>
            <a:r>
              <a:rPr lang="ru-RU" dirty="0" smtClean="0"/>
              <a:t>языков</a:t>
            </a:r>
          </a:p>
          <a:p>
            <a:pPr algn="just"/>
            <a:r>
              <a:rPr lang="ru-RU" dirty="0"/>
              <a:t>Литературный клуб “</a:t>
            </a:r>
            <a:r>
              <a:rPr lang="en-US" dirty="0"/>
              <a:t>Enjoy Literature</a:t>
            </a:r>
            <a:r>
              <a:rPr lang="ru-RU" dirty="0"/>
              <a:t>” факультета иностранных языков ФГБОУ ВПО «НГПУ</a:t>
            </a:r>
            <a:r>
              <a:rPr lang="ru-RU" dirty="0" smtClean="0"/>
              <a:t>»</a:t>
            </a:r>
          </a:p>
          <a:p>
            <a:pPr algn="just"/>
            <a:r>
              <a:rPr lang="ru-RU" dirty="0"/>
              <a:t>ЭМС «</a:t>
            </a:r>
            <a:r>
              <a:rPr lang="ru-RU" dirty="0" err="1"/>
              <a:t>Релод</a:t>
            </a:r>
            <a:r>
              <a:rPr lang="ru-RU" dirty="0"/>
              <a:t>-Новосибирск», магазин иностранной книги «</a:t>
            </a:r>
            <a:r>
              <a:rPr lang="ru-RU" dirty="0" err="1"/>
              <a:t>Оксбридж</a:t>
            </a:r>
            <a:r>
              <a:rPr lang="ru-RU" dirty="0" smtClean="0"/>
              <a:t>»</a:t>
            </a:r>
          </a:p>
          <a:p>
            <a:pPr algn="just"/>
            <a:r>
              <a:rPr lang="ru-RU" dirty="0"/>
              <a:t>АНО «Лаборатория иностранных языков</a:t>
            </a:r>
            <a:r>
              <a:rPr lang="ru-RU" dirty="0" smtClean="0"/>
              <a:t>»</a:t>
            </a:r>
          </a:p>
          <a:p>
            <a:pPr algn="just"/>
            <a:r>
              <a:rPr lang="ru-RU" dirty="0"/>
              <a:t>Новосибирский учебно-методический и консультационный центр “</a:t>
            </a:r>
            <a:r>
              <a:rPr lang="ru-RU" dirty="0" err="1"/>
              <a:t>Learn</a:t>
            </a:r>
            <a:r>
              <a:rPr lang="ru-RU" dirty="0"/>
              <a:t> &amp; </a:t>
            </a:r>
            <a:r>
              <a:rPr lang="ru-RU" dirty="0" err="1"/>
              <a:t>Teach</a:t>
            </a:r>
            <a:r>
              <a:rPr lang="ru-RU" dirty="0" smtClean="0"/>
              <a:t>”</a:t>
            </a:r>
          </a:p>
          <a:p>
            <a:pPr algn="just"/>
            <a:r>
              <a:rPr lang="ru-RU" dirty="0"/>
              <a:t>МБУ «Дом молодежи железнодорожного района» г. </a:t>
            </a:r>
            <a:r>
              <a:rPr lang="ru-RU" dirty="0" smtClean="0"/>
              <a:t>Новосибирск</a:t>
            </a:r>
          </a:p>
          <a:p>
            <a:pPr algn="just"/>
            <a:r>
              <a:rPr lang="ru-RU" dirty="0"/>
              <a:t>ДТД УМ «Юниор</a:t>
            </a:r>
            <a:r>
              <a:rPr lang="ru-RU" dirty="0" smtClean="0"/>
              <a:t>»</a:t>
            </a:r>
          </a:p>
          <a:p>
            <a:pPr algn="just"/>
            <a:r>
              <a:rPr lang="ru-RU" dirty="0"/>
              <a:t>Центр литературы на английском языке </a:t>
            </a:r>
            <a:r>
              <a:rPr lang="ru-RU" dirty="0" smtClean="0"/>
              <a:t>НГОНБ</a:t>
            </a:r>
          </a:p>
          <a:p>
            <a:pPr algn="just"/>
            <a:r>
              <a:rPr lang="ru-RU" dirty="0"/>
              <a:t>«Немецкий центр НГТУ»</a:t>
            </a:r>
          </a:p>
        </p:txBody>
      </p:sp>
    </p:spTree>
    <p:extLst>
      <p:ext uri="{BB962C8B-B14F-4D97-AF65-F5344CB8AC3E}">
        <p14:creationId xmlns:p14="http://schemas.microsoft.com/office/powerpoint/2010/main" val="271238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Проблемные зоны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Повышение </a:t>
            </a:r>
            <a:r>
              <a:rPr lang="ru-RU" dirty="0"/>
              <a:t>активности учителей </a:t>
            </a:r>
            <a:r>
              <a:rPr lang="ru-RU" dirty="0" smtClean="0"/>
              <a:t>немецкого</a:t>
            </a:r>
            <a:r>
              <a:rPr lang="ru-RU" dirty="0" smtClean="0"/>
              <a:t>, французского, </a:t>
            </a:r>
            <a:r>
              <a:rPr lang="ru-RU" dirty="0" smtClean="0"/>
              <a:t>китайского языков</a:t>
            </a:r>
            <a:endParaRPr lang="ru-RU" dirty="0" smtClean="0"/>
          </a:p>
          <a:p>
            <a:pPr algn="just"/>
            <a:r>
              <a:rPr lang="ru-RU" dirty="0" smtClean="0"/>
              <a:t>Взаимодействие </a:t>
            </a:r>
            <a:r>
              <a:rPr lang="ru-RU" dirty="0"/>
              <a:t>с коллегами </a:t>
            </a:r>
            <a:r>
              <a:rPr lang="ru-RU" dirty="0" smtClean="0"/>
              <a:t>других регионов </a:t>
            </a:r>
            <a:r>
              <a:rPr lang="ru-RU" dirty="0" smtClean="0"/>
              <a:t>(возможно, </a:t>
            </a:r>
            <a:r>
              <a:rPr lang="ru-RU" dirty="0"/>
              <a:t>организация совместных </a:t>
            </a:r>
            <a:r>
              <a:rPr lang="ru-RU" dirty="0" smtClean="0"/>
              <a:t>проектов)</a:t>
            </a:r>
          </a:p>
          <a:p>
            <a:pPr algn="just"/>
            <a:r>
              <a:rPr lang="ru-RU" dirty="0" smtClean="0"/>
              <a:t>Эффективное </a:t>
            </a:r>
            <a:r>
              <a:rPr lang="ru-RU" dirty="0"/>
              <a:t>взаимодействие </a:t>
            </a:r>
            <a:r>
              <a:rPr lang="ru-RU" dirty="0" smtClean="0"/>
              <a:t>с Министерством образования и науки Новосибирской области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910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ассоциация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Год основания – 2013</a:t>
            </a:r>
          </a:p>
          <a:p>
            <a:pPr marL="0" indent="0">
              <a:buNone/>
            </a:pPr>
            <a:endParaRPr lang="ru-RU" dirty="0" smtClean="0"/>
          </a:p>
          <a:p>
            <a:pPr algn="just"/>
            <a:r>
              <a:rPr lang="ru-RU" dirty="0" smtClean="0"/>
              <a:t>Нормативный документ – </a:t>
            </a:r>
            <a:r>
              <a:rPr lang="ru-RU" sz="2400" dirty="0" smtClean="0">
                <a:latin typeface="+mj-lt"/>
              </a:rPr>
              <a:t>Положение</a:t>
            </a:r>
            <a:r>
              <a:rPr lang="ru-RU" dirty="0" smtClean="0">
                <a:latin typeface="+mj-lt"/>
              </a:rPr>
              <a:t> </a:t>
            </a:r>
            <a:r>
              <a:rPr lang="ru-RU" sz="2400" dirty="0" smtClean="0">
                <a:latin typeface="+mj-lt"/>
              </a:rPr>
              <a:t>регионального Профессионального </a:t>
            </a:r>
            <a:r>
              <a:rPr lang="ru-RU" sz="2400" dirty="0">
                <a:latin typeface="+mj-lt"/>
              </a:rPr>
              <a:t>научно-методического </a:t>
            </a:r>
            <a:r>
              <a:rPr lang="ru-RU" sz="2400" dirty="0" smtClean="0">
                <a:latin typeface="+mj-lt"/>
              </a:rPr>
              <a:t>сообщества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smtClean="0">
                <a:latin typeface="+mj-lt"/>
              </a:rPr>
              <a:t>«Сибирская </a:t>
            </a:r>
            <a:r>
              <a:rPr lang="ru-RU" sz="2400" dirty="0">
                <a:latin typeface="+mj-lt"/>
              </a:rPr>
              <a:t>ассоциация учителей и преподавателей иностранных языков</a:t>
            </a:r>
            <a:r>
              <a:rPr lang="ru-RU" sz="2400" dirty="0" smtClean="0">
                <a:latin typeface="+mj-lt"/>
              </a:rPr>
              <a:t>». Принято Учредительным собранием Ассоциации 5 декабря 2013 года.</a:t>
            </a:r>
          </a:p>
          <a:p>
            <a:pPr algn="just"/>
            <a:endParaRPr lang="ru-RU" sz="2400" dirty="0"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968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0" indent="0" algn="ctr">
              <a:buNone/>
            </a:pPr>
            <a:r>
              <a:rPr lang="ru-RU" sz="4000" dirty="0" smtClean="0"/>
              <a:t>БЛАГОДАРЮ ЗА ВНИМАНИЕ!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08415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положение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«</a:t>
            </a:r>
            <a:r>
              <a:rPr lang="ru-RU" dirty="0"/>
              <a:t>Сибирская ассоциация учителей и преподавателей иностранных языков» </a:t>
            </a:r>
            <a:r>
              <a:rPr lang="ru-RU" dirty="0" smtClean="0"/>
              <a:t>является </a:t>
            </a:r>
            <a:r>
              <a:rPr lang="ru-RU" dirty="0"/>
              <a:t>основанным на членстве, </a:t>
            </a:r>
            <a:r>
              <a:rPr lang="ru-RU" b="1" dirty="0"/>
              <a:t>некоммерческим и независимым добровольным самоуправляемым общественным объединением</a:t>
            </a:r>
            <a:r>
              <a:rPr lang="ru-RU" dirty="0"/>
              <a:t>, созданным по инициативе граждан, объединившихся на основе </a:t>
            </a:r>
            <a:r>
              <a:rPr lang="ru-RU" b="1" dirty="0"/>
              <a:t>общности их профессиональных интересов</a:t>
            </a:r>
            <a:r>
              <a:rPr lang="ru-RU" dirty="0"/>
              <a:t> для реализации общих целей и задач, определенных настоящим Положением.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559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положение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Местонахождение постоянно действующего руководящего органа Организации </a:t>
            </a:r>
            <a:r>
              <a:rPr lang="ru-RU" dirty="0" smtClean="0"/>
              <a:t>(Координационный совет) </a:t>
            </a:r>
            <a:r>
              <a:rPr lang="ru-RU" dirty="0"/>
              <a:t>– 630126, город </a:t>
            </a:r>
            <a:r>
              <a:rPr lang="ru-RU" b="1" dirty="0"/>
              <a:t>Новосибирск</a:t>
            </a:r>
            <a:r>
              <a:rPr lang="ru-RU" dirty="0"/>
              <a:t>, улица Вилюйская, дом 28, ФГБОУ </a:t>
            </a:r>
            <a:r>
              <a:rPr lang="ru-RU" dirty="0" smtClean="0"/>
              <a:t>ВО                      		</a:t>
            </a:r>
          </a:p>
          <a:p>
            <a:pPr marL="0" indent="0" algn="ctr">
              <a:buNone/>
            </a:pPr>
            <a:r>
              <a:rPr lang="ru-RU" dirty="0"/>
              <a:t>	</a:t>
            </a:r>
            <a:r>
              <a:rPr lang="ru-RU" dirty="0" smtClean="0"/>
              <a:t>«</a:t>
            </a:r>
            <a:r>
              <a:rPr lang="ru-RU" b="1" dirty="0" smtClean="0"/>
              <a:t>Новосибирский государственный</a:t>
            </a:r>
          </a:p>
          <a:p>
            <a:pPr marL="0" indent="0" algn="ctr">
              <a:buNone/>
            </a:pPr>
            <a:r>
              <a:rPr lang="ru-RU" b="1" dirty="0"/>
              <a:t> </a:t>
            </a:r>
            <a:r>
              <a:rPr lang="ru-RU" b="1" dirty="0" smtClean="0"/>
              <a:t>    	педагогический </a:t>
            </a:r>
            <a:r>
              <a:rPr lang="ru-RU" b="1" dirty="0"/>
              <a:t>университет</a:t>
            </a:r>
            <a:r>
              <a:rPr lang="ru-RU" dirty="0" smtClean="0"/>
              <a:t>»</a:t>
            </a:r>
          </a:p>
          <a:p>
            <a:pPr marL="0" indent="0" algn="ctr">
              <a:buNone/>
            </a:pPr>
            <a:r>
              <a:rPr lang="ru-RU" dirty="0" smtClean="0"/>
              <a:t>         </a:t>
            </a:r>
            <a:r>
              <a:rPr lang="ru-RU" b="1" dirty="0" smtClean="0"/>
              <a:t>Факультет иностранных языков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381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ассоциации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Повышение </a:t>
            </a:r>
            <a:r>
              <a:rPr lang="ru-RU" dirty="0"/>
              <a:t>уровня преподавания иностранных языков в образовательных учреждениях г. Новосибирска и Новосибирской области через формирование единого научно-образовательного </a:t>
            </a:r>
            <a:r>
              <a:rPr lang="ru-RU" dirty="0" smtClean="0"/>
              <a:t>пространства.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273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Задачи ассоциации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консолидация </a:t>
            </a:r>
            <a:r>
              <a:rPr lang="ru-RU" sz="8000" dirty="0"/>
              <a:t>сил учителей и преподавателей иностранных языков для решения актуальных профессиональных и социальных проблем;</a:t>
            </a:r>
          </a:p>
          <a:p>
            <a:r>
              <a:rPr lang="ru-RU" sz="8000" dirty="0" smtClean="0"/>
              <a:t>активизация </a:t>
            </a:r>
            <a:r>
              <a:rPr lang="ru-RU" sz="8000" dirty="0"/>
              <a:t>научно-методической и общественной работы учителей и преподавателей иностранных языков через систему специально разработанных мероприятий;</a:t>
            </a:r>
          </a:p>
          <a:p>
            <a:r>
              <a:rPr lang="ru-RU" sz="8000" dirty="0" smtClean="0"/>
              <a:t>привлечение </a:t>
            </a:r>
            <a:r>
              <a:rPr lang="ru-RU" sz="8000" dirty="0"/>
              <a:t>широкой педагогической общественности к участию в гуманитарных и иных проектах и программах;</a:t>
            </a:r>
          </a:p>
          <a:p>
            <a:r>
              <a:rPr lang="ru-RU" sz="8000" dirty="0" smtClean="0"/>
              <a:t>обеспечение </a:t>
            </a:r>
            <a:r>
              <a:rPr lang="ru-RU" sz="8000" dirty="0"/>
              <a:t>международных, межрегиональных, межведомственных и корпоративных связей по вопросам профессионального становления учителей и преподавателей иностранных языков;</a:t>
            </a:r>
          </a:p>
          <a:p>
            <a:r>
              <a:rPr lang="ru-RU" sz="8000" dirty="0" smtClean="0"/>
              <a:t>содействие </a:t>
            </a:r>
            <a:r>
              <a:rPr lang="ru-RU" sz="8000" dirty="0"/>
              <a:t>обновлению содержания школьного и вузовского иноязычного образования;</a:t>
            </a:r>
          </a:p>
          <a:p>
            <a:r>
              <a:rPr lang="ru-RU" sz="8000" dirty="0" smtClean="0"/>
              <a:t>содействие </a:t>
            </a:r>
            <a:r>
              <a:rPr lang="ru-RU" sz="8000" dirty="0"/>
              <a:t>повышению качества учебной и учебно-методической литературы по иностранным языкам;</a:t>
            </a:r>
          </a:p>
          <a:p>
            <a:r>
              <a:rPr lang="ru-RU" sz="8000" dirty="0" smtClean="0"/>
              <a:t>содействие </a:t>
            </a:r>
            <a:r>
              <a:rPr lang="ru-RU" sz="8000" dirty="0"/>
              <a:t>совершенствованию гражданско-правого, патриотического, нравственного, трудового, эстетического воспитания учащихся;</a:t>
            </a:r>
          </a:p>
          <a:p>
            <a:r>
              <a:rPr lang="ru-RU" sz="8000" dirty="0" smtClean="0"/>
              <a:t>содействие </a:t>
            </a:r>
            <a:r>
              <a:rPr lang="ru-RU" sz="8000" dirty="0"/>
              <a:t>повышению престижа педагогической профессии в г. Новосибирске и Новосибирской области.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693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Повышение квалификации учителей и </a:t>
            </a:r>
            <a:r>
              <a:rPr lang="ru-RU" sz="2400" dirty="0" smtClean="0"/>
              <a:t>преподавателей</a:t>
            </a:r>
          </a:p>
          <a:p>
            <a:r>
              <a:rPr lang="ru-RU" sz="2400" dirty="0"/>
              <a:t>Методическая деятельность членов </a:t>
            </a:r>
            <a:r>
              <a:rPr lang="ru-RU" sz="2400" dirty="0" smtClean="0"/>
              <a:t>Ассоциации</a:t>
            </a:r>
          </a:p>
          <a:p>
            <a:r>
              <a:rPr lang="ru-RU" sz="2400" dirty="0" smtClean="0"/>
              <a:t>Организация мероприятий для обучающихся образовательных учреждений различного уровня</a:t>
            </a:r>
          </a:p>
          <a:p>
            <a:r>
              <a:rPr lang="ru-RU" sz="2400" dirty="0" err="1" smtClean="0"/>
              <a:t>Грантовая</a:t>
            </a:r>
            <a:r>
              <a:rPr lang="ru-RU" sz="2400" dirty="0" smtClean="0"/>
              <a:t> деятельность</a:t>
            </a:r>
          </a:p>
          <a:p>
            <a:r>
              <a:rPr lang="ru-RU" sz="2400" dirty="0" smtClean="0"/>
              <a:t>Информационная деятельность (сайт Ассоциации, СМИ, пр.)</a:t>
            </a:r>
          </a:p>
          <a:p>
            <a:r>
              <a:rPr lang="ru-RU" sz="2400" dirty="0"/>
              <a:t>Издательская </a:t>
            </a:r>
            <a:r>
              <a:rPr lang="ru-RU" sz="2400" dirty="0" smtClean="0"/>
              <a:t>деятельность</a:t>
            </a:r>
          </a:p>
          <a:p>
            <a:r>
              <a:rPr lang="ru-RU" sz="2400" dirty="0"/>
              <a:t>Консультационная </a:t>
            </a:r>
            <a:r>
              <a:rPr lang="ru-RU" sz="2400" dirty="0" smtClean="0"/>
              <a:t>деятельность</a:t>
            </a:r>
          </a:p>
          <a:p>
            <a:r>
              <a:rPr lang="ru-RU" sz="2400" dirty="0" smtClean="0"/>
              <a:t>Прочее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6351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УПРАВЛЕНИЕ АССОЦИАЦИЕЙ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Съезд членов Ассоциации – высший орган власти</a:t>
            </a:r>
          </a:p>
          <a:p>
            <a:r>
              <a:rPr lang="ru-RU" dirty="0" smtClean="0"/>
              <a:t>Координационный Совет – исполнительный орган власти, действующий между Съездами членов Ассоциации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342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КООРДИНАЦИОННЫЙ СОВЕТ АССОЦИАЦИИ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Председатель</a:t>
            </a:r>
          </a:p>
          <a:p>
            <a:r>
              <a:rPr lang="ru-RU" dirty="0" smtClean="0"/>
              <a:t>Заместитель председателя</a:t>
            </a:r>
          </a:p>
          <a:p>
            <a:pPr algn="just"/>
            <a:r>
              <a:rPr lang="ru-RU" dirty="0" smtClean="0"/>
              <a:t>Координаторы секций иностранных языков (английский, немецкий, французский, китайский)</a:t>
            </a:r>
          </a:p>
          <a:p>
            <a:pPr algn="just"/>
            <a:r>
              <a:rPr lang="ru-RU" dirty="0" smtClean="0"/>
              <a:t>Кураторы территориальных отделений </a:t>
            </a:r>
            <a:r>
              <a:rPr lang="ru-RU" dirty="0"/>
              <a:t>муниципальных районов </a:t>
            </a:r>
            <a:r>
              <a:rPr lang="ru-RU" dirty="0" smtClean="0"/>
              <a:t>г</a:t>
            </a:r>
            <a:r>
              <a:rPr lang="ru-RU" dirty="0"/>
              <a:t>. Новосибирска и </a:t>
            </a:r>
            <a:r>
              <a:rPr lang="ru-RU" dirty="0" smtClean="0"/>
              <a:t>Новосибирской </a:t>
            </a:r>
            <a:r>
              <a:rPr lang="ru-RU" dirty="0"/>
              <a:t>области </a:t>
            </a:r>
            <a:endParaRPr lang="ru-RU" dirty="0" smtClean="0"/>
          </a:p>
          <a:p>
            <a:r>
              <a:rPr lang="ru-RU" dirty="0" smtClean="0"/>
              <a:t>Секретарь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869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254</TotalTime>
  <Words>731</Words>
  <Application>Microsoft Office PowerPoint</Application>
  <PresentationFormat>Экран (4:3)</PresentationFormat>
  <Paragraphs>105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Трек</vt:lpstr>
      <vt:lpstr>О деятельности профессионального  научно-методического сообщества  «Сибирская ассоциация  учителей и преподавателей иностранных языков» </vt:lpstr>
      <vt:lpstr>ассоциация</vt:lpstr>
      <vt:lpstr>положение</vt:lpstr>
      <vt:lpstr>положение</vt:lpstr>
      <vt:lpstr>Цель ассоциации</vt:lpstr>
      <vt:lpstr>Основные Задачи ассоциации </vt:lpstr>
      <vt:lpstr>Виды деятельности</vt:lpstr>
      <vt:lpstr>УПРАВЛЕНИЕ АССОЦИАЦИЕЙ</vt:lpstr>
      <vt:lpstr>КООРДИНАЦИОННЫЙ СОВЕТ АССОЦИАЦИИ</vt:lpstr>
      <vt:lpstr>Деятельность ассоциации 2014 – 2017 гг.</vt:lpstr>
      <vt:lpstr>Интеллектуальные игры </vt:lpstr>
      <vt:lpstr>Интеллектуальные игры </vt:lpstr>
      <vt:lpstr>Творческие конкурсы</vt:lpstr>
      <vt:lpstr>Творческие конкурсы</vt:lpstr>
      <vt:lpstr>Научно-практические конференции</vt:lpstr>
      <vt:lpstr>Методические семинары-практикумы для учителей</vt:lpstr>
      <vt:lpstr>Информационная деятельность</vt:lpstr>
      <vt:lpstr>Организации-партнеры</vt:lpstr>
      <vt:lpstr>Проблемные зоны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деятельности профессионального  научно-методического сообщества  «Сибирская ассоциация  учителей и преподавателей иностранных языков»</dc:title>
  <dc:creator>User</dc:creator>
  <cp:lastModifiedBy>oto</cp:lastModifiedBy>
  <cp:revision>21</cp:revision>
  <dcterms:created xsi:type="dcterms:W3CDTF">2017-08-09T18:15:05Z</dcterms:created>
  <dcterms:modified xsi:type="dcterms:W3CDTF">2017-08-21T19:24:51Z</dcterms:modified>
</cp:coreProperties>
</file>