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67" r:id="rId6"/>
    <p:sldId id="268" r:id="rId7"/>
    <p:sldId id="272" r:id="rId8"/>
    <p:sldId id="269" r:id="rId9"/>
    <p:sldId id="270" r:id="rId10"/>
    <p:sldId id="273" r:id="rId11"/>
    <p:sldId id="271" r:id="rId12"/>
    <p:sldId id="274" r:id="rId13"/>
    <p:sldId id="275" r:id="rId14"/>
    <p:sldId id="266" r:id="rId15"/>
    <p:sldId id="265" r:id="rId16"/>
  </p:sldIdLst>
  <p:sldSz cx="12192000" cy="6858000"/>
  <p:notesSz cx="6858000" cy="9947275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701" autoAdjust="0"/>
  </p:normalViewPr>
  <p:slideViewPr>
    <p:cSldViewPr snapToGrid="0" showGuides="1">
      <p:cViewPr varScale="1">
        <p:scale>
          <a:sx n="72" d="100"/>
          <a:sy n="72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097377B-7A80-4695-9311-7480A96BA5C2}" type="datetime1">
              <a:rPr lang="ru-RU" smtClean="0"/>
              <a:pPr algn="r" rtl="0"/>
              <a:t>18.08.2017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AA1E4E1-DF6A-45D0-AB14-6A9A0B144578}" type="datetime1">
              <a:rPr lang="ru-RU" smtClean="0"/>
              <a:pPr/>
              <a:t>18.08.2017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C522B8D-815E-429C-9EC2-505CEC215084}" type="datetime1">
              <a:rPr lang="ru-RU" smtClean="0"/>
              <a:pPr/>
              <a:t>18.08.2017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 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0E4BC3-C763-48AA-8280-ACE59646066A}" type="datetime1">
              <a:rPr lang="ru-RU" smtClean="0"/>
              <a:pPr/>
              <a:t>18.08.2017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6D72474-459C-42C4-A0ED-A9AD89867D22}" type="datetime1">
              <a:rPr lang="ru-RU" smtClean="0"/>
              <a:pPr/>
              <a:t>18.08.2017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dirty="0"/>
              <a:t>09.10.2016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 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8D2BC5-0E5D-4645-A815-DFCA1A04B5A6}" type="datetime1">
              <a:rPr lang="ru-RU" smtClean="0"/>
              <a:pPr/>
              <a:t>18.08.2017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0" name="Рисунок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Пояснительны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ru-RU" sz="1100" b="1" i="1" dirty="0">
                <a:latin typeface="Arial" pitchFamily="34" charset="0"/>
                <a:cs typeface="Arial" pitchFamily="34" charset="0"/>
              </a:rPr>
              <a:t>ПРИМЕЧАНИЕ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"Рисунки" в заполнителе, чтобы вставить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 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 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 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1" name="Группа 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3049B1-F681-4AF5-B948-A3B940E9215A}" type="datetime1">
              <a:rPr lang="ru-RU" smtClean="0"/>
              <a:pPr/>
              <a:t>18.08.2017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 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9071334-89C1-48F8-8089-E3D6AA3BB79C}" type="datetime1">
              <a:rPr lang="ru-RU" smtClean="0"/>
              <a:pPr/>
              <a:t>18.08.2017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DCDF3F-3D72-4F56-93A1-9DDD55AB6452}" type="datetime1">
              <a:rPr lang="ru-RU" smtClean="0"/>
              <a:pPr/>
              <a:t>18.08.2017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C11A32-C44A-4E32-8FFB-D057369B4F61}" type="datetime1">
              <a:rPr lang="ru-RU" smtClean="0"/>
              <a:pPr/>
              <a:t>18.08.2017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5ECC2E-6DAB-4717-9C53-38589639C202}" type="datetime1">
              <a:rPr lang="ru-RU" smtClean="0"/>
              <a:pPr/>
              <a:t>18.08.2017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0002A-E6EF-4378-B5A3-22E20EA855B1}" type="datetime1">
              <a:rPr lang="ru-RU" smtClean="0"/>
              <a:pPr/>
              <a:t>18.08.2017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42E0B6C-3F58-4527-A133-F91FB65EBC2F}" type="datetime1">
              <a:rPr lang="ru-RU" smtClean="0"/>
              <a:pPr/>
              <a:t>18.08.2017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ms.gmpopova@mail.ru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pn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42112" y="2292093"/>
            <a:ext cx="7379149" cy="2219691"/>
          </a:xfrm>
        </p:spPr>
        <p:txBody>
          <a:bodyPr rtlCol="0" anchor="ctr">
            <a:normAutofit fontScale="90000"/>
          </a:bodyPr>
          <a:lstStyle/>
          <a:p>
            <a:r>
              <a:rPr lang="ru-RU" sz="3100" dirty="0"/>
              <a:t>«Роль муниципального сообщества учителей физики в организации опытно-экспериментальной работы и решении проблем материально-технического обеспечения»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42113" y="4713668"/>
            <a:ext cx="6696837" cy="927278"/>
          </a:xfrm>
        </p:spPr>
        <p:txBody>
          <a:bodyPr rtlCol="0">
            <a:normAutofit fontScale="85000" lnSpcReduction="20000"/>
          </a:bodyPr>
          <a:lstStyle/>
          <a:p>
            <a:r>
              <a:rPr lang="ru-RU" b="1" dirty="0" err="1"/>
              <a:t>Г.М.Попова</a:t>
            </a:r>
            <a:r>
              <a:rPr lang="ru-RU" b="1" dirty="0"/>
              <a:t> методист МОУ МЦ «Раменский дом учителя», </a:t>
            </a:r>
          </a:p>
          <a:p>
            <a:r>
              <a:rPr lang="ru-RU" b="1" dirty="0" err="1"/>
              <a:t>Г.Г.Никифоров</a:t>
            </a:r>
            <a:r>
              <a:rPr lang="ru-RU" b="1" dirty="0"/>
              <a:t> </a:t>
            </a:r>
            <a:r>
              <a:rPr lang="ru-RU" b="1" dirty="0" err="1"/>
              <a:t>с.н.с</a:t>
            </a:r>
            <a:r>
              <a:rPr lang="ru-RU" b="1" dirty="0"/>
              <a:t>. Центра естественнонаучного образования института стратегии развития образования</a:t>
            </a:r>
          </a:p>
          <a:p>
            <a:r>
              <a:rPr lang="ru-RU" b="1" dirty="0"/>
              <a:t>РАО, </a:t>
            </a:r>
            <a:r>
              <a:rPr lang="ru-RU" b="1" dirty="0" err="1"/>
              <a:t>к.п.н</a:t>
            </a:r>
            <a:r>
              <a:rPr lang="ru-RU" b="1" dirty="0"/>
              <a:t>.</a:t>
            </a:r>
          </a:p>
          <a:p>
            <a:r>
              <a:rPr lang="ru-RU" b="1" dirty="0"/>
              <a:t>Москва, 22.08.2017г.</a:t>
            </a:r>
          </a:p>
          <a:p>
            <a:pPr rtl="0"/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449" r="2524" b="7344"/>
          <a:stretch/>
        </p:blipFill>
        <p:spPr>
          <a:xfrm>
            <a:off x="7521261" y="1277795"/>
            <a:ext cx="4670739" cy="38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447" y="76200"/>
            <a:ext cx="4285129" cy="1096962"/>
          </a:xfrm>
        </p:spPr>
        <p:txBody>
          <a:bodyPr/>
          <a:lstStyle/>
          <a:p>
            <a:r>
              <a:rPr lang="ru-RU" dirty="0"/>
              <a:t>Продолжение проекта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42" y="2418354"/>
            <a:ext cx="2864712" cy="171778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1" y="1416424"/>
            <a:ext cx="5647749" cy="475577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Экспериментальная площадка ИСРО РАО «Обновление методики обучения физике на основе научного метода познания» до 2019г</a:t>
            </a:r>
          </a:p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378" y="494020"/>
            <a:ext cx="2737341" cy="1822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810" y="2642621"/>
            <a:ext cx="2676376" cy="17862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987" y="168281"/>
            <a:ext cx="2157391" cy="32343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842" y="3356752"/>
            <a:ext cx="2012536" cy="30208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680" y="4787655"/>
            <a:ext cx="2450804" cy="16399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0934" y="2757511"/>
            <a:ext cx="2670279" cy="20301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6080" y="3592151"/>
            <a:ext cx="1841152" cy="28044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905" y="4518486"/>
            <a:ext cx="2743438" cy="16948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5036" y="4822433"/>
            <a:ext cx="2700762" cy="17984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6544" y="76200"/>
            <a:ext cx="2054044" cy="30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7C39A1-F975-445C-80B5-742784238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94" t="1161" r="24049" b="1"/>
          <a:stretch/>
        </p:blipFill>
        <p:spPr>
          <a:xfrm>
            <a:off x="424069" y="282338"/>
            <a:ext cx="3621820" cy="421419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5FFC82-683C-46B0-945A-A81C11BC8577}"/>
              </a:ext>
            </a:extLst>
          </p:cNvPr>
          <p:cNvSpPr/>
          <p:nvPr/>
        </p:nvSpPr>
        <p:spPr>
          <a:xfrm>
            <a:off x="4452729" y="3105835"/>
            <a:ext cx="70634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«Физика и дети – неиссякаемый источник моего творчества…» </a:t>
            </a:r>
          </a:p>
          <a:p>
            <a:endParaRPr lang="ru-RU" sz="2800" dirty="0"/>
          </a:p>
          <a:p>
            <a:pPr algn="r"/>
            <a:r>
              <a:rPr lang="ru-RU" sz="2800" dirty="0" err="1"/>
              <a:t>В.Г.Разумовский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9215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9980613" cy="5255653"/>
          </a:xfrm>
        </p:spPr>
        <p:txBody>
          <a:bodyPr>
            <a:normAutofit/>
          </a:bodyPr>
          <a:lstStyle/>
          <a:p>
            <a:pPr algn="ctr"/>
            <a:br>
              <a:rPr lang="ru-RU" dirty="0"/>
            </a:br>
            <a:br>
              <a:rPr lang="ru-RU" dirty="0"/>
            </a:br>
            <a:r>
              <a:rPr lang="ru-RU" sz="3600" dirty="0"/>
              <a:t>СПАСИБО ЗА ВНИМАНИЕ!</a:t>
            </a:r>
            <a:r>
              <a:rPr lang="en-US" sz="3600" dirty="0"/>
              <a:t> </a:t>
            </a:r>
            <a:br>
              <a:rPr lang="en-US" sz="3600" dirty="0"/>
            </a:br>
            <a:br>
              <a:rPr lang="en-US" sz="3600" dirty="0"/>
            </a:br>
            <a:r>
              <a:rPr lang="en-US" dirty="0">
                <a:hlinkClick r:id="rId2"/>
              </a:rPr>
              <a:t>ms.gmpopova@mail.ru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8(496)467-86-61</a:t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0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07" y="76200"/>
            <a:ext cx="11251173" cy="1096962"/>
          </a:xfrm>
        </p:spPr>
        <p:txBody>
          <a:bodyPr>
            <a:normAutofit fontScale="90000"/>
          </a:bodyPr>
          <a:lstStyle/>
          <a:p>
            <a:r>
              <a:rPr lang="ru-RU" dirty="0"/>
              <a:t>Особенности организации работы муниципального сообщества учителей физики в Раменском муниципальном районе Московской области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899" y="1600200"/>
            <a:ext cx="4536046" cy="4572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координационный центр по инновационному развитию образования МОУ МЦ «Раменский дом учителя»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командная работа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научно-методические связи в рамках совместных исследований сначала с ИСМО (институт содержания и методов обучения ) и ИСРО РАО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открытость инновациям и продолжение работы над удачными проектами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поддержка Комитета по образованию Администрации Раменского муниципального района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 r="10439"/>
          <a:stretch>
            <a:fillRect/>
          </a:stretch>
        </p:blipFill>
        <p:spPr>
          <a:xfrm>
            <a:off x="5640945" y="1274922"/>
            <a:ext cx="5970835" cy="4649360"/>
          </a:xfrm>
        </p:spPr>
      </p:pic>
    </p:spTree>
    <p:extLst>
      <p:ext uri="{BB962C8B-B14F-4D97-AF65-F5344CB8AC3E}">
        <p14:creationId xmlns:p14="http://schemas.microsoft.com/office/powerpoint/2010/main" val="186708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578" y="76200"/>
            <a:ext cx="8757634" cy="1096962"/>
          </a:xfrm>
        </p:spPr>
        <p:txBody>
          <a:bodyPr>
            <a:noAutofit/>
          </a:bodyPr>
          <a:lstStyle/>
          <a:p>
            <a:r>
              <a:rPr lang="ru-RU" sz="2800" dirty="0"/>
              <a:t>2002-2007.  Практико-ориентированный проект  в рамках Приоритетного национального проекта «Образование», подпрограмма «Кабинет физики». 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490" r="15490"/>
          <a:stretch>
            <a:fillRect/>
          </a:stretch>
        </p:blipFill>
        <p:spPr>
          <a:xfrm>
            <a:off x="9105363" y="1449947"/>
            <a:ext cx="2906672" cy="229039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2428" y="1600200"/>
            <a:ext cx="3909468" cy="4572000"/>
          </a:xfrm>
        </p:spPr>
        <p:txBody>
          <a:bodyPr/>
          <a:lstStyle/>
          <a:p>
            <a:r>
              <a:rPr lang="ru-RU" dirty="0"/>
              <a:t>Комитет по образованию Администрации Раменского муниципального района награжден золотой медалью ВВЦ.</a:t>
            </a:r>
          </a:p>
          <a:p>
            <a:r>
              <a:rPr lang="ru-RU" dirty="0"/>
              <a:t>МОУ </a:t>
            </a:r>
            <a:r>
              <a:rPr lang="ru-RU" dirty="0" err="1"/>
              <a:t>Удельнинская</a:t>
            </a:r>
            <a:r>
              <a:rPr lang="ru-RU" dirty="0"/>
              <a:t> гимназия-победитель РИП Модель цифровой школы».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992" y="-184205"/>
            <a:ext cx="2849008" cy="2142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409" y="4011574"/>
            <a:ext cx="4483591" cy="25103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826" y="1173162"/>
            <a:ext cx="4157832" cy="29994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700" y="3297309"/>
            <a:ext cx="4761389" cy="29751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99961"/>
            <a:ext cx="4793706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89" y="76200"/>
            <a:ext cx="3026535" cy="1096962"/>
          </a:xfrm>
        </p:spPr>
        <p:txBody>
          <a:bodyPr>
            <a:normAutofit/>
          </a:bodyPr>
          <a:lstStyle/>
          <a:p>
            <a:r>
              <a:rPr lang="ru-RU" dirty="0"/>
              <a:t>Продолжение проекта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097" b="4097"/>
          <a:stretch>
            <a:fillRect/>
          </a:stretch>
        </p:blipFill>
        <p:spPr>
          <a:xfrm>
            <a:off x="8128796" y="1025796"/>
            <a:ext cx="3627447" cy="257890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8789" y="1600200"/>
            <a:ext cx="4373107" cy="4572000"/>
          </a:xfrm>
        </p:spPr>
        <p:txBody>
          <a:bodyPr/>
          <a:lstStyle/>
          <a:p>
            <a:r>
              <a:rPr lang="ru-RU" dirty="0"/>
              <a:t>Проведение на базе МОУ </a:t>
            </a:r>
            <a:r>
              <a:rPr lang="ru-RU" dirty="0" err="1"/>
              <a:t>Удельнинской</a:t>
            </a:r>
            <a:r>
              <a:rPr lang="ru-RU" dirty="0"/>
              <a:t> гимназии курсов </a:t>
            </a:r>
            <a:r>
              <a:rPr lang="ru-RU" dirty="0" err="1"/>
              <a:t>тьюторов</a:t>
            </a:r>
            <a:r>
              <a:rPr lang="ru-RU" dirty="0"/>
              <a:t> по работе с цифровыми лабораториями  в Академии Социального Управления (АСОУ) </a:t>
            </a:r>
          </a:p>
          <a:p>
            <a:endParaRPr lang="ru-RU" dirty="0"/>
          </a:p>
          <a:p>
            <a:r>
              <a:rPr lang="ru-RU" dirty="0"/>
              <a:t>Разработка программы внеурочной деятельности для 5-6 классов на основе лаборатории «Научные развлечения»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896" y="185804"/>
            <a:ext cx="3767655" cy="2828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784" y="3659160"/>
            <a:ext cx="4239012" cy="32975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9658" y="2163151"/>
            <a:ext cx="2432245" cy="31447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283" y="3915558"/>
            <a:ext cx="3792928" cy="29424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21033" r="16130" b="13239"/>
          <a:stretch/>
        </p:blipFill>
        <p:spPr>
          <a:xfrm>
            <a:off x="7262214" y="3854585"/>
            <a:ext cx="3225288" cy="203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3" y="76200"/>
            <a:ext cx="11900079" cy="1572296"/>
          </a:xfrm>
        </p:spPr>
        <p:txBody>
          <a:bodyPr>
            <a:noAutofit/>
          </a:bodyPr>
          <a:lstStyle/>
          <a:p>
            <a:r>
              <a:rPr lang="ru-RU" sz="2800" dirty="0"/>
              <a:t>2004-2008. Совместное исследование ФИПИ, лаборатории дидактики физики ИСМО РАО и Раменского комитета по разработке  и апробации технологии проверки уровня сформированности экспериментальных умений при Государственной аттестации. 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0761" y="1854558"/>
            <a:ext cx="4051135" cy="332274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создание модели Муниципальной сети диагностических центров.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оснащение школ современным оборудованием в рамках президентской инициативы «НАША НОВАЯ ШКОЛА».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технология проверки уровня сформированности экспериментальных умений внедрена в ОГЭ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47" b="2347"/>
          <a:stretch>
            <a:fillRect/>
          </a:stretch>
        </p:blipFill>
        <p:spPr>
          <a:xfrm>
            <a:off x="6564456" y="4365862"/>
            <a:ext cx="3206838" cy="2279873"/>
          </a:xfrm>
          <a:prstGeom prst="rect">
            <a:avLst/>
          </a:prstGeom>
        </p:spPr>
      </p:pic>
      <p:pic>
        <p:nvPicPr>
          <p:cNvPr id="7" name="Picture 4" descr="Обложка пособия(3908н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2666" y="1359501"/>
            <a:ext cx="2232195" cy="289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8" name="Picture 2" descr="C:\Documents and Settings\Учитель\Рабочий стол\Выступление в РАО\фото\рис 1(карта Рам р-на).png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 t="12125" b="26866"/>
          <a:stretch>
            <a:fillRect/>
          </a:stretch>
        </p:blipFill>
        <p:spPr bwMode="auto">
          <a:xfrm>
            <a:off x="4982267" y="1620235"/>
            <a:ext cx="3314038" cy="27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1609" y="3732430"/>
            <a:ext cx="1926503" cy="28897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596" y="4513773"/>
            <a:ext cx="3574599" cy="21319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843" y="2677967"/>
            <a:ext cx="170703" cy="1646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1078" y="2842573"/>
            <a:ext cx="170703" cy="1646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4258" y="2924876"/>
            <a:ext cx="170703" cy="1646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9004" y="2808371"/>
            <a:ext cx="170703" cy="1646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4257" y="2590634"/>
            <a:ext cx="170703" cy="1646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6687" y="2426028"/>
            <a:ext cx="170703" cy="1646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3615" y="2527393"/>
            <a:ext cx="170703" cy="1646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305" y="2005641"/>
            <a:ext cx="170703" cy="1646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2472" y="1694646"/>
            <a:ext cx="170703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89" y="76200"/>
            <a:ext cx="5628067" cy="1096962"/>
          </a:xfrm>
        </p:spPr>
        <p:txBody>
          <a:bodyPr/>
          <a:lstStyle/>
          <a:p>
            <a:r>
              <a:rPr lang="ru-RU" dirty="0"/>
              <a:t>Продолжение проекта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3487" y="1403798"/>
            <a:ext cx="5833115" cy="4507606"/>
          </a:xfrm>
        </p:spPr>
        <p:txBody>
          <a:bodyPr>
            <a:normAutofit/>
          </a:bodyPr>
          <a:lstStyle/>
          <a:p>
            <a:r>
              <a:rPr lang="ru-RU" dirty="0"/>
              <a:t>Расширена Муниципальная сеть диагностических центров </a:t>
            </a:r>
          </a:p>
          <a:p>
            <a:r>
              <a:rPr lang="ru-RU" dirty="0"/>
              <a:t>В 2017 году район стал одной из площадок по апробации муниципальной системы ППЭ ОГЭ по физике</a:t>
            </a:r>
          </a:p>
          <a:p>
            <a:r>
              <a:rPr lang="ru-RU" dirty="0"/>
              <a:t>МОУ Раменская СОШ №9  - ППЭ на основе ФГОС-лаборатории самый большой в районе – 4 аудитории (60 человек)</a:t>
            </a:r>
          </a:p>
          <a:p>
            <a:r>
              <a:rPr lang="ru-RU" dirty="0"/>
              <a:t>МОУ Раменская СОШ №6 – ППЭ на основе комплектов оборудования для экзамена – оснащено 2 аудитории (30 человек)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t="16431"/>
          <a:stretch/>
        </p:blipFill>
        <p:spPr>
          <a:xfrm>
            <a:off x="6586246" y="2832863"/>
            <a:ext cx="5083399" cy="2730321"/>
          </a:xfrm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3" b="14453"/>
          <a:stretch>
            <a:fillRect/>
          </a:stretch>
        </p:blipFill>
        <p:spPr>
          <a:xfrm>
            <a:off x="9456729" y="4851895"/>
            <a:ext cx="2078449" cy="142257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13" y="4851895"/>
            <a:ext cx="2611806" cy="1734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35" y="4834934"/>
            <a:ext cx="2653049" cy="1768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5" t="1241" r="22545" b="2172"/>
          <a:stretch/>
        </p:blipFill>
        <p:spPr>
          <a:xfrm>
            <a:off x="9971420" y="183586"/>
            <a:ext cx="1905058" cy="25418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7" t="17248" r="17573" b="19625"/>
          <a:stretch/>
        </p:blipFill>
        <p:spPr>
          <a:xfrm>
            <a:off x="6410684" y="197538"/>
            <a:ext cx="3356654" cy="252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9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153" y="76200"/>
            <a:ext cx="4163664" cy="1096962"/>
          </a:xfrm>
        </p:spPr>
        <p:txBody>
          <a:bodyPr/>
          <a:lstStyle/>
          <a:p>
            <a:r>
              <a:rPr lang="ru-RU" dirty="0"/>
              <a:t>Продолжение проекта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3639" y="1600200"/>
            <a:ext cx="4038257" cy="4572000"/>
          </a:xfrm>
        </p:spPr>
        <p:txBody>
          <a:bodyPr/>
          <a:lstStyle/>
          <a:p>
            <a:r>
              <a:rPr lang="ru-RU" dirty="0"/>
              <a:t>Оснащение школ района ФГОС-лабораториями</a:t>
            </a:r>
          </a:p>
          <a:p>
            <a:r>
              <a:rPr lang="ru-RU" dirty="0"/>
              <a:t>На 2017год три муниципальных общеобразовательных учреждения оснащены полным комплектом ФГОС лаборатории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080" y="0"/>
            <a:ext cx="4503580" cy="33769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096" y="3203773"/>
            <a:ext cx="3495495" cy="35349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896" y="-231919"/>
            <a:ext cx="2743438" cy="38408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3" t="-1045" b="13986"/>
          <a:stretch/>
        </p:blipFill>
        <p:spPr>
          <a:xfrm>
            <a:off x="4164410" y="3316569"/>
            <a:ext cx="3903714" cy="3282669"/>
          </a:xfrm>
          <a:prstGeom prst="rect">
            <a:avLst/>
          </a:prstGeom>
        </p:spPr>
      </p:pic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93" y="3376974"/>
            <a:ext cx="3894292" cy="315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0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820" y="76200"/>
            <a:ext cx="7636005" cy="2308412"/>
          </a:xfrm>
        </p:spPr>
        <p:txBody>
          <a:bodyPr>
            <a:noAutofit/>
          </a:bodyPr>
          <a:lstStyle/>
          <a:p>
            <a:r>
              <a:rPr lang="ru-RU" sz="2800" dirty="0"/>
              <a:t>2009-2017. Совершенствование методики самостоятельного эксперимента по физике, апробация нового поколения оборудования для самостоятельного эксперимента и расширение его возможностей за счет межпредметных связей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579" b="2579"/>
          <a:stretch>
            <a:fillRect/>
          </a:stretch>
        </p:blipFill>
        <p:spPr>
          <a:xfrm>
            <a:off x="7867825" y="166176"/>
            <a:ext cx="4324175" cy="307423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1972" y="2384612"/>
            <a:ext cx="4807440" cy="1954305"/>
          </a:xfrm>
        </p:spPr>
        <p:txBody>
          <a:bodyPr>
            <a:normAutofit/>
          </a:bodyPr>
          <a:lstStyle/>
          <a:p>
            <a:r>
              <a:rPr lang="ru-RU" dirty="0"/>
              <a:t>Участие школ района в Днях физики ежегодных Марафонов учебных предметов с 2008 года.</a:t>
            </a:r>
          </a:p>
          <a:p>
            <a:r>
              <a:rPr lang="ru-RU" dirty="0"/>
              <a:t>Участие в региональных мероприятиях ассоциации педагогов Московской области «Учителя физики и математики»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754" y="3240411"/>
            <a:ext cx="3998246" cy="3001322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931457"/>
              </p:ext>
            </p:extLst>
          </p:nvPr>
        </p:nvGraphicFramePr>
        <p:xfrm>
          <a:off x="5882454" y="2040242"/>
          <a:ext cx="2738413" cy="3879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5" imgW="4000433" imgH="5667355" progId="AcroExch.Document.7">
                  <p:embed/>
                </p:oleObj>
              </mc:Choice>
              <mc:Fallback>
                <p:oleObj name="Acrobat Document" r:id="rId5" imgW="4000433" imgH="566735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82454" y="2040242"/>
                        <a:ext cx="2738413" cy="3879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9" r="35039" b="17178"/>
          <a:stretch/>
        </p:blipFill>
        <p:spPr>
          <a:xfrm>
            <a:off x="2867118" y="4582205"/>
            <a:ext cx="3442448" cy="22757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5" t="17764" r="13528"/>
          <a:stretch/>
        </p:blipFill>
        <p:spPr>
          <a:xfrm>
            <a:off x="0" y="4247712"/>
            <a:ext cx="2977601" cy="208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871" y="76200"/>
            <a:ext cx="7316197" cy="2308412"/>
          </a:xfrm>
        </p:spPr>
        <p:txBody>
          <a:bodyPr>
            <a:noAutofit/>
          </a:bodyPr>
          <a:lstStyle/>
          <a:p>
            <a:r>
              <a:rPr lang="ru-RU" sz="2800" dirty="0"/>
              <a:t>2014-2015 г. Совместное исследование экспериментальных умений и естественнонаучной грамотности с Центром естественнонаучного образования Института стратегии развития образования РАО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3068" y="531386"/>
            <a:ext cx="2249619" cy="335918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6166" y="2510118"/>
            <a:ext cx="4554070" cy="3662082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Начато под руководством </a:t>
            </a:r>
            <a:r>
              <a:rPr lang="ru-RU" dirty="0" err="1"/>
              <a:t>В.Г.Разумовского</a:t>
            </a:r>
            <a:r>
              <a:rPr lang="ru-RU" dirty="0"/>
              <a:t>, </a:t>
            </a:r>
            <a:r>
              <a:rPr lang="ru-RU" dirty="0" err="1"/>
              <a:t>А.Ю.Пентина</a:t>
            </a:r>
            <a:r>
              <a:rPr lang="ru-RU" dirty="0"/>
              <a:t> и </a:t>
            </a:r>
            <a:r>
              <a:rPr lang="ru-RU" dirty="0" err="1"/>
              <a:t>Г.Г.Никифорова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Приняли участие 50 учителей физики и 637 выпускников основной школы.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Подготовлены рекомендации для ОО по дооснащению кабинетов физики современным оборудованием, на основе которых подготовлено письмо Комитета по образованию в ОУ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Выявлены «точки роста» для совершенствования методики организации учебного процесса в формате ФГОС по предметам естественно-научного цикла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541" y="76200"/>
            <a:ext cx="2323157" cy="32291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 t="27713" r="10196" b="21046"/>
          <a:stretch/>
        </p:blipFill>
        <p:spPr>
          <a:xfrm>
            <a:off x="6454634" y="3760523"/>
            <a:ext cx="5268517" cy="27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1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62_TF03431380_TF03431380.potx" id="{3442B1B1-FE9E-4009-A7C4-AC049039973C}" vid="{B3BD9ACF-76CB-44DC-AA6B-25949BA0423D}"/>
    </a:ext>
  </a:extLst>
</a:theme>
</file>

<file path=ppt/theme/theme2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DDBB83-77C1-4099-A0AA-289882E745E2}">
  <ds:schemaRefs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873beb7-5857-4685-be1f-d57550cc96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презентация, макет с лентами и полосками (широкоэкранный формат)</Template>
  <TotalTime>0</TotalTime>
  <Words>510</Words>
  <Application>Microsoft Office PowerPoint</Application>
  <PresentationFormat>Широкоэкранный</PresentationFormat>
  <Paragraphs>46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Euphemia</vt:lpstr>
      <vt:lpstr>Plantagenet Cherokee</vt:lpstr>
      <vt:lpstr>Wingdings</vt:lpstr>
      <vt:lpstr>Научная литература 16 х 9</vt:lpstr>
      <vt:lpstr>Acrobat Document</vt:lpstr>
      <vt:lpstr>«Роль муниципального сообщества учителей физики в организации опытно-экспериментальной работы и решении проблем материально-технического обеспечения»</vt:lpstr>
      <vt:lpstr>Особенности организации работы муниципального сообщества учителей физики в Раменском муниципальном районе Московской области</vt:lpstr>
      <vt:lpstr>2002-2007.  Практико-ориентированный проект  в рамках Приоритетного национального проекта «Образование», подпрограмма «Кабинет физики». </vt:lpstr>
      <vt:lpstr>Продолжение проекта</vt:lpstr>
      <vt:lpstr>2004-2008. Совместное исследование ФИПИ, лаборатории дидактики физики ИСМО РАО и Раменского комитета по разработке  и апробации технологии проверки уровня сформированности экспериментальных умений при Государственной аттестации.  </vt:lpstr>
      <vt:lpstr>Продолжение проекта </vt:lpstr>
      <vt:lpstr>Продолжение проекта</vt:lpstr>
      <vt:lpstr>2009-2017. Совершенствование методики самостоятельного эксперимента по физике, апробация нового поколения оборудования для самостоятельного эксперимента и расширение его возможностей за счет межпредметных связей</vt:lpstr>
      <vt:lpstr>2014-2015 г. Совместное исследование экспериментальных умений и естественнонаучной грамотности с Центром естественнонаучного образования Института стратегии развития образования РАО</vt:lpstr>
      <vt:lpstr>Продолжение проекта</vt:lpstr>
      <vt:lpstr>Презентация PowerPoint</vt:lpstr>
      <vt:lpstr>  СПАСИБО ЗА ВНИМАНИЕ!   ms.gmpopova@mail.ru  8(496)467-86-61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2017-02-25T10:24:08Z</dcterms:created>
  <dcterms:modified xsi:type="dcterms:W3CDTF">2017-08-18T17:16:54Z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