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62" r:id="rId4"/>
    <p:sldId id="274" r:id="rId5"/>
    <p:sldId id="286" r:id="rId6"/>
    <p:sldId id="265" r:id="rId7"/>
    <p:sldId id="289" r:id="rId8"/>
    <p:sldId id="266" r:id="rId9"/>
    <p:sldId id="288" r:id="rId10"/>
    <p:sldId id="268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60C7C-0ABD-4345-86F2-A40866675D71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04DC8-EC79-4D46-9808-1FB830605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1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04DC8-EC79-4D46-9808-1FB8306050C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6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570BC-ACA2-4E52-901F-457E59C4D97B}" type="datetime1">
              <a:rPr lang="ru-RU" smtClean="0"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B1144-7A19-45ED-8F7E-D2576DBA0CD9}" type="datetime1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71747-0490-4BBE-9B80-2ECEA1A2D0E3}" type="datetime1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D9777-BC0D-4D0F-8C4B-3C4C3F81BD7F}" type="datetime1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150E-421E-470D-A0D7-52E18A2E6EF9}" type="datetime1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B6A02-A06C-4D99-A574-D458C7383F95}" type="datetime1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716AE-6E57-4123-A82F-CE611F4EADB4}" type="datetime1">
              <a:rPr lang="ru-RU" smtClean="0"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DEEFC-652B-4D39-9EE4-5DFA99406BED}" type="datetime1">
              <a:rPr lang="ru-RU" smtClean="0"/>
              <a:t>21.08.2017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EAB4C-2098-4ED6-8E9F-EDBD868B7224}" type="datetime1">
              <a:rPr lang="ru-RU" smtClean="0"/>
              <a:t>21.08.2017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055C0-9122-49CA-9F64-F7779AA8F238}" type="datetime1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7BF92-A00E-48BD-998A-2BB77954772D}" type="datetime1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C61D07-D781-42BB-80F1-932F29786236}" type="datetime1">
              <a:rPr lang="ru-RU" smtClean="0"/>
              <a:t>21.08.2017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ED82D5-5146-4A8B-ACA0-0839A2FE6A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v/triada-uchitel-uchenik-uchebnik-v-sisteme-distantsionnogo-obucheniy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ichmedia.lse.ac.uk/publiclecturesandevents/20170511_1830_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134672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>Ученик, учебник, учитель в свете </a:t>
            </a:r>
            <a:r>
              <a:rPr lang="ru-RU" dirty="0" err="1" smtClean="0"/>
              <a:t>ФГОС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700" y="5643994"/>
            <a:ext cx="3330500" cy="737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881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8575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http://old.prosv.ru/umk/starlight/info.aspx?ob_no=37218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10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8" y="332656"/>
            <a:ext cx="865056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182" y="5805264"/>
            <a:ext cx="1665250" cy="36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49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Материалы международной научно-практической конференции «Учитель – ученик – учебник». Факультет иностранных языков и регионоведения МГУ им. </a:t>
            </a:r>
            <a:r>
              <a:rPr lang="ru-RU" dirty="0" err="1" smtClean="0"/>
              <a:t>М.В.Ломоносова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Назаренко </a:t>
            </a:r>
            <a:r>
              <a:rPr lang="ru-RU" dirty="0" err="1" smtClean="0"/>
              <a:t>А.Л</a:t>
            </a:r>
            <a:r>
              <a:rPr lang="ru-RU" dirty="0" smtClean="0"/>
              <a:t>. Триада «учитель – ученик – учебник» в системе дистанционного обучения.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cyberleninka.ru/article/v/triada-uchitel-uchenik-uchebnik-v-sisteme-distantsionnogo-obucheniya</a:t>
            </a:r>
            <a:endParaRPr lang="ru-RU" dirty="0" smtClean="0"/>
          </a:p>
          <a:p>
            <a:r>
              <a:rPr lang="en-US" dirty="0" err="1" smtClean="0"/>
              <a:t>Schrum</a:t>
            </a:r>
            <a:r>
              <a:rPr lang="en-US" dirty="0" smtClean="0"/>
              <a:t>, L., Levin, B. Leading 21</a:t>
            </a:r>
            <a:r>
              <a:rPr lang="en-US" baseline="30000" dirty="0" smtClean="0"/>
              <a:t>st</a:t>
            </a:r>
            <a:r>
              <a:rPr lang="en-US" dirty="0" smtClean="0"/>
              <a:t> Century Schools. California, Corwin. A SAGE company. 2009.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16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Ученик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r>
              <a:rPr lang="ru-RU" dirty="0" smtClean="0"/>
              <a:t>Цифровой «абориген»</a:t>
            </a:r>
          </a:p>
          <a:p>
            <a:r>
              <a:rPr lang="ru-RU" dirty="0" smtClean="0"/>
              <a:t>Сёрфингист по волнам информации</a:t>
            </a:r>
          </a:p>
          <a:p>
            <a:r>
              <a:rPr lang="ru-RU" dirty="0" smtClean="0"/>
              <a:t>Поглотитель впечатлений</a:t>
            </a:r>
          </a:p>
          <a:p>
            <a:r>
              <a:rPr lang="ru-RU" dirty="0" smtClean="0"/>
              <a:t>Объект тестовой мании </a:t>
            </a:r>
          </a:p>
          <a:p>
            <a:r>
              <a:rPr lang="ru-RU" dirty="0" smtClean="0"/>
              <a:t>Субъект выбора жизненной траектории</a:t>
            </a:r>
          </a:p>
          <a:p>
            <a:r>
              <a:rPr lang="ru-RU" dirty="0" smtClean="0"/>
              <a:t>Лидер в приспособлении к новому</a:t>
            </a:r>
          </a:p>
          <a:p>
            <a:r>
              <a:rPr lang="ru-RU" dirty="0" smtClean="0"/>
              <a:t>Эго-центрированная личность</a:t>
            </a:r>
          </a:p>
          <a:p>
            <a:r>
              <a:rPr lang="ru-RU" dirty="0" smtClean="0"/>
              <a:t>Субъект виртуальной реальности</a:t>
            </a:r>
          </a:p>
          <a:p>
            <a:r>
              <a:rPr lang="ru-RU" dirty="0" smtClean="0"/>
              <a:t>Проектирует ближайшие цели</a:t>
            </a:r>
          </a:p>
          <a:p>
            <a:r>
              <a:rPr lang="ru-RU" dirty="0" smtClean="0"/>
              <a:t>Платит (родители) за образование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74" y="5868645"/>
            <a:ext cx="1665250" cy="36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44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568952" cy="1267584"/>
          </a:xfrm>
        </p:spPr>
        <p:txBody>
          <a:bodyPr>
            <a:normAutofit/>
          </a:bodyPr>
          <a:lstStyle/>
          <a:p>
            <a:r>
              <a:rPr lang="ru-RU" dirty="0" smtClean="0"/>
              <a:t>Новые умения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30352"/>
            <a:ext cx="8928992" cy="47708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Навигация в электронных учебниках</a:t>
            </a:r>
          </a:p>
          <a:p>
            <a:r>
              <a:rPr lang="ru-RU" dirty="0" smtClean="0"/>
              <a:t>Поиск информации</a:t>
            </a:r>
          </a:p>
          <a:p>
            <a:r>
              <a:rPr lang="ru-RU" dirty="0" smtClean="0"/>
              <a:t>Учебно-исследовательские проекты</a:t>
            </a:r>
          </a:p>
          <a:p>
            <a:r>
              <a:rPr lang="ru-RU" dirty="0" smtClean="0"/>
              <a:t>Учебное о</a:t>
            </a:r>
            <a:r>
              <a:rPr lang="ru-RU" dirty="0" smtClean="0"/>
              <a:t>бщение </a:t>
            </a:r>
            <a:r>
              <a:rPr lang="ru-RU" dirty="0" smtClean="0"/>
              <a:t>в социальных сетях</a:t>
            </a:r>
          </a:p>
          <a:p>
            <a:r>
              <a:rPr lang="ru-RU" dirty="0" smtClean="0"/>
              <a:t>Публикация в </a:t>
            </a:r>
            <a:r>
              <a:rPr lang="ru-RU" dirty="0" smtClean="0"/>
              <a:t>интернет </a:t>
            </a:r>
            <a:endParaRPr lang="ru-RU" dirty="0" smtClean="0"/>
          </a:p>
          <a:p>
            <a:r>
              <a:rPr lang="ru-RU" dirty="0" smtClean="0"/>
              <a:t>Компьютерное тестирование</a:t>
            </a:r>
          </a:p>
          <a:p>
            <a:r>
              <a:rPr lang="ru-RU" dirty="0" smtClean="0"/>
              <a:t>Дистанционное образование</a:t>
            </a:r>
          </a:p>
          <a:p>
            <a:r>
              <a:rPr lang="ru-RU" dirty="0" smtClean="0"/>
              <a:t>Связь школы и семьи</a:t>
            </a:r>
            <a:r>
              <a:rPr lang="en-US" dirty="0" smtClean="0"/>
              <a:t> (</a:t>
            </a:r>
            <a:r>
              <a:rPr lang="ru-RU" dirty="0" smtClean="0"/>
              <a:t>электронный дневник)</a:t>
            </a:r>
          </a:p>
          <a:p>
            <a:r>
              <a:rPr lang="ru-RU" dirty="0" smtClean="0"/>
              <a:t>Интегрированное обучение (</a:t>
            </a:r>
            <a:r>
              <a:rPr lang="en-US" dirty="0" smtClean="0"/>
              <a:t>blended learning)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41168"/>
            <a:ext cx="1665250" cy="36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83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характеристика современного ученика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30352"/>
            <a:ext cx="8856984" cy="4187952"/>
          </a:xfrm>
        </p:spPr>
        <p:txBody>
          <a:bodyPr>
            <a:normAutofit/>
          </a:bodyPr>
          <a:lstStyle/>
          <a:p>
            <a:r>
              <a:rPr lang="ru-RU" dirty="0" smtClean="0"/>
              <a:t>Имеют повышенный объём внимания</a:t>
            </a:r>
          </a:p>
          <a:p>
            <a:r>
              <a:rPr lang="ru-RU" dirty="0" smtClean="0"/>
              <a:t>Хуже пишут и игнорируют грамматику</a:t>
            </a:r>
          </a:p>
          <a:p>
            <a:r>
              <a:rPr lang="ru-RU" dirty="0" smtClean="0"/>
              <a:t>Общаются </a:t>
            </a:r>
            <a:r>
              <a:rPr lang="ru-RU" dirty="0" smtClean="0"/>
              <a:t>в </a:t>
            </a:r>
            <a:r>
              <a:rPr lang="ru-RU" dirty="0" smtClean="0"/>
              <a:t>социальных сетях</a:t>
            </a:r>
            <a:endParaRPr lang="ru-RU" dirty="0" smtClean="0"/>
          </a:p>
          <a:p>
            <a:r>
              <a:rPr lang="ru-RU" dirty="0" smtClean="0"/>
              <a:t>Умеют решать сразу много задач</a:t>
            </a:r>
          </a:p>
          <a:p>
            <a:r>
              <a:rPr lang="ru-RU" dirty="0" smtClean="0"/>
              <a:t>Быстро находят нужную информацию</a:t>
            </a:r>
          </a:p>
          <a:p>
            <a:r>
              <a:rPr lang="ru-RU" dirty="0" smtClean="0"/>
              <a:t>Расширяют общий кругозор (стихийно)</a:t>
            </a:r>
          </a:p>
          <a:p>
            <a:r>
              <a:rPr lang="ru-RU" dirty="0" smtClean="0"/>
              <a:t>Хуже мыслят логически, но лучше образно</a:t>
            </a:r>
          </a:p>
          <a:p>
            <a:r>
              <a:rPr lang="ru-RU" dirty="0" smtClean="0"/>
              <a:t>Хуже мыслит серийно, но лучше </a:t>
            </a:r>
            <a:r>
              <a:rPr lang="ru-RU" b="1" dirty="0" smtClean="0"/>
              <a:t>целостно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9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7378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Культура клипового сознания</a:t>
            </a:r>
            <a:br>
              <a:rPr lang="ru-RU" dirty="0" smtClean="0"/>
            </a:br>
            <a:r>
              <a:rPr lang="ru-RU" sz="1600" b="0" dirty="0" err="1" smtClean="0"/>
              <a:t>Гиренок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Ф.И</a:t>
            </a:r>
            <a:r>
              <a:rPr lang="ru-RU" sz="1600" b="0" dirty="0" smtClean="0"/>
              <a:t>.  Клиповое сознание. М., Проспект. 2015. 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036496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Наглядность вместо текста. </a:t>
            </a:r>
          </a:p>
          <a:p>
            <a:r>
              <a:rPr lang="ru-RU" dirty="0" smtClean="0"/>
              <a:t>Конкретика вместо обобщений. </a:t>
            </a:r>
          </a:p>
          <a:p>
            <a:r>
              <a:rPr lang="ru-RU" dirty="0" smtClean="0"/>
              <a:t>Эпизоды вместо логики. </a:t>
            </a:r>
          </a:p>
          <a:p>
            <a:r>
              <a:rPr lang="ru-RU" dirty="0" smtClean="0"/>
              <a:t>Коммуникация себя вместо информации. </a:t>
            </a:r>
          </a:p>
          <a:p>
            <a:r>
              <a:rPr lang="ru-RU" dirty="0" err="1" smtClean="0"/>
              <a:t>Надпредметность</a:t>
            </a:r>
            <a:r>
              <a:rPr lang="ru-RU" dirty="0" smtClean="0"/>
              <a:t> вместо предметности. </a:t>
            </a:r>
          </a:p>
          <a:p>
            <a:r>
              <a:rPr lang="ru-RU" dirty="0" err="1" smtClean="0"/>
              <a:t>Фактология</a:t>
            </a:r>
            <a:r>
              <a:rPr lang="ru-RU" dirty="0" smtClean="0"/>
              <a:t> </a:t>
            </a:r>
            <a:r>
              <a:rPr lang="ru-RU" dirty="0" smtClean="0"/>
              <a:t>вместо рассуждения.</a:t>
            </a:r>
          </a:p>
          <a:p>
            <a:r>
              <a:rPr lang="ru-RU" dirty="0" smtClean="0"/>
              <a:t>Видеоклип </a:t>
            </a:r>
            <a:r>
              <a:rPr lang="ru-RU" dirty="0" smtClean="0"/>
              <a:t>вместо </a:t>
            </a:r>
            <a:r>
              <a:rPr lang="ru-RU" dirty="0" smtClean="0"/>
              <a:t>книги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Быстрые знания вместо </a:t>
            </a:r>
            <a:r>
              <a:rPr lang="ru-RU" dirty="0" smtClean="0"/>
              <a:t>долгого учения. </a:t>
            </a:r>
            <a:endParaRPr lang="ru-RU" dirty="0" smtClean="0"/>
          </a:p>
          <a:p>
            <a:r>
              <a:rPr lang="ru-RU" dirty="0" smtClean="0"/>
              <a:t>Готовый ответ вместо решения проблемы. </a:t>
            </a:r>
          </a:p>
          <a:p>
            <a:r>
              <a:rPr lang="ru-RU" dirty="0" smtClean="0"/>
              <a:t>Компиляция вместо </a:t>
            </a:r>
            <a:r>
              <a:rPr lang="ru-RU" dirty="0" smtClean="0"/>
              <a:t>репродукции текста. </a:t>
            </a:r>
            <a:endParaRPr lang="ru-RU" dirty="0" smtClean="0"/>
          </a:p>
          <a:p>
            <a:r>
              <a:rPr lang="ru-RU" dirty="0" smtClean="0"/>
              <a:t>Виртуальность вместо реальности. 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606480" y="6111875"/>
            <a:ext cx="2286000" cy="365125"/>
          </a:xfrm>
        </p:spPr>
        <p:txBody>
          <a:bodyPr/>
          <a:lstStyle/>
          <a:p>
            <a:r>
              <a:rPr lang="ru-RU" dirty="0" err="1" smtClean="0"/>
              <a:t>Мильруд</a:t>
            </a:r>
            <a:r>
              <a:rPr lang="ru-RU" dirty="0" smtClean="0"/>
              <a:t> </a:t>
            </a:r>
            <a:r>
              <a:rPr lang="ru-RU" dirty="0" err="1" smtClean="0"/>
              <a:t>Р.П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52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91512"/>
            <a:ext cx="8183880" cy="661824"/>
          </a:xfrm>
        </p:spPr>
        <p:txBody>
          <a:bodyPr/>
          <a:lstStyle/>
          <a:p>
            <a:r>
              <a:rPr lang="ru-RU" dirty="0" smtClean="0"/>
              <a:t>Учение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>Разные формы и источники информации</a:t>
            </a:r>
          </a:p>
          <a:p>
            <a:r>
              <a:rPr lang="ru-RU" dirty="0" smtClean="0"/>
              <a:t>Проектирование как учение</a:t>
            </a:r>
          </a:p>
          <a:p>
            <a:r>
              <a:rPr lang="ru-RU" dirty="0" smtClean="0"/>
              <a:t>Информация + язык (</a:t>
            </a:r>
            <a:r>
              <a:rPr lang="ru-RU" b="1" dirty="0" smtClean="0"/>
              <a:t>С</a:t>
            </a:r>
            <a:r>
              <a:rPr lang="en-US" b="1" dirty="0" smtClean="0"/>
              <a:t>LIL</a:t>
            </a:r>
            <a:r>
              <a:rPr lang="en-US" dirty="0" smtClean="0"/>
              <a:t>)</a:t>
            </a:r>
          </a:p>
          <a:p>
            <a:r>
              <a:rPr lang="ru-RU" dirty="0" smtClean="0"/>
              <a:t>Диверсификация форм образования</a:t>
            </a:r>
          </a:p>
          <a:p>
            <a:r>
              <a:rPr lang="ru-RU" dirty="0" smtClean="0"/>
              <a:t>Обновление и адаптация программ</a:t>
            </a:r>
          </a:p>
          <a:p>
            <a:r>
              <a:rPr lang="ru-RU" dirty="0" smtClean="0"/>
              <a:t>Избирательность интересов в учении</a:t>
            </a:r>
          </a:p>
          <a:p>
            <a:r>
              <a:rPr lang="ru-RU" dirty="0" smtClean="0"/>
              <a:t>Альтернативные источники информации</a:t>
            </a:r>
          </a:p>
          <a:p>
            <a:r>
              <a:rPr lang="ru-RU" dirty="0" smtClean="0"/>
              <a:t>Учение в </a:t>
            </a:r>
            <a:r>
              <a:rPr lang="ru-RU" dirty="0" smtClean="0"/>
              <a:t>мультимедийной среде</a:t>
            </a:r>
            <a:endParaRPr lang="ru-RU" dirty="0" smtClean="0"/>
          </a:p>
          <a:p>
            <a:r>
              <a:rPr lang="ru-RU" dirty="0" smtClean="0"/>
              <a:t>Учебное взаимодействие в классе и вне</a:t>
            </a:r>
          </a:p>
          <a:p>
            <a:r>
              <a:rPr lang="ru-RU" dirty="0" smtClean="0"/>
              <a:t>Интеллектуальное действие как ценность</a:t>
            </a:r>
          </a:p>
          <a:p>
            <a:r>
              <a:rPr lang="ru-RU" dirty="0" smtClean="0"/>
              <a:t>Трансцендентальность программ (изучение явлений жизни - Финляндия)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6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74" y="5868645"/>
            <a:ext cx="1665250" cy="36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307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Удлинение периода 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 smtClean="0"/>
              <a:t>Исследования показывают, что удлинение периода учения: 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/>
              <a:t>Интенсивно стимулирует мозговую активность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/>
              <a:t>Способствует развитию познавательных умений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/>
              <a:t>Повышает роль интеллектуальной 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/>
              <a:t>Создаёт условия для вероятностного мышления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/>
              <a:t>Позволяет формировать исследовательские умения</a:t>
            </a:r>
          </a:p>
          <a:p>
            <a:pPr>
              <a:buFont typeface="Arial" pitchFamily="34" charset="0"/>
              <a:buChar char="•"/>
            </a:pPr>
            <a:r>
              <a:rPr lang="en-US" sz="9600" dirty="0">
                <a:hlinkClick r:id="rId2"/>
              </a:rPr>
              <a:t>http://richmedia.lse.ac.uk/publiclecturesandevents/20170511_1830</a:t>
            </a:r>
            <a:r>
              <a:rPr lang="en-US" sz="9600" dirty="0" smtClean="0">
                <a:hlinkClick r:id="rId2"/>
              </a:rPr>
              <a:t>_</a:t>
            </a:r>
            <a:endParaRPr lang="ru-RU" sz="9600" dirty="0" smtClean="0"/>
          </a:p>
          <a:p>
            <a:pPr>
              <a:buFont typeface="Arial" pitchFamily="34" charset="0"/>
              <a:buChar char="•"/>
            </a:pPr>
            <a:endParaRPr lang="ru-RU" sz="9600" dirty="0" smtClean="0"/>
          </a:p>
          <a:p>
            <a:pPr marL="0" indent="0">
              <a:buNone/>
            </a:pPr>
            <a:r>
              <a:rPr lang="ru-RU" sz="8000" dirty="0"/>
              <a:t> </a:t>
            </a:r>
            <a:endParaRPr lang="ru-RU" sz="80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52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21288"/>
            <a:ext cx="8183880" cy="5178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Учебник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Разные уровни сложности</a:t>
            </a:r>
          </a:p>
          <a:p>
            <a:r>
              <a:rPr lang="ru-RU" dirty="0" smtClean="0"/>
              <a:t>Возможности </a:t>
            </a:r>
            <a:r>
              <a:rPr lang="ru-RU" b="1" dirty="0" smtClean="0"/>
              <a:t>инклюзивного обучения</a:t>
            </a:r>
          </a:p>
          <a:p>
            <a:r>
              <a:rPr lang="ru-RU" dirty="0" smtClean="0"/>
              <a:t>Практико-ориентированное содержание</a:t>
            </a:r>
          </a:p>
          <a:p>
            <a:r>
              <a:rPr lang="ru-RU" dirty="0" smtClean="0"/>
              <a:t>Единая предметная линия</a:t>
            </a:r>
          </a:p>
          <a:p>
            <a:r>
              <a:rPr lang="ru-RU" dirty="0" smtClean="0"/>
              <a:t>Воспитывающая функция (</a:t>
            </a:r>
            <a:r>
              <a:rPr lang="ru-RU" b="1" dirty="0" err="1" smtClean="0"/>
              <a:t>ФГОС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Развивающая функция (</a:t>
            </a:r>
            <a:r>
              <a:rPr lang="ru-RU" b="1" dirty="0" err="1" smtClean="0"/>
              <a:t>ФГОС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Обучающая функция (</a:t>
            </a:r>
            <a:r>
              <a:rPr lang="ru-RU" b="1" dirty="0" err="1" smtClean="0"/>
              <a:t>ФГОС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Глобальная картина мира </a:t>
            </a:r>
          </a:p>
          <a:p>
            <a:r>
              <a:rPr lang="ru-RU" dirty="0" smtClean="0"/>
              <a:t>Организация проектной деятельности</a:t>
            </a:r>
          </a:p>
          <a:p>
            <a:r>
              <a:rPr lang="ru-RU" dirty="0" smtClean="0"/>
              <a:t>Коммуникативно-социальные умения</a:t>
            </a:r>
          </a:p>
          <a:p>
            <a:r>
              <a:rPr lang="ru-RU" dirty="0" smtClean="0"/>
              <a:t>Научное мировоззрение</a:t>
            </a:r>
          </a:p>
          <a:p>
            <a:r>
              <a:rPr lang="ru-RU" b="1" dirty="0" smtClean="0"/>
              <a:t>Электронная версия и онлайн-ресурс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74" y="468045"/>
            <a:ext cx="1665250" cy="36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927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Учитель вчера и сегодня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Мильруд Р.П.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82D5-5146-4A8B-ACA0-0839A2FE6A1E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34009"/>
              </p:ext>
            </p:extLst>
          </p:nvPr>
        </p:nvGraphicFramePr>
        <p:xfrm>
          <a:off x="611560" y="476672"/>
          <a:ext cx="8064896" cy="475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 вчера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+        Учитель сегодня</a:t>
                      </a:r>
                      <a:endParaRPr lang="ru-RU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Передатчик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err="1" smtClean="0"/>
                        <a:t>Фасилитатор</a:t>
                      </a:r>
                      <a:r>
                        <a:rPr lang="ru-RU" b="1" dirty="0" smtClean="0"/>
                        <a:t> учения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Организатор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Модератор проекта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Общий тренер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Индивидуальный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тьютор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Источник решения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Постановщик задачи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Главный источник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Консультант 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Единственный арбитр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Альтернативный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smtClean="0"/>
                        <a:t>оценщик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Исполнитель </a:t>
                      </a:r>
                      <a:r>
                        <a:rPr lang="ru-RU" baseline="0" dirty="0" smtClean="0"/>
                        <a:t>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Создатель </a:t>
                      </a:r>
                      <a:r>
                        <a:rPr lang="ru-RU" b="1" baseline="0" dirty="0" smtClean="0"/>
                        <a:t>сценария</a:t>
                      </a:r>
                      <a:endParaRPr lang="ru-RU" b="1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Реализация учебника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Реализация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компетенций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139952" y="692696"/>
            <a:ext cx="936104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044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445</TotalTime>
  <Words>467</Words>
  <Application>Microsoft Office PowerPoint</Application>
  <PresentationFormat>Экран (4:3)</PresentationFormat>
  <Paragraphs>134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Ученик, учебник, учитель в свете ФГОС</vt:lpstr>
      <vt:lpstr>Ученик сегодня</vt:lpstr>
      <vt:lpstr>Новые умения учащихся</vt:lpstr>
      <vt:lpstr>Психологическая характеристика современного ученика</vt:lpstr>
      <vt:lpstr>Культура клипового сознания Гиренок Ф.И.  Клиповое сознание. М., Проспект. 2015. </vt:lpstr>
      <vt:lpstr>Учение сегодня</vt:lpstr>
      <vt:lpstr>Удлинение периода учения</vt:lpstr>
      <vt:lpstr>Учебник сегодня</vt:lpstr>
      <vt:lpstr>Учитель вчера и сегодня</vt:lpstr>
      <vt:lpstr>http://old.prosv.ru/umk/starlight/info.aspx?ob_no=37218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Ученик, учебник, учитель в эпоху глобализации, технологизации и прагматизации</dc:title>
  <dc:creator>Радислав</dc:creator>
  <cp:lastModifiedBy>Радислав</cp:lastModifiedBy>
  <cp:revision>137</cp:revision>
  <dcterms:created xsi:type="dcterms:W3CDTF">2017-02-24T11:50:10Z</dcterms:created>
  <dcterms:modified xsi:type="dcterms:W3CDTF">2017-08-21T04:21:37Z</dcterms:modified>
</cp:coreProperties>
</file>