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8" r:id="rId2"/>
    <p:sldId id="261" r:id="rId3"/>
    <p:sldId id="263" r:id="rId4"/>
    <p:sldId id="266" r:id="rId5"/>
    <p:sldId id="267" r:id="rId6"/>
    <p:sldId id="269" r:id="rId7"/>
    <p:sldId id="271" r:id="rId8"/>
    <p:sldId id="273" r:id="rId9"/>
    <p:sldId id="278" r:id="rId10"/>
    <p:sldId id="274" r:id="rId11"/>
    <p:sldId id="280" r:id="rId12"/>
    <p:sldId id="288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CCCC"/>
    <a:srgbClr val="CCEC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48" autoAdjust="0"/>
  </p:normalViewPr>
  <p:slideViewPr>
    <p:cSldViewPr>
      <p:cViewPr varScale="1">
        <p:scale>
          <a:sx n="75" d="100"/>
          <a:sy n="75" d="100"/>
        </p:scale>
        <p:origin x="-1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827A2-FC6C-43B7-B69D-A93DE33CC60E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59743-1F02-4499-8909-8B049EFBC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71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83FDC0-DC90-4B83-9195-6EC7A45BAE83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E3F021EB-283C-49D6-BDFE-50402498329F}" type="slidenum">
              <a:rPr lang="ru-RU" altLang="ru-RU" b="0"/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ru-RU" altLang="ru-RU" b="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,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59743-1F02-4499-8909-8B049EFBC1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924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59743-1F02-4499-8909-8B049EFBC18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504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3313A6-20C0-4D55-9997-D5F81A5FD2ED}" type="slidenum">
              <a:rPr lang="ru-RU" alt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190A34-3879-4B1E-9435-D3DA94728202}" type="slidenum">
              <a:rPr lang="ru-RU" altLang="ru-RU" smtClean="0"/>
              <a:pPr eaLnBrk="1" hangingPunct="1">
                <a:spcBef>
                  <a:spcPct val="0"/>
                </a:spcBef>
              </a:pPr>
              <a:t>8</a:t>
            </a:fld>
            <a:endParaRPr lang="ru-RU" alt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E789A-7330-482F-A32F-80CC99F4C8E3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59743-1F02-4499-8909-8B049EFBC18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912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59743-1F02-4499-8909-8B049EFBC18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5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60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78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09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66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5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9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99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74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9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0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1D72C-BDA6-4B80-9E6C-278D7102DFCD}" type="datetimeFigureOut">
              <a:rPr lang="ru-RU" smtClean="0"/>
              <a:t>20.08.2017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C09D2-1495-4387-81EC-839A46CF9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58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46302" y="246149"/>
            <a:ext cx="7272338" cy="1943100"/>
          </a:xfrm>
          <a:noFill/>
        </p:spPr>
        <p:txBody>
          <a:bodyPr/>
          <a:lstStyle/>
          <a:p>
            <a:pPr>
              <a:lnSpc>
                <a:spcPts val="2300"/>
              </a:lnSpc>
            </a:pPr>
            <a:r>
              <a:rPr lang="ru-RU" altLang="ru-RU" sz="2000" b="1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  <a:t>   </a:t>
            </a:r>
            <a:r>
              <a:rPr lang="ru-RU" altLang="ru-RU" sz="1800" b="1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  <a:t>РОССИЙСКИЙ ГОСУДАРСТВЕННЫЙ </a:t>
            </a:r>
            <a:br>
              <a:rPr lang="ru-RU" altLang="ru-RU" sz="1800" b="1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</a:br>
            <a:r>
              <a:rPr lang="ru-RU" altLang="ru-RU" sz="1800" b="1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  <a:t>  СОЦИАЛЬНЫЙ УНИВЕРСИТЕТ</a:t>
            </a:r>
            <a:br>
              <a:rPr lang="ru-RU" altLang="ru-RU" sz="1800" b="1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</a:br>
            <a:r>
              <a:rPr lang="ru-RU" altLang="ru-RU" sz="2000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  <a:t/>
            </a:r>
            <a:br>
              <a:rPr lang="ru-RU" altLang="ru-RU" sz="2000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</a:br>
            <a:r>
              <a:rPr lang="ru-RU" altLang="ru-RU" sz="1800" dirty="0" smtClean="0">
                <a:solidFill>
                  <a:srgbClr val="92D050"/>
                </a:solidFill>
                <a:ea typeface="Calibri" pitchFamily="34" charset="0"/>
                <a:cs typeface="Arial" charset="0"/>
              </a:rPr>
              <a:t>                    </a:t>
            </a:r>
            <a:r>
              <a:rPr lang="ru-RU" altLang="ru-RU" sz="1800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  <a:t>Кафедра теории и методики физической культуры  </a:t>
            </a:r>
            <a:br>
              <a:rPr lang="ru-RU" altLang="ru-RU" sz="1800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</a:br>
            <a:r>
              <a:rPr lang="ru-RU" altLang="ru-RU" sz="1800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  <a:t>       и спорта  </a:t>
            </a:r>
            <a:br>
              <a:rPr lang="ru-RU" altLang="ru-RU" sz="1800" dirty="0" smtClean="0">
                <a:solidFill>
                  <a:srgbClr val="C00000"/>
                </a:solidFill>
                <a:ea typeface="Calibri" pitchFamily="34" charset="0"/>
                <a:cs typeface="Arial" charset="0"/>
              </a:rPr>
            </a:br>
            <a:endParaRPr lang="ru-RU" altLang="ru-RU" sz="2400" dirty="0" smtClean="0">
              <a:solidFill>
                <a:srgbClr val="C0000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640" y="2492896"/>
            <a:ext cx="7165975" cy="1295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ВЕКТОР </a:t>
            </a:r>
            <a:r>
              <a:rPr lang="ru-RU" sz="2000" b="1" dirty="0" smtClean="0">
                <a:solidFill>
                  <a:srgbClr val="C00000"/>
                </a:solidFill>
              </a:rPr>
              <a:t>РАЗВИТИЯ </a:t>
            </a:r>
            <a:r>
              <a:rPr lang="ru-RU" sz="2000" b="1" dirty="0" smtClean="0">
                <a:solidFill>
                  <a:srgbClr val="C00000"/>
                </a:solidFill>
              </a:rPr>
              <a:t>НАУЧНО-ИССЛЕДОВАТЕЛЬСКОЙ ДЕЯТЕЛЬНОСТИ В КОНТЕКСТЕ КОНЦЕПЦИИ МОДЕРНИЗАЦИИ ПРЕДМЕТА «ФИЗИЧЕСКАЯ КУЛЬТУРА»</a:t>
            </a:r>
            <a:endParaRPr lang="ru-RU" alt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5292725" y="4398963"/>
            <a:ext cx="3355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  <a:latin typeface="+mj-lt"/>
              </a:rPr>
              <a:t>А.П.МАТВЕЕВ ПРОФЕССОР,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  <a:latin typeface="+mj-lt"/>
              </a:rPr>
              <a:t>ДОКТОР ПЕДАГОГИЧЕСКИХ НАУК 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4356100" y="5876925"/>
            <a:ext cx="6527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1800" b="1" dirty="0" smtClean="0">
                <a:solidFill>
                  <a:srgbClr val="C00000"/>
                </a:solidFill>
                <a:latin typeface="+mj-lt"/>
              </a:rPr>
              <a:t>2017</a:t>
            </a:r>
            <a:endParaRPr lang="ru-RU" altLang="ru-RU" sz="18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05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44016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738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35928"/>
            <a:ext cx="88569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ТРУДНОСТИ И ПУТИ ИХ ПРЕОДОЛЕНИЯ </a:t>
            </a:r>
          </a:p>
          <a:p>
            <a:pPr algn="ctr">
              <a:spcAft>
                <a:spcPts val="1200"/>
              </a:spcAft>
            </a:pPr>
            <a:r>
              <a:rPr lang="ru-RU" sz="1400" dirty="0" smtClean="0">
                <a:solidFill>
                  <a:srgbClr val="FF0000"/>
                </a:solidFill>
                <a:latin typeface="+mj-lt"/>
              </a:rPr>
              <a:t>(РЕЗУЛЬТАТЫ ИССЛЕДОВАНИЯ) </a:t>
            </a:r>
            <a:endParaRPr lang="ru-RU" sz="1400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sz="1400" dirty="0" smtClean="0">
                <a:solidFill>
                  <a:srgbClr val="002060"/>
                </a:solidFill>
              </a:rPr>
              <a:t>                                           </a:t>
            </a:r>
            <a:r>
              <a:rPr lang="ru-RU" sz="1400" b="1" i="1" dirty="0" smtClean="0">
                <a:solidFill>
                  <a:srgbClr val="C00000"/>
                </a:solidFill>
              </a:rPr>
              <a:t>НЕДОСТАТОЧНАЯ </a:t>
            </a:r>
            <a:r>
              <a:rPr lang="ru-RU" sz="1400" b="1" i="1" dirty="0" smtClean="0">
                <a:solidFill>
                  <a:srgbClr val="C00000"/>
                </a:solidFill>
              </a:rPr>
              <a:t>РЕЗУЛЬТАТИВНОСТЬ И ПРОДУКТИВНОСТЬ </a:t>
            </a:r>
            <a:r>
              <a:rPr lang="ru-RU" sz="1400" dirty="0" smtClean="0">
                <a:solidFill>
                  <a:srgbClr val="002060"/>
                </a:solidFill>
              </a:rPr>
              <a:t>РЕАЛИЗАЦИИ ЦЕЛЕЙ </a:t>
            </a:r>
            <a:r>
              <a:rPr lang="ru-RU" sz="1400" dirty="0" smtClean="0">
                <a:solidFill>
                  <a:srgbClr val="002060"/>
                </a:solidFill>
              </a:rPr>
              <a:t>И </a:t>
            </a:r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ru-RU" sz="1400" dirty="0" smtClean="0">
                <a:solidFill>
                  <a:srgbClr val="002060"/>
                </a:solidFill>
              </a:rPr>
              <a:t>ЗАДАЧ УЧЕБНОГО </a:t>
            </a:r>
            <a:r>
              <a:rPr lang="ru-RU" sz="1400" dirty="0" smtClean="0">
                <a:solidFill>
                  <a:srgbClr val="002060"/>
                </a:solidFill>
              </a:rPr>
              <a:t>ПРЕДМЕТА ДИСЦИПЛИНЫ «ФИЗИЧЕСКАЯ КУЛЬТУРА</a:t>
            </a:r>
            <a:r>
              <a:rPr lang="ru-RU" sz="1400" dirty="0" smtClean="0">
                <a:solidFill>
                  <a:srgbClr val="002060"/>
                </a:solidFill>
              </a:rPr>
              <a:t>» В КОНТЕСКТЕ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ru-RU" sz="1400" dirty="0" smtClean="0">
                <a:solidFill>
                  <a:srgbClr val="002060"/>
                </a:solidFill>
              </a:rPr>
              <a:t>ТРЕБОВАНИЙ ФГОС (2009/2011) </a:t>
            </a:r>
            <a:r>
              <a:rPr lang="ru-RU" sz="1400" b="1" i="1" dirty="0" smtClean="0">
                <a:solidFill>
                  <a:srgbClr val="C00000"/>
                </a:solidFill>
              </a:rPr>
              <a:t>БЫЛИ, ПО ПРЕИМУЩЕСТВУ, </a:t>
            </a:r>
            <a:r>
              <a:rPr lang="ru-RU" sz="1400" b="1" i="1" dirty="0" smtClean="0">
                <a:solidFill>
                  <a:srgbClr val="C00000"/>
                </a:solidFill>
              </a:rPr>
              <a:t>ОБУСЛОВЛЕНЫ: </a:t>
            </a:r>
            <a:endParaRPr lang="ru-RU" sz="1400" b="1" i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rgbClr val="002060"/>
                </a:solidFill>
              </a:rPr>
              <a:t>        </a:t>
            </a:r>
            <a:r>
              <a:rPr lang="ru-RU" sz="1400" b="1" dirty="0" smtClean="0">
                <a:solidFill>
                  <a:srgbClr val="002060"/>
                </a:solidFill>
              </a:rPr>
              <a:t>1. </a:t>
            </a:r>
            <a:r>
              <a:rPr lang="ru-RU" sz="1400" b="1" i="1" dirty="0" smtClean="0">
                <a:solidFill>
                  <a:srgbClr val="002060"/>
                </a:solidFill>
              </a:rPr>
              <a:t>НЕГОТОВНОСТЬЮ УЧИТЕЛЕЙ </a:t>
            </a:r>
            <a:r>
              <a:rPr lang="ru-RU" sz="1400" dirty="0" smtClean="0">
                <a:solidFill>
                  <a:srgbClr val="002060"/>
                </a:solidFill>
              </a:rPr>
              <a:t>ФИЗИЧЕСКОЙ </a:t>
            </a:r>
            <a:r>
              <a:rPr lang="ru-RU" sz="1400" dirty="0" smtClean="0">
                <a:solidFill>
                  <a:srgbClr val="002060"/>
                </a:solidFill>
              </a:rPr>
              <a:t>КУЛЬТУРЫ ПЕРЕЙТИ НА </a:t>
            </a:r>
            <a:r>
              <a:rPr lang="ru-RU" sz="1400" dirty="0" smtClean="0">
                <a:solidFill>
                  <a:srgbClr val="002060"/>
                </a:solidFill>
              </a:rPr>
              <a:t> ОБУЧЕНИЕ УЧАЩИХСЯ НОВОМУ УЧЕБНОМУ </a:t>
            </a:r>
            <a:r>
              <a:rPr lang="ru-RU" sz="1400" dirty="0" smtClean="0">
                <a:solidFill>
                  <a:srgbClr val="002060"/>
                </a:solidFill>
              </a:rPr>
              <a:t>ПРЕДМЕТУ – «</a:t>
            </a:r>
            <a:r>
              <a:rPr lang="ru-RU" sz="1400" dirty="0" smtClean="0">
                <a:solidFill>
                  <a:srgbClr val="002060"/>
                </a:solidFill>
              </a:rPr>
              <a:t>ДВИГАТЕЛЬНАЯ ДЕЯТЕЛЬНОСТЬ», КОТОРЫЙ ЯВЛЯЕТСЯ ОСНОВОЙ СОДЕРЖАТЕЛЬНОГО НАПОЛНЕНИЯ ДИСЦИПЛИНЫ «ФИЗИЧЕСКАЯ КУЛЬТУРА»  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rgbClr val="002060"/>
                </a:solidFill>
              </a:rPr>
              <a:t>       </a:t>
            </a:r>
            <a:r>
              <a:rPr lang="ru-RU" sz="1400" b="1" dirty="0" smtClean="0">
                <a:solidFill>
                  <a:srgbClr val="002060"/>
                </a:solidFill>
              </a:rPr>
              <a:t>2</a:t>
            </a:r>
            <a:r>
              <a:rPr lang="ru-RU" sz="1400" b="1" dirty="0" smtClean="0">
                <a:solidFill>
                  <a:srgbClr val="002060"/>
                </a:solidFill>
              </a:rPr>
              <a:t>. </a:t>
            </a:r>
            <a:r>
              <a:rPr lang="ru-RU" sz="1400" b="1" i="1" dirty="0" smtClean="0">
                <a:solidFill>
                  <a:srgbClr val="002060"/>
                </a:solidFill>
              </a:rPr>
              <a:t>НЕГОТОВНОСТЬЮ СИСТЕМЫ </a:t>
            </a:r>
            <a:r>
              <a:rPr lang="ru-RU" sz="1400" dirty="0" smtClean="0">
                <a:solidFill>
                  <a:srgbClr val="002060"/>
                </a:solidFill>
              </a:rPr>
              <a:t>ПРОФЕССИОНАЛЬНОГО ОБРАЗОВАНИЯ, </a:t>
            </a:r>
            <a:r>
              <a:rPr lang="ru-RU" sz="1400" dirty="0" smtClean="0">
                <a:solidFill>
                  <a:srgbClr val="002060"/>
                </a:solidFill>
              </a:rPr>
              <a:t>ПОВЫШЕНИЯ КВАЛИФИКАЦИИ </a:t>
            </a:r>
            <a:r>
              <a:rPr lang="ru-RU" sz="1400" dirty="0" smtClean="0">
                <a:solidFill>
                  <a:srgbClr val="002060"/>
                </a:solidFill>
              </a:rPr>
              <a:t>И ПЕРЕПОДГОТОВКИ ПЕДАГОГИЧЕСКИХ </a:t>
            </a:r>
            <a:r>
              <a:rPr lang="ru-RU" sz="1400" dirty="0" smtClean="0">
                <a:solidFill>
                  <a:srgbClr val="002060"/>
                </a:solidFill>
              </a:rPr>
              <a:t>КАДРОВ, ПЕРЕСТРОИТЬСЯ НА ПРЕПОДАВАНИЕ ОСНОВ СОДЕРЖАНИЯ НОВО-ГО УЧЕБНОГО ПРЕДМЕТА, ПЕРЕЙТИ НА ОСВЕЩЕНИЕ НОВЫХ ПЕДАГОГИЧЕСКИХ КОНЦЕПЦИЙ, МЕТОДИК И ТЕХНО-ЛОГИЙ ПРЕПОДАВАНИЯ, В КОНСТРУКЦИИ ВЫПОЛНЕНИЯ ТРЕБОВАНИЙ ФГОС</a:t>
            </a:r>
          </a:p>
          <a:p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     3. </a:t>
            </a:r>
            <a:r>
              <a:rPr lang="ru-RU" sz="1400" b="1" i="1" dirty="0" smtClean="0">
                <a:solidFill>
                  <a:srgbClr val="002060"/>
                </a:solidFill>
              </a:rPr>
              <a:t>НЕГОТОВНОСТЬЮ МАТЕРИАЛЬНО-ТЕХНИЧЕСКОЙ БАЗЫ </a:t>
            </a:r>
            <a:r>
              <a:rPr lang="ru-RU" sz="1400" dirty="0" smtClean="0">
                <a:solidFill>
                  <a:srgbClr val="002060"/>
                </a:solidFill>
              </a:rPr>
              <a:t>ОБРАЗОВАТЕЛЬНЫХ ОРГАНИЗАЦИЙ ОБЕСПЕЧИТЬ КАЧЕСТВЕННОЕ ПРЕПОДАВАНИЕ НОВОГО УЧЕБНОГО ПРЕДМЕТА, ВНЕДРЕНИЯ В ПРОЦЕСС ЕГО ОСВОЕНИЯ УЧА-ЩИМИСЯ ИННОВАЦИОННЫХ СРЕДСТВ, ФОРМ И ТЕХНОЛОГИЙ, ВКЛЮЧАЯ ИНФОРМАЦИОННО-КОМПЬЮТЕРНЫЕ ТЕХНОЛОГИИ. </a:t>
            </a:r>
          </a:p>
          <a:p>
            <a:pPr>
              <a:spcBef>
                <a:spcPts val="600"/>
              </a:spcBef>
            </a:pP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     4</a:t>
            </a:r>
            <a:r>
              <a:rPr lang="ru-RU" sz="1400" dirty="0" smtClean="0">
                <a:solidFill>
                  <a:srgbClr val="002060"/>
                </a:solidFill>
              </a:rPr>
              <a:t>. </a:t>
            </a:r>
            <a:r>
              <a:rPr lang="ru-RU" sz="1400" b="1" i="1" dirty="0" smtClean="0">
                <a:solidFill>
                  <a:srgbClr val="002060"/>
                </a:solidFill>
              </a:rPr>
              <a:t>ОТСУТСТВИЕМ СОВРЕМЕННОГО ПРОГРАММНО-МЕТОДИЧЕСКОГО СОПРОВОЖДЕНИЯ </a:t>
            </a:r>
            <a:r>
              <a:rPr lang="ru-RU" sz="1400" dirty="0" smtClean="0">
                <a:solidFill>
                  <a:srgbClr val="002060"/>
                </a:solidFill>
              </a:rPr>
              <a:t>ПРОЦЕССА ОБРАЗО-ВАНИЯ ПО ФИЗИЧЕСКОЙ КУЛЬТУРЕ, ОРИЕНТАЦИЯ НА СОХРАНЯЮЩИЕСЯ И ПРИУМНОЖАЮЩИЕСЯ  МЕТОДИЧЕ-СКИЕ РЕКОМЕНДАЦИИ И ПОСОБИЯ ДЛЯ ПРЕПОДАВАНИЯ УЧЕБНОГО ПРЕДМЕТА «ФИЗИЧЕСКАЯ ПОДГОТОВКА»</a:t>
            </a:r>
          </a:p>
          <a:p>
            <a:pPr>
              <a:spcBef>
                <a:spcPts val="600"/>
              </a:spcBef>
            </a:pPr>
            <a:r>
              <a:rPr lang="ru-RU" sz="1400" b="1" i="1" dirty="0">
                <a:solidFill>
                  <a:srgbClr val="002060"/>
                </a:solidFill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</a:rPr>
              <a:t>     5. ОТСУТСТВИЕМ В РОССИЙСКОЙ ФЕДЕРАЦИИ НАУЧНО-ИССЛЕДОВАТЕЛЬСКИХ ИНСТИТУТОВ </a:t>
            </a:r>
            <a:r>
              <a:rPr lang="ru-RU" sz="1400" dirty="0" smtClean="0">
                <a:solidFill>
                  <a:srgbClr val="002060"/>
                </a:solidFill>
              </a:rPr>
              <a:t>И ЦЕНТРОВ, ЭК-СПЕРИМЕНТАЛЬНЫХ ЛАБОРАТОРИЙ, СПОСОБНЫХ  ПРОДУЦИРОВАТЬ НОВЫЕ ИДЕИ И КОНЦЕПЦИИ ПО РАЗВИТИЮ ОСНОВ ОБРАЗОВАНИЯ ПО ФИЗИЧЕСКОЙ КУЛЬТУРЕ, ПРОВОДИТЬ АПРОБАЦИЮ НОВЫХ  СОДЕРЖАТЕЛЬНЫХ ЛИНИЙ, ТИРАЖИРОВАТЬ НАУЧНО-ОБОСНОВАННЫЕ МЕТОДИЧЕСКИЕ РЕКОМЕНДАЦИИ. 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</a:t>
            </a:r>
            <a:r>
              <a:rPr lang="ru-RU" sz="1400" b="1" i="1" dirty="0" smtClean="0">
                <a:solidFill>
                  <a:srgbClr val="C00000"/>
                </a:solidFill>
              </a:rPr>
              <a:t>В КАЧЕСТВЕ ПУТИ ПРЕОДОЛЕНИЯ ВОЗНИКШИХ ТРУДНОСТЕЙ </a:t>
            </a:r>
            <a:r>
              <a:rPr lang="ru-RU" sz="1400" dirty="0" smtClean="0">
                <a:solidFill>
                  <a:srgbClr val="002060"/>
                </a:solidFill>
              </a:rPr>
              <a:t>НЕОБХОДИМО РАЗРАБОТАТЬ КОНЦЕПЦИЮ  МО-ДЕРНИЗАЦИИ, ПРЕДЛАГАЮЩЕЙ МЕХАНИЗМ УСТОЙЧИВОГО РАЗВИТИЯ УЧЕБНОЙ ДИСЦИПЛИНЫ «ФИЗИЧЕСКАЯ КУЛЬТУРА», СОХРАНЯЮЩЕГО ПРЕЕМСТВЕННОСТЬ С СУЩЕСТВУЮЩИМИ ЕЕ ОСНОВАМИ И ВКЛЮЧАЮЩИМИ НОВЫЕ, РАЗРАБАТЫВАЕМЫЕ В ОТЕЧЕСТВЕННОЙ ПЕДАГОГИГИЧЕСКОЙ НАУКЕ. 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ttp://klimovsklicey.edumsko.ru/uploads/3000/2359/section/146332/img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t="36240" r="3779" b="-513"/>
          <a:stretch/>
        </p:blipFill>
        <p:spPr bwMode="auto">
          <a:xfrm>
            <a:off x="395536" y="188640"/>
            <a:ext cx="1224136" cy="1301423"/>
          </a:xfrm>
          <a:prstGeom prst="rect">
            <a:avLst/>
          </a:prstGeom>
          <a:ln/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1201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8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176921"/>
              </p:ext>
            </p:extLst>
          </p:nvPr>
        </p:nvGraphicFramePr>
        <p:xfrm>
          <a:off x="500063" y="1268760"/>
          <a:ext cx="8215345" cy="5042367"/>
        </p:xfrm>
        <a:graphic>
          <a:graphicData uri="http://schemas.openxmlformats.org/drawingml/2006/table">
            <a:tbl>
              <a:tblPr/>
              <a:tblGrid>
                <a:gridCol w="2008990"/>
                <a:gridCol w="6206355"/>
              </a:tblGrid>
              <a:tr h="4424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ФУНКЦИИ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УМЕНИЯ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19229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A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РАЗРАБОТКА РА-БОЧИХ ПРОГРАММ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- </a:t>
                      </a: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ФОРМУЛИРОВАТЬ ЗАДАЧИ РАБОЧЕЙ ПРОГРАММЫ </a:t>
                      </a: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 </a:t>
                      </a: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СООТНОСИТЬ ИХ  С СООТВЕТСТВУЮЩЕЙ ЛИНИЕЙ УЧЕБНИКОВ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- ФОРМИРОВАТЬ УЧЕБНЫЙ МАТЕРИАЛ  В СООТВЕТСТВИИ С ПОСТАВЛЕН-НЫМИ ЗАДАЧАМИ, ВЫБРАННЫМ КОМПЛЕКТОМ УЧЕБНИКОВ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- ВЕСТИ НАУЧНО- ИССЛЕДОВАТЕЛЬСКУЮ И ЭКСПЕРИМЕНТАЛЬНУЮ РАБО-ТУ, ИСПОЛЬЗОВАТЬ ПЕРЕДОВОЙ  ОПЫТ ДЛЯ СОВЕРШЕНСТВОВАНИЯ ОСНОВ СОДЕРЖАНИЯ РАБОЧЕЙ ПРОГРАММЫ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7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 РАЗРАБОТКА ПЛА-НИРУЕМЫХ РЕЗУЛЬ-ТАТОВ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- </a:t>
                      </a: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ОПРЕДЕЛЯТЬ УРОВЕНЬ СЛОЖНОСТИ ПЛАНИРУЕМЫХ РЕЗУЛЬТАТОВ, СООТНОСИТЬ ЕГО С КОНТИНГЕНТОМ ЗАНИМАЮЩИХСЯ, ВОЗМОЖНОСТЬЮ РЕАЛЬНОГО ИХ ДОСТИЖЕНИЯ УЧАЩИМИСЯ В УСЛОВИЯХ ОБРАЗОВАТЕЛЬНО-ГО ПРОЦЕССА КОНКРЕТНОЙ ОБРАЗОВАТЕЛЬНОЙ ОРГАНИЗАЦИИ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- ОПРЕДЕЛЯТЬ УРОВЕНЬ ПОЛНОТЫ И ДОСТАТОЧНОСТИ  ПЛАНИРУЕМЫХ РЕЗУЛЬТАТОВ, ОРИЕНТИРОВАТЬ ИХ НА  ДОСТИЖЕНИЕ ТРЕБОВАНИЙ ФГОС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- ФОРМУЛИРОВАТЬ ПЛАНИРУЕМЫЕ РЕЗУЛЬТАТЫ  В КОНСТРУКЦИИ СОДЕРЖАНИЯ РАБОЧЕЙ ПРОГРАММЫ,  ИЗБРАННОГО КОМПЛЕКТА УЧЕБНИ-КОВ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0" name="TextBox 9"/>
          <p:cNvSpPr txBox="1">
            <a:spLocks noChangeArrowheads="1"/>
          </p:cNvSpPr>
          <p:nvPr/>
        </p:nvSpPr>
        <p:spPr bwMode="auto">
          <a:xfrm>
            <a:off x="500063" y="301993"/>
            <a:ext cx="8072437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+mj-lt"/>
              </a:rPr>
              <a:t>ПРОФЕССИОНАЛЬНЫЕ ФУНКЦИИ И УМЕНИЯ УЧИТЕЛЯ ФИЗИЧЕСКОЙ КУЛЬТУРЫ, ВОСТРЕБУЕМЫЕ РЕАЛИЗАЦИЕЙ  ТРЕБОВАНИЙ ФГОС </a:t>
            </a:r>
            <a:endParaRPr lang="ru-RU" altLang="ru-RU" sz="1800" b="1" dirty="0" smtClean="0">
              <a:solidFill>
                <a:srgbClr val="C00000"/>
              </a:solidFill>
              <a:latin typeface="+mj-lt"/>
            </a:endParaRP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None/>
            </a:pPr>
            <a:r>
              <a:rPr lang="ru-RU" altLang="ru-RU" sz="1400" b="1" dirty="0" smtClean="0">
                <a:solidFill>
                  <a:srgbClr val="C00000"/>
                </a:solidFill>
                <a:latin typeface="+mj-lt"/>
              </a:rPr>
              <a:t>(РЕЗУЛЬТАТЫ ИССЛЕДОВАНИЯ)  </a:t>
            </a:r>
            <a:endParaRPr lang="ru-RU" altLang="ru-RU" sz="18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12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0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381113"/>
              </p:ext>
            </p:extLst>
          </p:nvPr>
        </p:nvGraphicFramePr>
        <p:xfrm>
          <a:off x="357188" y="332656"/>
          <a:ext cx="8607300" cy="6116138"/>
        </p:xfrm>
        <a:graphic>
          <a:graphicData uri="http://schemas.openxmlformats.org/drawingml/2006/table">
            <a:tbl>
              <a:tblPr/>
              <a:tblGrid>
                <a:gridCol w="2774652"/>
                <a:gridCol w="5832648"/>
              </a:tblGrid>
              <a:tr h="2880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ФУНКЦИИ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УМЕНИЯ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33170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РАЗРАБОТКА ОБРАЗЦОВ </a:t>
                      </a: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ЗАДАНИЙ ПО ПРОВЕРКЕ </a:t>
                      </a: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ПЛАНИРУЕМЫХ </a:t>
                      </a: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РЕЗУЛЬТАТОВ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ФОРМУЛИРОВАТЬ УЧЕБНЫЕ ЗАДАНИЯ,  ПО ПРЕИМУ-ЩЕСТВУ В ДЕЯТЕЛЬНОСТНОЙ ФОРМЕ, ОБЕСПЕЧИВАТЬ ИХ ОБЪЕКТИВНОСТЬ ДЛЯ ОЦЕНИВАНИЯ ПРОВЕРЯЕМЫХ ПОЗНАВАТЕЛЬНЫХ И ПРЕДМЕТНЫХ ДЕЙСТВИЙ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ФОРМУЛИРОВАТЬ УЧЕБНЫЕ ЗАДАНИЯ РАЗНОГО УРОВНЯ СЛОЖНОСТИ, ОБЕСПЕЧИВАТЬ С ИХ ПОМОЩЬЮ АКТИВНОЕ ВОВЛЕЧЕНИЕ УЧАЩИХСЯ В СИСТЕМУ ДОПОЛНИТЕЛЬНЫХ ЗАНЯТИЙ ФИЗИЧЕСКОЙ КУЛЬТУРОЙ И СПОРТОМ (БАЗОВЫЙ  И УГЛУБЛЕННЫЙ УРОВЕНЬ ПОДГОТОВЛЕННОСТИ)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РАЗРАБАТЫВАТЬ «СТАНДАРТИЗИРОВАННУЮ» ЕДИНУЮ ШКАЛУ  УСПЕВАЕМОСТИ, ОБЕСПЕЧИВАЮЩУЮ ОБЪЕКТИВНОСТЬ ОЦЕНИВАНИЯ ДОСТИЖЕНИЙ УЧАЩИХСЯ.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7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КОНТРОЛЬ ЗА ВЫПОЛ-НЕНИЕМ ПЛАНИРУЕМЫХ РЕЗУЛЬТАТОВ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ВЕСТИ НАБЛЮДЕНИЯ ЗА ДОСТИЖЕНИЯМИ УЧАЩИХСЯ С ИСПОЛЬЗОВАНИЕМ КОМПЬТЕРНЫХ ТЕХНОЛОГИЙ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ДИФФЕРЕНЦИРОВАТЬ УЧАЩИХСЯ ПО ГРУППАМ УСПЕВАЕМОСТИ, ОПРЕДЕЛЯТЬ И ФОРМУЛИРОВАТЬ СОДЕРЖАНИЕ УЧЕБНОГО МАТЕРИАЛА ДЛЯ ДОПОЛНИ-ТЕЛЬНЫХ ФОРМ  ЗАНЯТИЙ И ИНДИВИДУАЛЬНЫХ ЗАДАНИЙ.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ОКАЗЫВАТЬ КОНСУЛЬТАТИВНУЮ ПОМОЩЬ В ФОРМАТЕ ДИСТАНТНОГО ОБУЧЕНИЯ.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+mn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7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3348038" y="4437985"/>
            <a:ext cx="5400675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ts val="1900"/>
              </a:lnSpc>
            </a:pPr>
            <a:r>
              <a:rPr lang="ru-RU" altLang="ru-RU" sz="1600" b="1" dirty="0">
                <a:solidFill>
                  <a:srgbClr val="002060"/>
                </a:solidFill>
                <a:latin typeface="+mn-lt"/>
              </a:rPr>
              <a:t>МАТВЕЕВ Анатолий Петрович, профессор</a:t>
            </a:r>
          </a:p>
          <a:p>
            <a:pPr algn="r" eaLnBrk="1" hangingPunct="1">
              <a:lnSpc>
                <a:spcPts val="1900"/>
              </a:lnSpc>
            </a:pPr>
            <a:r>
              <a:rPr lang="ru-RU" altLang="ru-RU" sz="1600" b="1" dirty="0">
                <a:solidFill>
                  <a:srgbClr val="002060"/>
                </a:solidFill>
                <a:latin typeface="+mn-lt"/>
              </a:rPr>
              <a:t>доктор педагогических </a:t>
            </a:r>
            <a:r>
              <a:rPr lang="ru-RU" altLang="ru-RU" sz="1600" b="1" dirty="0" smtClean="0">
                <a:solidFill>
                  <a:srgbClr val="002060"/>
                </a:solidFill>
                <a:latin typeface="+mn-lt"/>
              </a:rPr>
              <a:t>наук</a:t>
            </a:r>
          </a:p>
          <a:p>
            <a:pPr algn="r" eaLnBrk="1" hangingPunct="1">
              <a:lnSpc>
                <a:spcPts val="1900"/>
              </a:lnSpc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тел </a:t>
            </a:r>
            <a:r>
              <a:rPr lang="ru-RU" altLang="ru-RU" sz="16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+7(903)565-19-90</a:t>
            </a:r>
            <a:endParaRPr lang="ru-RU" altLang="ru-RU" sz="16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algn="r" eaLnBrk="1" hangingPunct="1">
              <a:lnSpc>
                <a:spcPts val="1900"/>
              </a:lnSpc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электрон. почта </a:t>
            </a:r>
            <a:r>
              <a:rPr lang="ru-RU" altLang="ru-RU" sz="16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«</a:t>
            </a:r>
            <a:r>
              <a:rPr lang="en-US" altLang="ru-RU" sz="16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ap</a:t>
            </a:r>
            <a:r>
              <a:rPr lang="ru-RU" altLang="ru-RU" sz="16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matveev</a:t>
            </a:r>
            <a:r>
              <a:rPr lang="en-US" altLang="ru-RU" sz="16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0609</a:t>
            </a:r>
            <a:r>
              <a:rPr lang="ru-RU" altLang="ru-RU" sz="16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@mail.ru</a:t>
            </a:r>
            <a:endParaRPr lang="ru-RU" altLang="ru-RU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411413" y="5949950"/>
            <a:ext cx="37449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b="1" dirty="0">
                <a:solidFill>
                  <a:srgbClr val="002060"/>
                </a:solidFill>
                <a:latin typeface="+mn-lt"/>
              </a:rPr>
              <a:t>МОСКВА - </a:t>
            </a:r>
            <a:r>
              <a:rPr lang="ru-RU" altLang="ru-RU" sz="1600" b="1" dirty="0" smtClean="0">
                <a:solidFill>
                  <a:srgbClr val="002060"/>
                </a:solidFill>
                <a:latin typeface="+mn-lt"/>
              </a:rPr>
              <a:t>2017</a:t>
            </a:r>
            <a:endParaRPr lang="ru-RU" altLang="ru-RU" sz="1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36" y="422856"/>
            <a:ext cx="1368400" cy="130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6876" y="332656"/>
            <a:ext cx="835183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+mj-lt"/>
                <a:ea typeface="Calibri"/>
                <a:cs typeface="Arial" panose="020B0604020202020204" pitchFamily="34" charset="0"/>
              </a:rPr>
              <a:t>           </a:t>
            </a:r>
            <a:r>
              <a:rPr lang="ru-RU" b="1" dirty="0">
                <a:solidFill>
                  <a:srgbClr val="C00000"/>
                </a:solidFill>
                <a:latin typeface="+mj-lt"/>
                <a:ea typeface="Calibri"/>
                <a:cs typeface="Arial" panose="020B0604020202020204" pitchFamily="34" charset="0"/>
              </a:rPr>
              <a:t>РОССИЙСКИЙ ГОСУДАРСТВЕННЫЙ </a:t>
            </a: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+mj-lt"/>
                <a:ea typeface="Calibri"/>
                <a:cs typeface="Arial" panose="020B0604020202020204" pitchFamily="34" charset="0"/>
              </a:rPr>
              <a:t>           СОЦИАЛЬНЫЙ УНИВЕРСИТЕТ</a:t>
            </a: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  <a:ea typeface="Calibri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ea typeface="Calibri"/>
                <a:cs typeface="Arial" panose="020B0604020202020204" pitchFamily="34" charset="0"/>
              </a:rPr>
              <a:t>       </a:t>
            </a:r>
            <a:r>
              <a:rPr lang="ru-RU" dirty="0" smtClean="0">
                <a:solidFill>
                  <a:srgbClr val="C00000"/>
                </a:solidFill>
                <a:ea typeface="Calibri"/>
                <a:cs typeface="Arial" panose="020B0604020202020204" pitchFamily="34" charset="0"/>
              </a:rPr>
              <a:t>   Кафедра </a:t>
            </a:r>
            <a:r>
              <a:rPr lang="ru-RU" dirty="0" smtClean="0">
                <a:solidFill>
                  <a:srgbClr val="C00000"/>
                </a:solidFill>
                <a:ea typeface="Calibri"/>
                <a:cs typeface="Arial" panose="020B0604020202020204" pitchFamily="34" charset="0"/>
              </a:rPr>
              <a:t>теории и методики физической культуры</a:t>
            </a:r>
          </a:p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a typeface="Calibri"/>
                <a:cs typeface="Arial" panose="020B0604020202020204" pitchFamily="34" charset="0"/>
              </a:rPr>
              <a:t>и спорта </a:t>
            </a:r>
            <a:r>
              <a:rPr lang="ru-RU" dirty="0" smtClean="0">
                <a:solidFill>
                  <a:srgbClr val="C00000"/>
                </a:solidFill>
                <a:ea typeface="Calibri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C00000"/>
              </a:solidFill>
              <a:ea typeface="Calibri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263691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rgbClr val="C00000"/>
                </a:solidFill>
              </a:rPr>
              <a:t>СПАСИБО </a:t>
            </a:r>
          </a:p>
          <a:p>
            <a:pPr algn="ctr">
              <a:spcBef>
                <a:spcPct val="0"/>
              </a:spcBef>
            </a:pPr>
            <a:r>
              <a:rPr lang="ru-RU" altLang="ru-RU" sz="2000" b="1" dirty="0">
                <a:solidFill>
                  <a:srgbClr val="C00000"/>
                </a:solidFill>
              </a:rPr>
              <a:t>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489592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075" y="935706"/>
            <a:ext cx="8487406" cy="10156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                                КОНЦЕПЦИЯ </a:t>
            </a:r>
            <a:r>
              <a:rPr lang="ru-RU" sz="1600" dirty="0" smtClean="0"/>
              <a:t>—</a:t>
            </a:r>
            <a:r>
              <a:rPr lang="ru-RU" dirty="0" smtClean="0"/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СПОСОБ ОСМЫСЛЕННОГО, АРГУМЕНТИРОВАННОГО И ЗАВЕРШЕННОГО                   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                            ИЗЛОЖЕНИЯ </a:t>
            </a:r>
            <a:r>
              <a:rPr lang="ru-RU" sz="1400" dirty="0" smtClean="0">
                <a:solidFill>
                  <a:srgbClr val="002060"/>
                </a:solidFill>
              </a:rPr>
              <a:t>СТРУКТУРИРОВАННЫХ </a:t>
            </a:r>
            <a:r>
              <a:rPr lang="ru-RU" sz="1400" dirty="0" smtClean="0">
                <a:solidFill>
                  <a:srgbClr val="002060"/>
                </a:solidFill>
              </a:rPr>
              <a:t>(ВЗАИМОСВЯЗАННЫХ) ЗНАНИЙ, НАУЧНЫХ ВЗГЛЯДОВ, ПОЛОЖЕНИЙ И ПРЕДСТАВЛЕНИЙ, РАСКРЫВАЮЩИХ ОПРЕДЕЛЕННОЕ ПОНИМАНИЕ  СУЩНОСТИ КАКОГО-ЛИБО ПРЕДМЕТА, ЯВЛЕНИЯ ИЛИ ПРОЦЕССА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5074" y="1951369"/>
            <a:ext cx="8487407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     </a:t>
            </a:r>
            <a:r>
              <a:rPr lang="ru-RU" sz="1600" b="1" i="1" dirty="0" smtClean="0">
                <a:solidFill>
                  <a:srgbClr val="C00000"/>
                </a:solidFill>
              </a:rPr>
              <a:t>МОДЕРНИЗАЦИЯ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sz="1400" dirty="0" smtClean="0">
                <a:solidFill>
                  <a:srgbClr val="002060"/>
                </a:solidFill>
              </a:rPr>
              <a:t>ОБНОВЛЕНИЕ, ПРИВЕДЕНИЕ В СООТВЕТСТВИЕ С СОВРЕМЕННЫМИ ТРЕБОВАНИЯМИ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62" y="2320701"/>
            <a:ext cx="8478519" cy="7694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    УЧЕБНЫЙ ПРЕДМЕТ </a:t>
            </a:r>
            <a:r>
              <a:rPr lang="ru-RU" sz="1400" b="1" dirty="0" smtClean="0">
                <a:solidFill>
                  <a:srgbClr val="002060"/>
                </a:solidFill>
              </a:rPr>
              <a:t>– </a:t>
            </a:r>
            <a:r>
              <a:rPr lang="ru-RU" sz="1400" dirty="0" smtClean="0">
                <a:solidFill>
                  <a:srgbClr val="002060"/>
                </a:solidFill>
              </a:rPr>
              <a:t>СИСТЕМА НАУЧНЫХ ЗНАНИЙ, ПРАКТИЧЕСКИХ УМЕНИЙ И НАВЫКОВ, ОТОБРАН-НЫХ ИЗ ОПРЕДЕЛЕННОЙ ОБЛАСТИ НАУКИ, ТЕХНИКИ, КУЛЬТУРЫ И ПРОИЗВОДСТВЕННОЙ ДЕЯТЕЛЬНОСТИ ДЛЯ ИЗУЧЕНИЯ В УЧЕБНОМ ЗАВЕДЕНИИ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00738" y="190896"/>
            <a:ext cx="388464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0"/>
              </a:spcBef>
            </a:pPr>
            <a:r>
              <a:rPr lang="ru-RU" sz="1600" b="1" dirty="0" smtClean="0">
                <a:solidFill>
                  <a:srgbClr val="FF0000"/>
                </a:solidFill>
              </a:rPr>
              <a:t>КОНЦЕПЦИЯ </a:t>
            </a:r>
            <a:r>
              <a:rPr lang="ru-RU" sz="1600" b="1" dirty="0">
                <a:solidFill>
                  <a:srgbClr val="FF0000"/>
                </a:solidFill>
              </a:rPr>
              <a:t>МОДЕРНИЗАЦИИ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</a:pPr>
            <a:r>
              <a:rPr lang="ru-RU" sz="1600" b="1" dirty="0" smtClean="0">
                <a:solidFill>
                  <a:srgbClr val="FF0000"/>
                </a:solidFill>
              </a:rPr>
              <a:t>ПРЕДМЕТА </a:t>
            </a:r>
            <a:r>
              <a:rPr lang="ru-RU" sz="1600" b="1" dirty="0">
                <a:solidFill>
                  <a:srgbClr val="FF0000"/>
                </a:solidFill>
              </a:rPr>
              <a:t>«ФИЗИЧЕСКАЯ КУЛЬТУРА»</a:t>
            </a:r>
            <a:endParaRPr lang="ru-RU" altLang="ru-RU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364" y="5157192"/>
            <a:ext cx="883159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     КОНЦЕПЦИЯ ДОЛЖНА РАСКРЫВАТЬ</a:t>
            </a:r>
            <a:r>
              <a:rPr lang="ru-RU" sz="1400" dirty="0" smtClean="0"/>
              <a:t>: </a:t>
            </a:r>
            <a:r>
              <a:rPr lang="ru-RU" sz="1400" dirty="0" smtClean="0">
                <a:solidFill>
                  <a:srgbClr val="002060"/>
                </a:solidFill>
              </a:rPr>
              <a:t>1. ЦЕЛЬ И ЗАДАЧИ МОДЕРНИЗАЦИИ СОДЕРЖАТЕЛЬНОГО НАПОЛНЕ-НИЯ УЧЕБНОГО ПРЕДМЕТА ДИСЦИПЛИНЫ «ФИЗИЧЕСКАЯ КУЛЬТУРА»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     2. МЕХАНИЗМЫ (</a:t>
            </a:r>
            <a:r>
              <a:rPr lang="ru-RU" sz="1400" dirty="0" smtClean="0">
                <a:solidFill>
                  <a:srgbClr val="002060"/>
                </a:solidFill>
              </a:rPr>
              <a:t>СПОСОБ) </a:t>
            </a:r>
            <a:r>
              <a:rPr lang="ru-RU" sz="1400" dirty="0" smtClean="0">
                <a:solidFill>
                  <a:srgbClr val="002060"/>
                </a:solidFill>
              </a:rPr>
              <a:t>ПРИВЕДЕНИЯ СОДЕРЖАНИЯ УЧЕБНОГО ПРЕДМЕТА В СООТВЕТСТВИИ С СОВРЕМЕН-НЫМИ ТРЕБОВАНИЯМИ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     3. КОНЦЕПТУАЛЬНУЮ МОДЕЛЬ СОДЕРЖАТЕЛЬНОГО НАПОЛНЕНИЯ УЧЕБНОГО ПРЕДМЕТА ДИСЦИПЛИНЫ «ФИЗИЧЕСКАЯ КУЛЬТУРА» </a:t>
            </a:r>
            <a:r>
              <a:rPr lang="ru-RU" sz="1400" dirty="0" smtClean="0"/>
              <a:t>  </a:t>
            </a:r>
            <a:endParaRPr lang="ru-RU" sz="1400" dirty="0"/>
          </a:p>
        </p:txBody>
      </p:sp>
      <p:pic>
        <p:nvPicPr>
          <p:cNvPr id="9" name="Рисунок 8" descr="http://school1415.edusite.ru/images/ministerstv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74777" y="190896"/>
            <a:ext cx="1368152" cy="11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413962" y="3089414"/>
            <a:ext cx="8478519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    УЧЕБНАЯ ДИСЦИПЛНИНА </a:t>
            </a:r>
            <a:r>
              <a:rPr lang="ru-RU" sz="1400" i="1" dirty="0" smtClean="0">
                <a:solidFill>
                  <a:srgbClr val="002060"/>
                </a:solidFill>
              </a:rPr>
              <a:t>– </a:t>
            </a:r>
            <a:r>
              <a:rPr lang="ru-RU" sz="1400" dirty="0" smtClean="0">
                <a:solidFill>
                  <a:srgbClr val="002060"/>
                </a:solidFill>
              </a:rPr>
              <a:t>СТРУКТУРНАЯ ЕДИНИЦА ЦЕЛОСТНОГО ОБРАЗОВАТЕЛЬНОГО ПРОЦЕССА, В ОСНОВЕ КОТОРОЙ ЛЕЖИТ УЧЕБНЫЙ ПРЕДМЕТ, ПОДЛЕЖАЩИЙ ОСВОЕНИЮ В СООТВЕТСТВИИ С ОПРЕДЕЛЕН-НЫМИ ПРАВИЛАМИ И ТРЕБОВАНИЯМИ, </a:t>
            </a:r>
            <a:r>
              <a:rPr lang="ru-RU" sz="1400" dirty="0" smtClean="0">
                <a:solidFill>
                  <a:srgbClr val="002060"/>
                </a:solidFill>
              </a:rPr>
              <a:t>ПОЗНАВАТЕЛЬНЫМИ </a:t>
            </a:r>
            <a:r>
              <a:rPr lang="ru-RU" sz="1400" dirty="0" smtClean="0">
                <a:solidFill>
                  <a:srgbClr val="002060"/>
                </a:solidFill>
              </a:rPr>
              <a:t>ВОЗМОЖНОСТЯМИ ОБУЧАЮЩИХСЯ</a:t>
            </a:r>
            <a:r>
              <a:rPr lang="ru-RU" sz="1400" b="1" dirty="0" smtClean="0">
                <a:solidFill>
                  <a:srgbClr val="002060"/>
                </a:solidFill>
              </a:rPr>
              <a:t>.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2364" y="4005064"/>
            <a:ext cx="87157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   </a:t>
            </a:r>
            <a:r>
              <a:rPr lang="ru-RU" sz="1600" b="1" i="1" dirty="0" smtClean="0">
                <a:solidFill>
                  <a:srgbClr val="C00000"/>
                </a:solidFill>
              </a:rPr>
              <a:t>   </a:t>
            </a:r>
            <a:r>
              <a:rPr lang="ru-RU" sz="1600" b="1" i="1" dirty="0" smtClean="0">
                <a:solidFill>
                  <a:srgbClr val="C00000"/>
                </a:solidFill>
              </a:rPr>
              <a:t>ТАКИМ </a:t>
            </a:r>
            <a:r>
              <a:rPr lang="ru-RU" sz="1600" b="1" i="1" dirty="0">
                <a:solidFill>
                  <a:srgbClr val="C00000"/>
                </a:solidFill>
              </a:rPr>
              <a:t>ОБРАЗОМ </a:t>
            </a:r>
            <a:r>
              <a:rPr lang="ru-RU" sz="1600" b="1" i="1" dirty="0" smtClean="0">
                <a:solidFill>
                  <a:srgbClr val="C00000"/>
                </a:solidFill>
              </a:rPr>
              <a:t>: </a:t>
            </a:r>
            <a:r>
              <a:rPr lang="ru-RU" sz="1600" b="1" i="1" dirty="0">
                <a:solidFill>
                  <a:srgbClr val="C00000"/>
                </a:solidFill>
              </a:rPr>
              <a:t>КОНЦЕПЦИЯ МОДЕРНИЗАЦИИ ПРЕДМЕТА «ФИЗИЧЕСКАЯ КУЛЬТУРА» - </a:t>
            </a:r>
            <a:r>
              <a:rPr lang="ru-RU" sz="1400" dirty="0">
                <a:solidFill>
                  <a:srgbClr val="002060"/>
                </a:solidFill>
              </a:rPr>
              <a:t>ЭТО ИЗЛОЖЕНИЕ НАУЧНЫХ ПОЛОЖЕНИЙ, ВЗГЛЯДОВ И ПРЕДСТАВЛЕНИЙ </a:t>
            </a:r>
            <a:r>
              <a:rPr lang="ru-RU" sz="1400" dirty="0" smtClean="0">
                <a:solidFill>
                  <a:srgbClr val="002060"/>
                </a:solidFill>
              </a:rPr>
              <a:t>ОБ ОСНОВАХ ПРИВЕДЕНИЯ </a:t>
            </a:r>
            <a:r>
              <a:rPr lang="ru-RU" sz="1400" dirty="0">
                <a:solidFill>
                  <a:srgbClr val="002060"/>
                </a:solidFill>
              </a:rPr>
              <a:t>В </a:t>
            </a:r>
            <a:r>
              <a:rPr lang="ru-RU" sz="1400" dirty="0" smtClean="0">
                <a:solidFill>
                  <a:srgbClr val="002060"/>
                </a:solidFill>
              </a:rPr>
              <a:t>СООТВЕТСТ-ВИЕ </a:t>
            </a:r>
            <a:r>
              <a:rPr lang="ru-RU" sz="1400" dirty="0">
                <a:solidFill>
                  <a:srgbClr val="002060"/>
                </a:solidFill>
              </a:rPr>
              <a:t>СОВРЕМЕННЫМ </a:t>
            </a:r>
            <a:r>
              <a:rPr lang="ru-RU" sz="1400" dirty="0" smtClean="0">
                <a:solidFill>
                  <a:srgbClr val="002060"/>
                </a:solidFill>
              </a:rPr>
              <a:t>ТРЕБОВАНИЯМ  </a:t>
            </a:r>
            <a:r>
              <a:rPr lang="ru-RU" sz="1400" dirty="0" smtClean="0">
                <a:solidFill>
                  <a:srgbClr val="002060"/>
                </a:solidFill>
              </a:rPr>
              <a:t>ЗНАНИИЙ, ПРАКТИЧЕСКИХ УМЕНИЙ </a:t>
            </a:r>
            <a:r>
              <a:rPr lang="ru-RU" sz="1400" dirty="0">
                <a:solidFill>
                  <a:srgbClr val="002060"/>
                </a:solidFill>
              </a:rPr>
              <a:t>И </a:t>
            </a:r>
            <a:r>
              <a:rPr lang="ru-RU" sz="1400" dirty="0" smtClean="0">
                <a:solidFill>
                  <a:srgbClr val="002060"/>
                </a:solidFill>
              </a:rPr>
              <a:t>НАВЫКОВ, ОТОБРАННЫХ </a:t>
            </a:r>
            <a:r>
              <a:rPr lang="ru-RU" sz="1400" dirty="0">
                <a:solidFill>
                  <a:srgbClr val="002060"/>
                </a:solidFill>
              </a:rPr>
              <a:t>ИЗ ОБЛАСТИ ФИЗИЧЕСКОЙ КУЛЬТУРЫ</a:t>
            </a:r>
            <a:r>
              <a:rPr lang="ru-RU" sz="1400" b="1" i="1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И </a:t>
            </a:r>
            <a:r>
              <a:rPr lang="ru-RU" sz="1400" dirty="0" smtClean="0">
                <a:solidFill>
                  <a:srgbClr val="002060"/>
                </a:solidFill>
              </a:rPr>
              <a:t>ОПРЕДЕЛЯЩИХ </a:t>
            </a:r>
            <a:r>
              <a:rPr lang="ru-RU" sz="1400" dirty="0">
                <a:solidFill>
                  <a:srgbClr val="002060"/>
                </a:solidFill>
              </a:rPr>
              <a:t>СОБОЙ ОСНОВЫ СОДЕРЖАНИЯ </a:t>
            </a:r>
            <a:r>
              <a:rPr lang="ru-RU" sz="1400" dirty="0" smtClean="0">
                <a:solidFill>
                  <a:srgbClr val="002060"/>
                </a:solidFill>
              </a:rPr>
              <a:t>УЧЕБНОГО ПРЕДМЕТА ДИСЦИПЛИНЫ «ФИЗИЧЕСКАЯ КУЛЬТУРА» 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1633" y="908374"/>
            <a:ext cx="7130845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ru-RU" sz="1600" b="1" dirty="0" smtClean="0">
                <a:solidFill>
                  <a:srgbClr val="C00000"/>
                </a:solidFill>
              </a:rPr>
              <a:t>      ЦЕЛЬ КОНЦЕПЦИИ </a:t>
            </a:r>
            <a:r>
              <a:rPr lang="ru-RU" sz="1400" dirty="0" smtClean="0">
                <a:solidFill>
                  <a:srgbClr val="002060"/>
                </a:solidFill>
              </a:rPr>
              <a:t> – ЭТО СОЗДАНИЕ УСЛОВИЙ ДЛЯ ОБЕСПЕЧЕНИЯ ВЫСОКОГО КАЧЕ-СТВА ИЗУЧЕНИЯ И ПРЕПОДАВАНИЯ УЧЕБНОГО ПРЕДМЕТА «ФИЗИЧЕСКАЯ КУЛЬТУРА» ПОВЫ-ШЕНИЯ ЕГО ОБРАЗОВАТЕЛЬНОГО , ВОСПИТАТЕЛЬНОГО И ОЗДОРОВИТЕЛЬНОГО </a:t>
            </a:r>
            <a:r>
              <a:rPr lang="ru-RU" sz="1400" dirty="0" smtClean="0">
                <a:solidFill>
                  <a:srgbClr val="002060"/>
                </a:solidFill>
              </a:rPr>
              <a:t>ПОТЕНЦИА-ЛА </a:t>
            </a:r>
            <a:r>
              <a:rPr lang="ru-RU" sz="1400" dirty="0" smtClean="0">
                <a:solidFill>
                  <a:srgbClr val="002060"/>
                </a:solidFill>
              </a:rPr>
              <a:t>НА ОСНОВЕ </a:t>
            </a:r>
            <a:r>
              <a:rPr lang="ru-RU" sz="1400" b="1" dirty="0" smtClean="0">
                <a:solidFill>
                  <a:srgbClr val="002060"/>
                </a:solidFill>
              </a:rPr>
              <a:t>МОДЕРНИЗАЦИИ СИСТЕМЫ ФИЗИЧЕСКОГО ВОСПИТАНИЯ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522" y="2300642"/>
            <a:ext cx="3258362" cy="116955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  </a:t>
            </a:r>
            <a:r>
              <a:rPr lang="ru-RU" sz="1400" dirty="0" smtClean="0">
                <a:solidFill>
                  <a:srgbClr val="C00000"/>
                </a:solidFill>
              </a:rPr>
              <a:t>МОДЕРНИЗАЦИЯ СОДЕРЖАНИЯ УЧЕБ-НОГО ПРЕДМЕТА </a:t>
            </a:r>
            <a:r>
              <a:rPr lang="ru-RU" sz="1400" dirty="0" smtClean="0">
                <a:solidFill>
                  <a:srgbClr val="002060"/>
                </a:solidFill>
              </a:rPr>
              <a:t>С УЧЕТОМ </a:t>
            </a:r>
            <a:r>
              <a:rPr lang="ru-RU" sz="1400" i="1" dirty="0" smtClean="0">
                <a:solidFill>
                  <a:srgbClr val="002060"/>
                </a:solidFill>
              </a:rPr>
              <a:t>ВЗАИМО-СВЯЗИ УРОЧНОЙ И ВНЕУРОЧНОЙ ВИДОВ ДЕЯТЕЛЬНОСТИ, СВЯЗИ  С ДОПОЛНИТЕ-ЛЬНЫМ ОБРАЗОВАНИЕМ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6277" y="5448284"/>
            <a:ext cx="3192383" cy="93610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2060"/>
                </a:solidFill>
              </a:rPr>
              <a:t>   </a:t>
            </a:r>
            <a:r>
              <a:rPr lang="ru-RU" sz="1400" dirty="0" smtClean="0">
                <a:solidFill>
                  <a:srgbClr val="C00000"/>
                </a:solidFill>
              </a:rPr>
              <a:t>СОВЕРШЕНСТВОВАНИЕ УЧЕБНО-МЕ-ТОДИЧЕСКОГО ОБЕСПЧЕНИЯ </a:t>
            </a:r>
            <a:r>
              <a:rPr lang="ru-RU" sz="1400" i="1" dirty="0" smtClean="0">
                <a:solidFill>
                  <a:srgbClr val="002060"/>
                </a:solidFill>
              </a:rPr>
              <a:t>И МАТЕ-РИАЛЬНО-ТЕХНИЧЕСКОГО ОСНАЩЕ-НИЯ УЧЕБНОГО ПРЕДМЕТА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9200" y="229740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ЗАДАЧИ (НАПРАВЛЕНИЯ) МОДЕРНИЗАЦИИ ПРЕДМЕТА «ФИЗИЧЕСКАЯ КУЛЬТУРА» 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47943" y="3901080"/>
            <a:ext cx="1757331" cy="149271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ЗАДАЧИ </a:t>
            </a:r>
            <a:r>
              <a:rPr lang="ru-RU" sz="1600" b="1" dirty="0" smtClean="0">
                <a:solidFill>
                  <a:srgbClr val="C00000"/>
                </a:solidFill>
              </a:rPr>
              <a:t>МОДЕРНИЗАЦИИ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ПРЕДМЕТА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«ФИЗИЧЕСКАЯ КУЛЬТУРА»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522" y="3626911"/>
            <a:ext cx="3292823" cy="20313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  ОБЕСПЕЧЕНИЕ УСЛОВИЙ ДЛЯ ПРИО-БРЕТЕНИЯ ОБУЧАЮЩИМИСЯ БАЗОВЫХ УМЕНИЙ И НАВЫКОВ, </a:t>
            </a:r>
            <a:r>
              <a:rPr lang="ru-RU" sz="1400" i="1" dirty="0" smtClean="0">
                <a:solidFill>
                  <a:srgbClr val="002060"/>
                </a:solidFill>
              </a:rPr>
              <a:t>СПОСОБСТВУЮ-ЩИХ ПОВЫШЕНИЮ ЛИЧНОСТНЫХ ПО-КАЗАТЕЛЕЙ ФИЗИЧЕСКОГО РАЗВИТИЯ, ФИЗИЧЕСКОЙ ПОДГОТОВЛЕННОСТИ, РАЗВИТИЮ ДВИГАТЕЛЬНОЙ АКТИВНО-СТИ И МОТИВАЦИИ К ЗАНЯТИЯМ ФИЗИЧЕСКОЙ КУЛЬТУРОЙ И СПОРТОМ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40541" y="2300642"/>
            <a:ext cx="3151937" cy="16004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   </a:t>
            </a:r>
            <a:r>
              <a:rPr lang="ru-RU" sz="1400" dirty="0" smtClean="0">
                <a:solidFill>
                  <a:srgbClr val="C00000"/>
                </a:solidFill>
              </a:rPr>
              <a:t>РАСШИРЕНИЕ БАЗЫ ИНФОРМАЦИ-ОННЫХ РЕСУРСОВ, </a:t>
            </a:r>
            <a:r>
              <a:rPr lang="ru-RU" sz="1400" i="1" dirty="0" smtClean="0">
                <a:solidFill>
                  <a:srgbClr val="002060"/>
                </a:solidFill>
              </a:rPr>
              <a:t>НЕОБХОДИМЫХ ДЛЯ РЕАЛИЗАЦИИ ОБРАЗОВАТЕЛЬНЫХ ПРОГРАММ, ТЕХНОЛОГИЧЕСКОГО ИНСТРУМЕНТАРИЯ ДЕЯТЕЛЬНОСТИ ОБУЧАЮЩИХСЯ И ПЕДАГОГИЧЕСКИХ РАБОТНИКОВ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9522" y="5861168"/>
            <a:ext cx="3292823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   РАЗВИТИЕ КАДРОВОГО ПОТЕНЦИАЛА </a:t>
            </a:r>
            <a:r>
              <a:rPr lang="ru-RU" sz="1400" i="1" dirty="0" smtClean="0">
                <a:solidFill>
                  <a:srgbClr val="002060"/>
                </a:solidFill>
              </a:rPr>
              <a:t>В СФЕРЕ ФИЗИЧЕСКОЙ КУЛЬТУРЫ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6278" y="4165520"/>
            <a:ext cx="3209344" cy="95410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    ПОВЫШЕНИЕ МОТИВАЦИИ </a:t>
            </a:r>
            <a:r>
              <a:rPr lang="ru-RU" sz="1400" i="1" dirty="0" smtClean="0">
                <a:solidFill>
                  <a:srgbClr val="002060"/>
                </a:solidFill>
              </a:rPr>
              <a:t>К РЕГУ-ЛЯРНЫМ ЗАНЯТИЯМ ФИЗИЧЕСКОЙ КУЛЬТУРОЙ, ФОРМИРОВАНИЕ НАВЫ-КОВ ЗДОРОВОГО ОБРАЗА ЖИЗНИ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cxnSp>
        <p:nvCxnSpPr>
          <p:cNvPr id="15" name="Прямая со стрелкой 14"/>
          <p:cNvCxnSpPr>
            <a:stCxn id="8" idx="0"/>
          </p:cNvCxnSpPr>
          <p:nvPr/>
        </p:nvCxnSpPr>
        <p:spPr>
          <a:xfrm flipV="1">
            <a:off x="4626609" y="3159588"/>
            <a:ext cx="1089668" cy="74149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0"/>
            <a:endCxn id="4" idx="3"/>
          </p:cNvCxnSpPr>
          <p:nvPr/>
        </p:nvCxnSpPr>
        <p:spPr>
          <a:xfrm flipH="1" flipV="1">
            <a:off x="3527884" y="2885418"/>
            <a:ext cx="1098725" cy="101566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2"/>
            <a:endCxn id="11" idx="3"/>
          </p:cNvCxnSpPr>
          <p:nvPr/>
        </p:nvCxnSpPr>
        <p:spPr>
          <a:xfrm flipH="1">
            <a:off x="3562345" y="5393795"/>
            <a:ext cx="1064264" cy="728983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583583" y="5402874"/>
            <a:ext cx="1132694" cy="71990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1"/>
            <a:endCxn id="9" idx="3"/>
          </p:cNvCxnSpPr>
          <p:nvPr/>
        </p:nvCxnSpPr>
        <p:spPr>
          <a:xfrm flipH="1" flipV="1">
            <a:off x="3562345" y="4642574"/>
            <a:ext cx="185598" cy="486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3"/>
            <a:endCxn id="12" idx="1"/>
          </p:cNvCxnSpPr>
          <p:nvPr/>
        </p:nvCxnSpPr>
        <p:spPr>
          <a:xfrm flipV="1">
            <a:off x="5505274" y="4642574"/>
            <a:ext cx="211004" cy="486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 descr="http://images.myshared.ru/5/458945/slide_5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20" b="72990"/>
          <a:stretch/>
        </p:blipFill>
        <p:spPr bwMode="auto">
          <a:xfrm>
            <a:off x="467544" y="249394"/>
            <a:ext cx="1240089" cy="1354467"/>
          </a:xfrm>
          <a:prstGeom prst="rect">
            <a:avLst/>
          </a:prstGeom>
          <a:ln/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641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92696"/>
            <a:ext cx="88285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333333"/>
                </a:solidFill>
                <a:latin typeface="+mj-lt"/>
              </a:rPr>
              <a:t>       </a:t>
            </a:r>
            <a:r>
              <a:rPr lang="ru-RU" sz="1600" b="1" i="1" dirty="0" smtClean="0">
                <a:solidFill>
                  <a:srgbClr val="C00000"/>
                </a:solidFill>
                <a:latin typeface="+mj-lt"/>
              </a:rPr>
              <a:t>                                  </a:t>
            </a:r>
            <a:r>
              <a:rPr lang="ru-RU" sz="1400" b="1" i="1" dirty="0" smtClean="0">
                <a:solidFill>
                  <a:srgbClr val="C00000"/>
                </a:solidFill>
                <a:latin typeface="+mj-lt"/>
              </a:rPr>
              <a:t>ЦЕЛЬЮ МОДЕРНИЗАЦИИ ПЕДАГОГИЧЕСКОЙ </a:t>
            </a:r>
            <a:r>
              <a:rPr lang="ru-RU" sz="1400" b="1" i="1" dirty="0" smtClean="0">
                <a:solidFill>
                  <a:srgbClr val="C00000"/>
                </a:solidFill>
                <a:latin typeface="+mj-lt"/>
              </a:rPr>
              <a:t>СИСТЕМЫ ФИЗИЧЕСКОГО </a:t>
            </a:r>
            <a:r>
              <a:rPr lang="ru-RU" sz="1400" b="1" i="1" dirty="0" smtClean="0">
                <a:solidFill>
                  <a:srgbClr val="C00000"/>
                </a:solidFill>
                <a:latin typeface="+mj-lt"/>
              </a:rPr>
              <a:t>ВОСПИТАНИЯ </a:t>
            </a:r>
            <a:r>
              <a:rPr lang="ru-RU" sz="1400" b="1" i="1" dirty="0" smtClean="0">
                <a:solidFill>
                  <a:srgbClr val="C00000"/>
                </a:solidFill>
                <a:latin typeface="+mj-lt"/>
              </a:rPr>
              <a:t>В </a:t>
            </a:r>
            <a:endParaRPr lang="ru-RU" sz="1400" b="1" i="1" dirty="0" smtClean="0">
              <a:solidFill>
                <a:srgbClr val="C00000"/>
              </a:solidFill>
              <a:latin typeface="+mj-lt"/>
            </a:endParaRPr>
          </a:p>
          <a:p>
            <a:r>
              <a:rPr lang="ru-RU" sz="1400" b="1" i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1400" b="1" i="1" dirty="0" smtClean="0">
                <a:solidFill>
                  <a:srgbClr val="C00000"/>
                </a:solidFill>
                <a:latin typeface="+mj-lt"/>
              </a:rPr>
              <a:t>                                   </a:t>
            </a:r>
            <a:r>
              <a:rPr lang="ru-RU" sz="1400" b="1" i="1" dirty="0" smtClean="0">
                <a:solidFill>
                  <a:srgbClr val="C00000"/>
                </a:solidFill>
                <a:latin typeface="+mj-lt"/>
              </a:rPr>
              <a:t>ОБЩЕОБРАЗОВАТЕЛЬНЫХ </a:t>
            </a:r>
            <a:r>
              <a:rPr lang="ru-RU" sz="1400" b="1" i="1" dirty="0" smtClean="0">
                <a:solidFill>
                  <a:srgbClr val="C00000"/>
                </a:solidFill>
                <a:latin typeface="+mj-lt"/>
              </a:rPr>
              <a:t>ОРГАНИЗАЦИЯХ  </a:t>
            </a:r>
            <a:r>
              <a:rPr lang="ru-RU" sz="1400" dirty="0" smtClean="0">
                <a:solidFill>
                  <a:srgbClr val="002060"/>
                </a:solidFill>
              </a:rPr>
              <a:t>ЯВЛЯЕТСЯ</a:t>
            </a:r>
            <a:r>
              <a:rPr lang="ru-RU" sz="1400" b="1" i="1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СОДЕЙСТВИЕ ВОСПИТАНИЮ </a:t>
            </a:r>
            <a:r>
              <a:rPr lang="ru-RU" sz="1400" dirty="0" smtClean="0">
                <a:solidFill>
                  <a:srgbClr val="002060"/>
                </a:solidFill>
              </a:rPr>
              <a:t>СОЦИАЛЬ-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                            </a:t>
            </a:r>
            <a:r>
              <a:rPr lang="ru-RU" sz="1400" dirty="0" smtClean="0">
                <a:solidFill>
                  <a:srgbClr val="002060"/>
                </a:solidFill>
              </a:rPr>
              <a:t>НО АКТИВНЫХ ГРАЖДАН</a:t>
            </a:r>
            <a:r>
              <a:rPr lang="ru-RU" sz="1400" dirty="0" smtClean="0">
                <a:solidFill>
                  <a:srgbClr val="002060"/>
                </a:solidFill>
              </a:rPr>
              <a:t>, КРЕПКИХ ЗДОРОВЬЕМ И ВСЕСТОРОННЕ </a:t>
            </a:r>
            <a:r>
              <a:rPr lang="ru-RU" sz="1400" dirty="0">
                <a:solidFill>
                  <a:srgbClr val="002060"/>
                </a:solidFill>
              </a:rPr>
              <a:t>ФИЗИЧЕСКИ </a:t>
            </a:r>
            <a:r>
              <a:rPr lang="ru-RU" sz="1400" dirty="0" smtClean="0">
                <a:solidFill>
                  <a:srgbClr val="002060"/>
                </a:solidFill>
              </a:rPr>
              <a:t>ПОДГОТОВЛЕН-  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                            </a:t>
            </a:r>
            <a:r>
              <a:rPr lang="ru-RU" sz="1400" dirty="0" smtClean="0">
                <a:solidFill>
                  <a:srgbClr val="002060"/>
                </a:solidFill>
              </a:rPr>
              <a:t>НЫХ </a:t>
            </a:r>
            <a:r>
              <a:rPr lang="ru-RU" sz="1400" dirty="0" smtClean="0">
                <a:solidFill>
                  <a:srgbClr val="002060"/>
                </a:solidFill>
              </a:rPr>
              <a:t>К </a:t>
            </a:r>
            <a:r>
              <a:rPr lang="ru-RU" sz="1400" dirty="0" smtClean="0">
                <a:solidFill>
                  <a:srgbClr val="002060"/>
                </a:solidFill>
              </a:rPr>
              <a:t>ТРУДОВОЙ </a:t>
            </a:r>
            <a:r>
              <a:rPr lang="ru-RU" sz="1400" dirty="0" smtClean="0">
                <a:solidFill>
                  <a:srgbClr val="002060"/>
                </a:solidFill>
              </a:rPr>
              <a:t>ДЕЯТЕЛЬНОСТИ И ЗАЩИТЕ РОДИНЫ </a:t>
            </a:r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ru-RU" sz="1200" i="1" dirty="0">
                <a:solidFill>
                  <a:srgbClr val="002060"/>
                </a:solidFill>
              </a:rPr>
              <a:t>РАСПОРЯЖЕНИЕ </a:t>
            </a:r>
            <a:r>
              <a:rPr lang="ru-RU" sz="1200" i="1" dirty="0" smtClean="0">
                <a:solidFill>
                  <a:srgbClr val="002060"/>
                </a:solidFill>
              </a:rPr>
              <a:t>Правительства </a:t>
            </a:r>
            <a:r>
              <a:rPr lang="ru-RU" sz="1200" i="1" dirty="0">
                <a:solidFill>
                  <a:srgbClr val="002060"/>
                </a:solidFill>
              </a:rPr>
              <a:t>РФ от </a:t>
            </a:r>
            <a:r>
              <a:rPr lang="ru-RU" sz="1200" i="1" dirty="0" smtClean="0">
                <a:solidFill>
                  <a:srgbClr val="002060"/>
                </a:solidFill>
              </a:rPr>
              <a:t>07-08-</a:t>
            </a:r>
          </a:p>
          <a:p>
            <a:r>
              <a:rPr lang="ru-RU" sz="1200" i="1" dirty="0">
                <a:solidFill>
                  <a:srgbClr val="002060"/>
                </a:solidFill>
              </a:rPr>
              <a:t> </a:t>
            </a:r>
            <a:r>
              <a:rPr lang="ru-RU" sz="1200" i="1" dirty="0" smtClean="0">
                <a:solidFill>
                  <a:srgbClr val="002060"/>
                </a:solidFill>
              </a:rPr>
              <a:t>                                      </a:t>
            </a:r>
            <a:r>
              <a:rPr lang="ru-RU" sz="1200" i="1" dirty="0" smtClean="0">
                <a:solidFill>
                  <a:srgbClr val="002060"/>
                </a:solidFill>
              </a:rPr>
              <a:t>2009 1101-р (</a:t>
            </a:r>
            <a:r>
              <a:rPr lang="ru-RU" sz="1200" i="1" dirty="0" smtClean="0">
                <a:solidFill>
                  <a:srgbClr val="002060"/>
                </a:solidFill>
              </a:rPr>
              <a:t>2017); </a:t>
            </a:r>
            <a:r>
              <a:rPr lang="ru-RU" sz="1200" i="1" dirty="0" smtClean="0">
                <a:solidFill>
                  <a:srgbClr val="002060"/>
                </a:solidFill>
                <a:latin typeface="+mj-lt"/>
              </a:rPr>
              <a:t>стратегия </a:t>
            </a:r>
            <a:r>
              <a:rPr lang="ru-RU" sz="1200" i="1" dirty="0">
                <a:solidFill>
                  <a:srgbClr val="002060"/>
                </a:solidFill>
                <a:latin typeface="+mj-lt"/>
              </a:rPr>
              <a:t>развития физической культуры и спорта в Российской Федерации на период </a:t>
            </a:r>
            <a:endParaRPr lang="ru-RU" sz="1200" i="1" dirty="0" smtClean="0">
              <a:solidFill>
                <a:srgbClr val="002060"/>
              </a:solidFill>
              <a:latin typeface="+mj-lt"/>
            </a:endParaRPr>
          </a:p>
          <a:p>
            <a:r>
              <a:rPr lang="ru-RU" sz="12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1200" i="1" dirty="0" smtClean="0">
                <a:solidFill>
                  <a:srgbClr val="002060"/>
                </a:solidFill>
                <a:latin typeface="+mj-lt"/>
              </a:rPr>
              <a:t>                                      </a:t>
            </a:r>
            <a:r>
              <a:rPr lang="ru-RU" sz="1200" i="1" dirty="0" smtClean="0">
                <a:solidFill>
                  <a:srgbClr val="002060"/>
                </a:solidFill>
                <a:latin typeface="+mj-lt"/>
              </a:rPr>
              <a:t>до </a:t>
            </a:r>
            <a:r>
              <a:rPr lang="ru-RU" sz="1200" i="1" dirty="0">
                <a:solidFill>
                  <a:srgbClr val="002060"/>
                </a:solidFill>
                <a:latin typeface="+mj-lt"/>
              </a:rPr>
              <a:t>2020 года</a:t>
            </a:r>
            <a:r>
              <a:rPr lang="ru-RU" sz="1200" i="1" dirty="0" smtClean="0">
                <a:solidFill>
                  <a:srgbClr val="002060"/>
                </a:solidFill>
                <a:latin typeface="+mj-lt"/>
              </a:rPr>
              <a:t>)</a:t>
            </a:r>
            <a:r>
              <a:rPr lang="ru-RU" sz="1200" b="1" i="1" dirty="0" smtClean="0">
                <a:solidFill>
                  <a:srgbClr val="002060"/>
                </a:solidFill>
                <a:latin typeface="+mj-lt"/>
              </a:rPr>
              <a:t>:  </a:t>
            </a:r>
            <a:endParaRPr lang="ru-RU" sz="12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616" y="3264843"/>
            <a:ext cx="1700619" cy="203132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</a:rPr>
              <a:t>   ПРИОРИТЕТНЫЕ НАПРАВЛЕНИЯ МОДЕРНИЗАЦИИ СИСТЕМЫ ФИЗИ-</a:t>
            </a:r>
          </a:p>
          <a:p>
            <a:r>
              <a:rPr lang="ru-RU" sz="1400" b="1" i="1" dirty="0" smtClean="0">
                <a:solidFill>
                  <a:srgbClr val="C00000"/>
                </a:solidFill>
              </a:rPr>
              <a:t>ЧЕСКОГО ВОСПИ-</a:t>
            </a:r>
          </a:p>
          <a:p>
            <a:r>
              <a:rPr lang="ru-RU" sz="1400" b="1" i="1" dirty="0" smtClean="0">
                <a:solidFill>
                  <a:srgbClr val="C00000"/>
                </a:solidFill>
              </a:rPr>
              <a:t>ТАНИЯ В  ОБЩЕ-ОБРАЗОВАТЕЛЬ-</a:t>
            </a:r>
          </a:p>
          <a:p>
            <a:r>
              <a:rPr lang="ru-RU" sz="1400" b="1" i="1" dirty="0" smtClean="0">
                <a:solidFill>
                  <a:srgbClr val="C00000"/>
                </a:solidFill>
              </a:rPr>
              <a:t>НЫХ ОРГАНИЗА-</a:t>
            </a:r>
          </a:p>
          <a:p>
            <a:r>
              <a:rPr lang="ru-RU" sz="1400" b="1" i="1" dirty="0" smtClean="0">
                <a:solidFill>
                  <a:srgbClr val="C00000"/>
                </a:solidFill>
              </a:rPr>
              <a:t>ЦИЯХ </a:t>
            </a:r>
            <a:endParaRPr lang="ru-RU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2702107" y="2001706"/>
            <a:ext cx="6275493" cy="175432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     </a:t>
            </a:r>
            <a:r>
              <a:rPr lang="ru-RU" sz="1400" i="1" dirty="0" smtClean="0">
                <a:solidFill>
                  <a:srgbClr val="C00000"/>
                </a:solidFill>
              </a:rPr>
              <a:t>УВЕЛИЧЕНИЕ ОБЪЕМА ДВИГАТЕЛЬНОЙ АКТИВНОСТИ </a:t>
            </a:r>
            <a:r>
              <a:rPr lang="ru-RU" sz="1200" dirty="0" smtClean="0">
                <a:solidFill>
                  <a:srgbClr val="002060"/>
                </a:solidFill>
              </a:rPr>
              <a:t>ЗА СЧЕТ: </a:t>
            </a:r>
          </a:p>
          <a:p>
            <a:pPr>
              <a:spcAft>
                <a:spcPts val="600"/>
              </a:spcAft>
            </a:pPr>
            <a:r>
              <a:rPr lang="ru-RU" sz="1200" dirty="0" smtClean="0">
                <a:solidFill>
                  <a:srgbClr val="002060"/>
                </a:solidFill>
              </a:rPr>
              <a:t>- СОЗДАНИЯ СПОРТИВНЫХ И С УГЛУБЛЕННЫМ ИЗУЧЕНИЕМ ПРЕДМЕТА «ФИЗИЧЕСКАЯ КУЛЬ-ТУРА» КЛАССОВ, ДЕТСКО-ЮНОШЕСКИХ СПОРТИВНЫХ И ТУРИСТИЧЕСКИХ КЛУБОВ; </a:t>
            </a:r>
          </a:p>
          <a:p>
            <a:pPr>
              <a:spcAft>
                <a:spcPts val="600"/>
              </a:spcAft>
            </a:pPr>
            <a:r>
              <a:rPr lang="ru-RU" sz="1200" dirty="0" smtClean="0">
                <a:solidFill>
                  <a:srgbClr val="002060"/>
                </a:solidFill>
              </a:rPr>
              <a:t>-  СОЗДАНИЯ СИСТЕМЫ АКТИВНЫХ ФОРМ ЗАНЯТИЙ ОЗДОРОВИТЕЛЬНОЙ ФИЗИЧЕСКОЙ КУЛЬТУРОЙ В РЕЖИМЕ УЧЕБНОГО ДНЯ И УЧЕБНОЙ НЕДЕЛИ;</a:t>
            </a:r>
          </a:p>
          <a:p>
            <a:r>
              <a:rPr lang="ru-RU" sz="1200" dirty="0" smtClean="0">
                <a:solidFill>
                  <a:srgbClr val="002060"/>
                </a:solidFill>
              </a:rPr>
              <a:t> - СОХРАНЕНИЯ ОБЯЗАТЕЛЬНОЙ ФОРМЫ ФИЗКУЛЬТУРНОГО ОБРАЗОВАНИЯ ДЛЯ ОБУЧАЮ-ЩИХСЯ В ОБЪЕМЕ НЕ МЕНЕЕ 3 ЧАСОВ С УЧЕТОМ ОДНОГО ДОПОЛНИТЕЛЬНОГО ЧАСА В НЕДЕ-ЛЮ В СООТВЕТСТВИИ С ФГОС. 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02107" y="3819061"/>
            <a:ext cx="6284645" cy="7386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C00000"/>
                </a:solidFill>
              </a:rPr>
              <a:t>     РАЗВИТИЕ ФИЗИЧЕСКИХ КАЧЕСТВ </a:t>
            </a:r>
            <a:r>
              <a:rPr lang="ru-RU" sz="1400" dirty="0" smtClean="0">
                <a:solidFill>
                  <a:srgbClr val="002060"/>
                </a:solidFill>
              </a:rPr>
              <a:t>В СООТВЕТСТВИИ С КОНЦЕПЦИЕЙ СЕН-СИТИВНЫХ ПЕРИОДОВ, ПОВЫШЕНИЕ ФИЗИЧЕСКОЙ ПОДГОТОВЛЕННОСТИ УЧАЩИХСЯ НА ОСНОВЕ ТРЕБОВАНИЙ КОМПЛЕКСА  ГТО 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34229" y="6042072"/>
            <a:ext cx="6273872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C00000"/>
                </a:solidFill>
              </a:rPr>
              <a:t>     СОЗДАНИЕ СИСТЕМЫ ПО ВЫЯВЛЕНИЮ ОДАРЕННЫХ ДЕТЕЙ </a:t>
            </a:r>
            <a:r>
              <a:rPr lang="ru-RU" sz="1400" dirty="0" smtClean="0">
                <a:solidFill>
                  <a:srgbClr val="002060"/>
                </a:solidFill>
              </a:rPr>
              <a:t>ПО РАЗЛИЧНЫМ ВИДАМ СПОРТА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12881" y="4625402"/>
            <a:ext cx="6273871" cy="7386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     </a:t>
            </a:r>
            <a:r>
              <a:rPr lang="ru-RU" sz="1400" i="1" dirty="0" smtClean="0">
                <a:solidFill>
                  <a:srgbClr val="C00000"/>
                </a:solidFill>
              </a:rPr>
              <a:t>ФОРМИРОВАНИЕ НАВЫКОВ ЗДОРОВОГО ОБРАЗА ЖИЗНИ</a:t>
            </a:r>
            <a:r>
              <a:rPr lang="ru-RU" sz="1400" dirty="0" smtClean="0">
                <a:solidFill>
                  <a:srgbClr val="C00000"/>
                </a:solidFill>
              </a:rPr>
              <a:t>, </a:t>
            </a:r>
            <a:r>
              <a:rPr lang="ru-RU" sz="1400" dirty="0" smtClean="0">
                <a:solidFill>
                  <a:srgbClr val="002060"/>
                </a:solidFill>
              </a:rPr>
              <a:t>ЗНАНИЙ И УМЕНИЙ ПО ОРГАНИЗАЦИИ САМОСТОЯТЕЛЬНЫХ ФОРМ ЗАНЯТИЙ ФИЗИЧЕСКОЙ КУЛЬТУ-РОЙ И СПОРТОМ  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6" name="Рисунок 15" descr="http://images.myshared.ru/4/108341/slide_5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1" t="1367" r="16666" b="38291"/>
          <a:stretch/>
        </p:blipFill>
        <p:spPr bwMode="auto">
          <a:xfrm>
            <a:off x="395536" y="558552"/>
            <a:ext cx="1152128" cy="1399335"/>
          </a:xfrm>
          <a:prstGeom prst="rect">
            <a:avLst/>
          </a:prstGeom>
          <a:ln/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17" name="TextBox 16"/>
          <p:cNvSpPr txBox="1"/>
          <p:nvPr/>
        </p:nvSpPr>
        <p:spPr>
          <a:xfrm>
            <a:off x="3930354" y="219998"/>
            <a:ext cx="3707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СИСТЕМА ФИЗИЧЕСКОГО ВОСПИТАНИЯ </a:t>
            </a:r>
            <a:endParaRPr lang="ru-RU" sz="1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26475" y="5497104"/>
            <a:ext cx="6281626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C00000"/>
                </a:solidFill>
              </a:rPr>
              <a:t>     РАЗВИТИЕ СИСТЕМЫ СПОРТИВНЫХ СОРЕВНОВАНИЙ </a:t>
            </a:r>
            <a:r>
              <a:rPr lang="ru-RU" sz="1400" dirty="0" smtClean="0">
                <a:solidFill>
                  <a:srgbClr val="002060"/>
                </a:solidFill>
              </a:rPr>
              <a:t>И КОНКУРСОВ, ФИЗ-КУЛЬТУРНО-МАССОВЫХ  МЕРОПРИЯТИЙ. 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20" name="Прямая со стрелкой 19"/>
          <p:cNvCxnSpPr>
            <a:stCxn id="7" idx="0"/>
            <a:endCxn id="9" idx="1"/>
          </p:cNvCxnSpPr>
          <p:nvPr/>
        </p:nvCxnSpPr>
        <p:spPr>
          <a:xfrm flipV="1">
            <a:off x="1064926" y="2878869"/>
            <a:ext cx="1637181" cy="38597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2"/>
            <a:endCxn id="13" idx="1"/>
          </p:cNvCxnSpPr>
          <p:nvPr/>
        </p:nvCxnSpPr>
        <p:spPr>
          <a:xfrm>
            <a:off x="1064926" y="5296168"/>
            <a:ext cx="1669303" cy="100751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2"/>
            <a:endCxn id="18" idx="1"/>
          </p:cNvCxnSpPr>
          <p:nvPr/>
        </p:nvCxnSpPr>
        <p:spPr>
          <a:xfrm>
            <a:off x="1064926" y="5296168"/>
            <a:ext cx="1661549" cy="46254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3"/>
            <a:endCxn id="10" idx="1"/>
          </p:cNvCxnSpPr>
          <p:nvPr/>
        </p:nvCxnSpPr>
        <p:spPr>
          <a:xfrm flipV="1">
            <a:off x="1915235" y="4188393"/>
            <a:ext cx="786872" cy="92113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3"/>
            <a:endCxn id="15" idx="1"/>
          </p:cNvCxnSpPr>
          <p:nvPr/>
        </p:nvCxnSpPr>
        <p:spPr>
          <a:xfrm>
            <a:off x="1915235" y="4280506"/>
            <a:ext cx="797646" cy="71422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4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8538" y="332656"/>
            <a:ext cx="6551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ВЕКТОР СОДЕРЖАТЕЛЬНОГО НАПОЛНЕНИЯ УЧЕБНОГО ПРЕДМЕТА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КАК ПРОБЛЕМА МОДЕРНИЗАЦИИ ОБРАЗОВАНИЯ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ПО ФИЗИЧЕСКОЙ КУЛЬТУРЕ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965" y="1327984"/>
            <a:ext cx="836251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400" b="1" i="1" dirty="0" smtClean="0">
                <a:solidFill>
                  <a:srgbClr val="C00000"/>
                </a:solidFill>
              </a:rPr>
              <a:t>                                                   ЦЕЛЬ </a:t>
            </a:r>
            <a:r>
              <a:rPr lang="ru-RU" altLang="ru-RU" sz="1400" b="1" i="1" dirty="0">
                <a:solidFill>
                  <a:srgbClr val="C00000"/>
                </a:solidFill>
              </a:rPr>
              <a:t>ОБРАЗОВАНИЯ </a:t>
            </a:r>
            <a:r>
              <a:rPr lang="ru-RU" altLang="ru-RU" sz="1400" b="1" i="1" dirty="0" smtClean="0">
                <a:solidFill>
                  <a:srgbClr val="C00000"/>
                </a:solidFill>
              </a:rPr>
              <a:t>ПО ФИЗИЧЕСКОЙ КУЛЬТУРЕ В ОБЩЕОБРАЗОВАТЕЛЬНЫХ            </a:t>
            </a:r>
          </a:p>
          <a:p>
            <a:r>
              <a:rPr lang="ru-RU" altLang="ru-RU" sz="1400" b="1" i="1" dirty="0">
                <a:solidFill>
                  <a:srgbClr val="C00000"/>
                </a:solidFill>
              </a:rPr>
              <a:t> </a:t>
            </a:r>
            <a:r>
              <a:rPr lang="ru-RU" altLang="ru-RU" sz="1400" b="1" i="1" dirty="0" smtClean="0">
                <a:solidFill>
                  <a:srgbClr val="C00000"/>
                </a:solidFill>
              </a:rPr>
              <a:t>                                            ОРГАНИЗАЦИЯХ </a:t>
            </a:r>
            <a:r>
              <a:rPr lang="ru-RU" altLang="ru-RU" sz="1400" i="1" dirty="0" smtClean="0">
                <a:solidFill>
                  <a:srgbClr val="002060"/>
                </a:solidFill>
              </a:rPr>
              <a:t>– </a:t>
            </a:r>
            <a:r>
              <a:rPr lang="ru-RU" altLang="ru-RU" sz="1400" dirty="0" smtClean="0">
                <a:solidFill>
                  <a:srgbClr val="002060"/>
                </a:solidFill>
              </a:rPr>
              <a:t>ЭТО СОДЕЙСТВИЕ </a:t>
            </a:r>
            <a:r>
              <a:rPr lang="ru-RU" altLang="ru-RU" sz="1400" dirty="0">
                <a:solidFill>
                  <a:srgbClr val="002060"/>
                </a:solidFill>
              </a:rPr>
              <a:t>ВОСПИТАНИЮ ФИЗИЧЕСКИ РАЗВИТОЙ </a:t>
            </a:r>
            <a:r>
              <a:rPr lang="ru-RU" altLang="ru-RU" sz="1400" dirty="0" smtClean="0">
                <a:solidFill>
                  <a:srgbClr val="002060"/>
                </a:solidFill>
              </a:rPr>
              <a:t>ЛИЧНО-                 </a:t>
            </a:r>
          </a:p>
          <a:p>
            <a:r>
              <a:rPr lang="ru-RU" altLang="ru-RU" sz="1400" dirty="0">
                <a:solidFill>
                  <a:srgbClr val="002060"/>
                </a:solidFill>
              </a:rPr>
              <a:t> </a:t>
            </a:r>
            <a:r>
              <a:rPr lang="ru-RU" altLang="ru-RU" sz="1400" dirty="0" smtClean="0">
                <a:solidFill>
                  <a:srgbClr val="002060"/>
                </a:solidFill>
              </a:rPr>
              <a:t>                                           </a:t>
            </a:r>
            <a:r>
              <a:rPr lang="ru-RU" altLang="ru-RU" sz="1400" dirty="0" smtClean="0">
                <a:solidFill>
                  <a:srgbClr val="002060"/>
                </a:solidFill>
              </a:rPr>
              <a:t>СТИ</a:t>
            </a:r>
            <a:r>
              <a:rPr lang="ru-RU" altLang="ru-RU" sz="1400" dirty="0">
                <a:solidFill>
                  <a:srgbClr val="002060"/>
                </a:solidFill>
              </a:rPr>
              <a:t>, СПОСОБНОЙ ТВОРЧЕСКИ ИСПОЛЬЗОВАТЬ ЦЕННОСТИ ФИЗИЧЕСКОЙ КУЛЬТУРЫ </a:t>
            </a:r>
            <a:endParaRPr lang="ru-RU" altLang="ru-RU" sz="1400" dirty="0" smtClean="0">
              <a:solidFill>
                <a:srgbClr val="002060"/>
              </a:solidFill>
            </a:endParaRPr>
          </a:p>
          <a:p>
            <a:r>
              <a:rPr lang="ru-RU" altLang="ru-RU" sz="1400" dirty="0">
                <a:solidFill>
                  <a:srgbClr val="002060"/>
                </a:solidFill>
              </a:rPr>
              <a:t> </a:t>
            </a:r>
            <a:r>
              <a:rPr lang="ru-RU" altLang="ru-RU" sz="1400" dirty="0" smtClean="0">
                <a:solidFill>
                  <a:srgbClr val="002060"/>
                </a:solidFill>
              </a:rPr>
              <a:t>                                           </a:t>
            </a:r>
            <a:r>
              <a:rPr lang="ru-RU" altLang="ru-RU" sz="1400" dirty="0" smtClean="0">
                <a:solidFill>
                  <a:srgbClr val="002060"/>
                </a:solidFill>
              </a:rPr>
              <a:t>ДЛЯ УКРЕПЛЕНИЯ </a:t>
            </a:r>
            <a:r>
              <a:rPr lang="ru-RU" altLang="ru-RU" sz="1400" dirty="0">
                <a:solidFill>
                  <a:srgbClr val="002060"/>
                </a:solidFill>
              </a:rPr>
              <a:t>И </a:t>
            </a:r>
            <a:r>
              <a:rPr lang="ru-RU" altLang="ru-RU" sz="1400" dirty="0" smtClean="0">
                <a:solidFill>
                  <a:srgbClr val="002060"/>
                </a:solidFill>
              </a:rPr>
              <a:t>ДЛИТЕЛЬНОГО </a:t>
            </a:r>
            <a:r>
              <a:rPr lang="ru-RU" altLang="ru-RU" sz="1400" dirty="0">
                <a:solidFill>
                  <a:srgbClr val="002060"/>
                </a:solidFill>
              </a:rPr>
              <a:t>СОХРАНЕНИЯ СОБСТВЕННОГО ЗДОРОВЬЯ, </a:t>
            </a:r>
            <a:endParaRPr lang="ru-RU" altLang="ru-RU" sz="1400" dirty="0" smtClean="0">
              <a:solidFill>
                <a:srgbClr val="002060"/>
              </a:solidFill>
            </a:endParaRPr>
          </a:p>
          <a:p>
            <a:r>
              <a:rPr lang="ru-RU" altLang="ru-RU" sz="1400" dirty="0">
                <a:solidFill>
                  <a:srgbClr val="002060"/>
                </a:solidFill>
              </a:rPr>
              <a:t> </a:t>
            </a:r>
            <a:r>
              <a:rPr lang="ru-RU" altLang="ru-RU" sz="1400" dirty="0" smtClean="0">
                <a:solidFill>
                  <a:srgbClr val="002060"/>
                </a:solidFill>
              </a:rPr>
              <a:t>   </a:t>
            </a:r>
            <a:r>
              <a:rPr lang="ru-RU" altLang="ru-RU" sz="1400" dirty="0" smtClean="0">
                <a:solidFill>
                  <a:srgbClr val="002060"/>
                </a:solidFill>
              </a:rPr>
              <a:t>ОПТИМИЗАЦИИ ТРУДОВОЙ </a:t>
            </a:r>
            <a:r>
              <a:rPr lang="ru-RU" altLang="ru-RU" sz="1400" dirty="0">
                <a:solidFill>
                  <a:srgbClr val="002060"/>
                </a:solidFill>
              </a:rPr>
              <a:t>ДЕЯТЕЛЬНОСТИ, </a:t>
            </a:r>
            <a:r>
              <a:rPr lang="ru-RU" altLang="ru-RU" sz="1400" dirty="0" smtClean="0">
                <a:solidFill>
                  <a:srgbClr val="002060"/>
                </a:solidFill>
              </a:rPr>
              <a:t>ОРГАНИЗАЦИИ </a:t>
            </a:r>
            <a:r>
              <a:rPr lang="ru-RU" altLang="ru-RU" sz="1400" dirty="0" smtClean="0">
                <a:solidFill>
                  <a:srgbClr val="002060"/>
                </a:solidFill>
              </a:rPr>
              <a:t>ИНДИВИДУАЛЬНОГО ОТДЫХА </a:t>
            </a:r>
            <a:r>
              <a:rPr lang="ru-RU" altLang="ru-RU" sz="1400" dirty="0">
                <a:solidFill>
                  <a:srgbClr val="002060"/>
                </a:solidFill>
              </a:rPr>
              <a:t>И </a:t>
            </a:r>
            <a:r>
              <a:rPr lang="ru-RU" altLang="ru-RU" sz="1400" dirty="0" smtClean="0">
                <a:solidFill>
                  <a:srgbClr val="002060"/>
                </a:solidFill>
              </a:rPr>
              <a:t>ДОСУГА, ВЕДЕНИЯ ЗДОРОВОГО ОБРАЗА ЖИЗНИ </a:t>
            </a:r>
            <a:endParaRPr lang="ru-RU" altLang="ru-RU" sz="1400" dirty="0" smtClean="0">
              <a:solidFill>
                <a:srgbClr val="002060"/>
              </a:solidFill>
            </a:endParaRPr>
          </a:p>
          <a:p>
            <a:endParaRPr lang="ru-RU" sz="1400" b="1" i="1" dirty="0" smtClean="0">
              <a:solidFill>
                <a:srgbClr val="C00000"/>
              </a:solidFill>
            </a:endParaRPr>
          </a:p>
          <a:p>
            <a:r>
              <a:rPr lang="ru-RU" sz="1400" b="1" i="1" dirty="0">
                <a:solidFill>
                  <a:srgbClr val="C00000"/>
                </a:solidFill>
              </a:rPr>
              <a:t> </a:t>
            </a:r>
            <a:r>
              <a:rPr lang="ru-RU" sz="1400" b="1" i="1" dirty="0" smtClean="0">
                <a:solidFill>
                  <a:srgbClr val="C00000"/>
                </a:solidFill>
              </a:rPr>
              <a:t>    </a:t>
            </a:r>
            <a:r>
              <a:rPr lang="ru-RU" sz="1400" b="1" i="1" dirty="0" smtClean="0">
                <a:solidFill>
                  <a:srgbClr val="C00000"/>
                </a:solidFill>
              </a:rPr>
              <a:t>   ЦЕЛЬ </a:t>
            </a:r>
            <a:r>
              <a:rPr lang="ru-RU" sz="1400" b="1" i="1" dirty="0">
                <a:solidFill>
                  <a:srgbClr val="C00000"/>
                </a:solidFill>
              </a:rPr>
              <a:t>ПЕДАГОГИЧЕСКОЙ СИСТЕМЫ ФИЗИЧЕСКОГО </a:t>
            </a:r>
            <a:r>
              <a:rPr lang="ru-RU" sz="1400" b="1" i="1" dirty="0" smtClean="0">
                <a:solidFill>
                  <a:srgbClr val="C00000"/>
                </a:solidFill>
              </a:rPr>
              <a:t>ВОСПИТАНИЯ </a:t>
            </a:r>
            <a:r>
              <a:rPr lang="ru-RU" sz="1400" b="1" i="1" dirty="0">
                <a:solidFill>
                  <a:srgbClr val="C00000"/>
                </a:solidFill>
              </a:rPr>
              <a:t>В </a:t>
            </a:r>
            <a:r>
              <a:rPr lang="ru-RU" sz="1400" b="1" i="1" dirty="0" smtClean="0">
                <a:solidFill>
                  <a:srgbClr val="C00000"/>
                </a:solidFill>
              </a:rPr>
              <a:t>ОБЩЕОБРАЗОВАТЕЛЬНЫХ </a:t>
            </a:r>
            <a:r>
              <a:rPr lang="ru-RU" sz="1400" b="1" i="1" dirty="0" smtClean="0">
                <a:solidFill>
                  <a:srgbClr val="C00000"/>
                </a:solidFill>
              </a:rPr>
              <a:t>ОРГАНИ-ЗАЦИЯХ  </a:t>
            </a:r>
            <a:r>
              <a:rPr lang="ru-RU" sz="1400" dirty="0" smtClean="0">
                <a:solidFill>
                  <a:srgbClr val="002060"/>
                </a:solidFill>
              </a:rPr>
              <a:t>- ЭТО СОДЕЙСТВИЕ </a:t>
            </a:r>
            <a:r>
              <a:rPr lang="ru-RU" sz="1400" dirty="0">
                <a:solidFill>
                  <a:srgbClr val="002060"/>
                </a:solidFill>
              </a:rPr>
              <a:t>ВОСПИТАНИЮ СОЦИАЛЬНО АКТИВНЫХ </a:t>
            </a:r>
            <a:r>
              <a:rPr lang="ru-RU" sz="1400" dirty="0" smtClean="0">
                <a:solidFill>
                  <a:srgbClr val="002060"/>
                </a:solidFill>
              </a:rPr>
              <a:t> ГРАЖДАН</a:t>
            </a:r>
            <a:r>
              <a:rPr lang="ru-RU" sz="1400" dirty="0">
                <a:solidFill>
                  <a:srgbClr val="002060"/>
                </a:solidFill>
              </a:rPr>
              <a:t>, КРЕПКИХ ЗДОРОВЬЕМ И </a:t>
            </a:r>
            <a:r>
              <a:rPr lang="ru-RU" sz="1400" dirty="0" smtClean="0">
                <a:solidFill>
                  <a:srgbClr val="002060"/>
                </a:solidFill>
              </a:rPr>
              <a:t>ВСЕСТОРОННЕ </a:t>
            </a:r>
            <a:r>
              <a:rPr lang="ru-RU" sz="1400" dirty="0">
                <a:solidFill>
                  <a:srgbClr val="002060"/>
                </a:solidFill>
              </a:rPr>
              <a:t>ФИЗИЧЕСКИ ПОДГОТОВЛЕННЫХ К </a:t>
            </a:r>
            <a:r>
              <a:rPr lang="ru-RU" sz="1400" dirty="0" smtClean="0">
                <a:solidFill>
                  <a:srgbClr val="002060"/>
                </a:solidFill>
              </a:rPr>
              <a:t>ТРУДОВОЙ </a:t>
            </a:r>
            <a:r>
              <a:rPr lang="ru-RU" sz="1400" dirty="0">
                <a:solidFill>
                  <a:srgbClr val="002060"/>
                </a:solidFill>
              </a:rPr>
              <a:t>ДЕЯТЕЛЬНОСТИ И ЗАЩИТЕ РОДИНЫ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102540"/>
            <a:ext cx="3309044" cy="10669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ru-RU" altLang="ru-RU" sz="1400" b="1" dirty="0">
                <a:solidFill>
                  <a:srgbClr val="C00000"/>
                </a:solidFill>
              </a:rPr>
              <a:t>ЛИБО</a:t>
            </a:r>
            <a:r>
              <a:rPr lang="ru-RU" altLang="ru-RU" sz="1400" b="1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ru-RU" altLang="ru-RU" sz="1400" b="1" dirty="0" smtClean="0">
                <a:solidFill>
                  <a:srgbClr val="002060"/>
                </a:solidFill>
              </a:rPr>
              <a:t>УЧИТЕЛЮ УКРЕПЛЯТЬ </a:t>
            </a:r>
            <a:r>
              <a:rPr lang="ru-RU" altLang="ru-RU" sz="1400" b="1" dirty="0">
                <a:solidFill>
                  <a:srgbClr val="002060"/>
                </a:solidFill>
              </a:rPr>
              <a:t>ЗДОРОВЬЕ 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ШКОЛЬНИКОВ И РАЗВИВАТЬ ИХ ФИЗИЧЕСКИЕ КАЧЕСТВА</a:t>
            </a:r>
            <a:r>
              <a:rPr lang="en-US" altLang="ru-RU" sz="1400" b="1" dirty="0" smtClean="0">
                <a:solidFill>
                  <a:srgbClr val="002060"/>
                </a:solidFill>
              </a:rPr>
              <a:t>?</a:t>
            </a:r>
            <a:endParaRPr lang="en-US" altLang="ru-RU" sz="1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1660" y="3810524"/>
            <a:ext cx="5799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ВЕКТОР МОДЕРНИЗАЦИИ </a:t>
            </a:r>
            <a:r>
              <a:rPr lang="ru-RU" sz="1600" b="1" dirty="0" smtClean="0">
                <a:solidFill>
                  <a:srgbClr val="C00000"/>
                </a:solidFill>
              </a:rPr>
              <a:t>СОДЕРЖАНИЯ УЧЕБНОГО ПРЕДМЕТА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ДИСЦИПЛИНЫ «ФИЗИЧЕСКАЯ КУЛЬТУРА»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4387" y="5013176"/>
            <a:ext cx="3672408" cy="13106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ru-RU" altLang="ru-RU" sz="1400" b="1" dirty="0">
                <a:solidFill>
                  <a:srgbClr val="C00000"/>
                </a:solidFill>
              </a:rPr>
              <a:t>ЛИБО 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ru-RU" altLang="ru-RU" sz="1400" b="1" dirty="0" smtClean="0">
                <a:solidFill>
                  <a:srgbClr val="002060"/>
                </a:solidFill>
              </a:rPr>
              <a:t>УЧИТЕЛЮ ОБУЧАТЬ </a:t>
            </a:r>
            <a:r>
              <a:rPr lang="ru-RU" altLang="ru-RU" sz="1400" b="1" dirty="0">
                <a:solidFill>
                  <a:srgbClr val="002060"/>
                </a:solidFill>
              </a:rPr>
              <a:t>ШКОЛЬНИКОВ 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 САМИМ 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ru-RU" altLang="ru-RU" sz="1400" b="1" dirty="0" smtClean="0">
                <a:solidFill>
                  <a:srgbClr val="002060"/>
                </a:solidFill>
              </a:rPr>
              <a:t>УКРЕПЛЯТЬ </a:t>
            </a:r>
            <a:r>
              <a:rPr lang="ru-RU" altLang="ru-RU" sz="1400" b="1" dirty="0">
                <a:solidFill>
                  <a:srgbClr val="002060"/>
                </a:solidFill>
              </a:rPr>
              <a:t>СВОЕ 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ЗДОРОВЬЕ, РАЗВИВАТЬ </a:t>
            </a:r>
          </a:p>
          <a:p>
            <a:pPr algn="ctr">
              <a:lnSpc>
                <a:spcPts val="1900"/>
              </a:lnSpc>
              <a:spcBef>
                <a:spcPct val="0"/>
              </a:spcBef>
            </a:pPr>
            <a:r>
              <a:rPr lang="ru-RU" altLang="ru-RU" sz="1400" b="1" dirty="0" smtClean="0">
                <a:solidFill>
                  <a:srgbClr val="002060"/>
                </a:solidFill>
              </a:rPr>
              <a:t>ФИЗИЧЕСКИЕ КАЧЕСТВА, ВЕСТИ 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ЗДОРОВЫЙ ОБРАЗ ЖИЗНИ</a:t>
            </a:r>
            <a:r>
              <a:rPr lang="en-US" altLang="ru-RU" sz="1400" b="1" dirty="0" smtClean="0">
                <a:solidFill>
                  <a:srgbClr val="002060"/>
                </a:solidFill>
              </a:rPr>
              <a:t>?</a:t>
            </a:r>
            <a:endParaRPr lang="ru-RU" sz="1400" dirty="0"/>
          </a:p>
        </p:txBody>
      </p:sp>
      <p:cxnSp>
        <p:nvCxnSpPr>
          <p:cNvPr id="10" name="Прямая со стрелкой 9"/>
          <p:cNvCxnSpPr>
            <a:endCxn id="6" idx="0"/>
          </p:cNvCxnSpPr>
          <p:nvPr/>
        </p:nvCxnSpPr>
        <p:spPr>
          <a:xfrm flipH="1">
            <a:off x="2338090" y="4395299"/>
            <a:ext cx="2017886" cy="707241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2"/>
            <a:endCxn id="8" idx="0"/>
          </p:cNvCxnSpPr>
          <p:nvPr/>
        </p:nvCxnSpPr>
        <p:spPr>
          <a:xfrm>
            <a:off x="4411589" y="4395299"/>
            <a:ext cx="2269002" cy="617877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http://bigslide.ru/images/19/18762/960/img5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3" r="43333"/>
          <a:stretch/>
        </p:blipFill>
        <p:spPr bwMode="auto">
          <a:xfrm>
            <a:off x="827584" y="476672"/>
            <a:ext cx="1296144" cy="15841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67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680741" y="350978"/>
            <a:ext cx="6341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C00000"/>
                </a:solidFill>
                <a:latin typeface="+mn-lt"/>
              </a:rPr>
              <a:t>ОТЛИЧИТЕЛЬНЫЕ ПРИЗНАКИ ОСНОВНЫХ ДИДАКТИЧЕСКИХ </a:t>
            </a:r>
            <a:r>
              <a:rPr lang="ru-RU" altLang="ru-RU" sz="1600" b="1" dirty="0" smtClean="0">
                <a:solidFill>
                  <a:srgbClr val="C00000"/>
                </a:solidFill>
                <a:latin typeface="+mn-lt"/>
              </a:rPr>
              <a:t>ЛИНИЙ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C00000"/>
                </a:solidFill>
                <a:latin typeface="+mn-lt"/>
              </a:rPr>
              <a:t>ОБРАЗОВАНИЯ ПО </a:t>
            </a:r>
            <a:r>
              <a:rPr lang="ru-RU" altLang="ru-RU" sz="1600" b="1" dirty="0" smtClean="0">
                <a:solidFill>
                  <a:srgbClr val="C00000"/>
                </a:solidFill>
                <a:latin typeface="+mn-lt"/>
              </a:rPr>
              <a:t>ФИЗИЧЕСКОЙ КУЛЬТУРЕ</a:t>
            </a:r>
            <a:endParaRPr lang="ru-RU" altLang="ru-RU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242695" y="3308618"/>
            <a:ext cx="18715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66"/>
                </a:solidFill>
                <a:latin typeface="+mn-lt"/>
              </a:rPr>
              <a:t>А.П.МАТВЕЕВ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07474" y="3377086"/>
            <a:ext cx="23680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smtClean="0">
                <a:solidFill>
                  <a:srgbClr val="3333CC"/>
                </a:solidFill>
                <a:latin typeface="+mn-lt"/>
              </a:rPr>
              <a:t>В.И.ЛЯХ</a:t>
            </a:r>
            <a:r>
              <a:rPr lang="ru-RU" altLang="ru-RU" sz="1600" b="1" i="1" dirty="0">
                <a:solidFill>
                  <a:srgbClr val="3333CC"/>
                </a:solidFill>
                <a:latin typeface="+mn-lt"/>
              </a:rPr>
              <a:t>. А.А.ЗДАНОВИЧ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246053" y="3832373"/>
            <a:ext cx="2621917" cy="56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  <a:latin typeface="+mn-lt"/>
              </a:rPr>
              <a:t>ТЕОРЕТИЧЕСКИЕ </a:t>
            </a:r>
            <a:r>
              <a:rPr lang="ru-RU" altLang="ru-RU" sz="1400" b="1" dirty="0" smtClean="0">
                <a:solidFill>
                  <a:srgbClr val="C00000"/>
                </a:solidFill>
                <a:latin typeface="+mn-lt"/>
              </a:rPr>
              <a:t>ОСНОВАНИЯ</a:t>
            </a: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C00000"/>
                </a:solidFill>
                <a:latin typeface="+mn-lt"/>
              </a:rPr>
              <a:t>АВТОРСКОЙ ПРОГРАММЫ  </a:t>
            </a:r>
            <a:endParaRPr lang="ru-RU" altLang="ru-RU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43689" y="3958034"/>
            <a:ext cx="244016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solidFill>
                  <a:srgbClr val="3333CC"/>
                </a:solidFill>
                <a:latin typeface="+mn-lt"/>
              </a:rPr>
              <a:t>КОНЦЕПЦИЯ СЕНСИТИВНЫХ ПЕРИОДОВ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137774" y="3824320"/>
            <a:ext cx="237582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solidFill>
                  <a:srgbClr val="000066"/>
                </a:solidFill>
                <a:latin typeface="+mn-lt"/>
              </a:rPr>
              <a:t>КОНЦЕПЦИЯ ВЕДУЮЩЕГО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solidFill>
                  <a:srgbClr val="000066"/>
                </a:solidFill>
                <a:latin typeface="+mn-lt"/>
              </a:rPr>
              <a:t> ВИДА ДЕЯТЕЛЬНОСТИ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982045" y="5652276"/>
            <a:ext cx="3260650" cy="57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  <a:latin typeface="+mn-lt"/>
              </a:rPr>
              <a:t>УЧЕБНЫЙ </a:t>
            </a:r>
            <a:r>
              <a:rPr lang="ru-RU" altLang="ru-RU" sz="1400" b="1" dirty="0" smtClean="0">
                <a:solidFill>
                  <a:srgbClr val="C00000"/>
                </a:solidFill>
                <a:latin typeface="+mn-lt"/>
              </a:rPr>
              <a:t>ПРЕДМЕТ ДИСЦИПЛИНЫ «ФИЗИЧЕСКАЯ КУЛЬТУРА</a:t>
            </a:r>
            <a:r>
              <a:rPr lang="ru-RU" altLang="ru-RU" sz="1600" b="1" dirty="0" smtClean="0">
                <a:solidFill>
                  <a:srgbClr val="C00000"/>
                </a:solidFill>
                <a:latin typeface="+mn-lt"/>
              </a:rPr>
              <a:t>»</a:t>
            </a:r>
            <a:endParaRPr lang="ru-RU" altLang="ru-RU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826087" y="5665805"/>
            <a:ext cx="2180418" cy="56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solidFill>
                  <a:srgbClr val="3333CC"/>
                </a:solidFill>
                <a:latin typeface="+mn-lt"/>
              </a:rPr>
              <a:t>ФИЗИЧЕСКАЯ </a:t>
            </a:r>
            <a:endParaRPr lang="ru-RU" altLang="ru-RU" sz="1400" b="1" i="1" dirty="0" smtClean="0">
              <a:solidFill>
                <a:srgbClr val="3333CC"/>
              </a:solidFill>
              <a:latin typeface="+mn-lt"/>
            </a:endParaRP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b="1" i="1" dirty="0" smtClean="0">
                <a:solidFill>
                  <a:srgbClr val="3333CC"/>
                </a:solidFill>
                <a:latin typeface="+mn-lt"/>
              </a:rPr>
              <a:t>ПОДГОТОВКА</a:t>
            </a:r>
            <a:endParaRPr lang="ru-RU" altLang="ru-RU" sz="1400" b="1" i="1" dirty="0">
              <a:solidFill>
                <a:srgbClr val="3333CC"/>
              </a:solidFill>
              <a:latin typeface="+mn-lt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317661" y="5763006"/>
            <a:ext cx="19078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solidFill>
                  <a:srgbClr val="000066"/>
                </a:solidFill>
                <a:latin typeface="+mn-lt"/>
              </a:rPr>
              <a:t>ДВИГАТЕЛЬНАЯ </a:t>
            </a:r>
            <a:endParaRPr lang="ru-RU" altLang="ru-RU" sz="1400" b="1" i="1" dirty="0" smtClean="0">
              <a:solidFill>
                <a:srgbClr val="000066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 smtClean="0">
                <a:solidFill>
                  <a:srgbClr val="000066"/>
                </a:solidFill>
                <a:latin typeface="+mn-lt"/>
              </a:rPr>
              <a:t>ДЕЯТЕЛЬНОСТЬ</a:t>
            </a:r>
            <a:endParaRPr lang="ru-RU" altLang="ru-RU" sz="1400" b="1" i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261614" y="4574668"/>
            <a:ext cx="2497294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  <a:latin typeface="+mn-lt"/>
              </a:rPr>
              <a:t>ЦЕЛЕВАЯ </a:t>
            </a:r>
            <a:r>
              <a:rPr lang="ru-RU" altLang="ru-RU" sz="1400" b="1" dirty="0" smtClean="0">
                <a:solidFill>
                  <a:srgbClr val="C00000"/>
                </a:solidFill>
                <a:latin typeface="+mn-lt"/>
              </a:rPr>
              <a:t>НАПРАВЛЕННОСТЬ</a:t>
            </a: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C00000"/>
                </a:solidFill>
                <a:latin typeface="+mn-lt"/>
              </a:rPr>
              <a:t>СОДЕРЖАНИЯ АВТОРСКОЙ </a:t>
            </a: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C00000"/>
                </a:solidFill>
                <a:latin typeface="+mn-lt"/>
              </a:rPr>
              <a:t>ПРОГРАММЫ</a:t>
            </a:r>
            <a:endParaRPr lang="ru-RU" altLang="ru-RU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72179" y="4772937"/>
            <a:ext cx="208823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solidFill>
                  <a:srgbClr val="3333CC"/>
                </a:solidFill>
                <a:latin typeface="+mn-lt"/>
              </a:rPr>
              <a:t>РАЗВИТИЕ ФИЗИЧЕСКИХ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solidFill>
                  <a:srgbClr val="3333CC"/>
                </a:solidFill>
                <a:latin typeface="+mn-lt"/>
              </a:rPr>
              <a:t>КАЧЕСТВ</a:t>
            </a:r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5943045" y="4501394"/>
            <a:ext cx="2880320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b="1" i="1" dirty="0" smtClean="0">
                <a:solidFill>
                  <a:srgbClr val="000066"/>
                </a:solidFill>
                <a:latin typeface="+mn-lt"/>
              </a:rPr>
              <a:t>ОБУЧЕНИЕ </a:t>
            </a:r>
            <a:r>
              <a:rPr lang="ru-RU" altLang="ru-RU" sz="1400" b="1" i="1" dirty="0" smtClean="0">
                <a:solidFill>
                  <a:srgbClr val="000066"/>
                </a:solidFill>
                <a:latin typeface="+mn-lt"/>
              </a:rPr>
              <a:t> ЗНАНИЯМ И СПОСОБАМ САМОСТОЯТЕЛЬНЫХ </a:t>
            </a:r>
            <a:r>
              <a:rPr lang="ru-RU" altLang="ru-RU" sz="1400" b="1" i="1" dirty="0" smtClean="0">
                <a:solidFill>
                  <a:srgbClr val="000066"/>
                </a:solidFill>
                <a:latin typeface="+mn-lt"/>
              </a:rPr>
              <a:t>ФОРМ ЗАНЯТИЙ </a:t>
            </a:r>
            <a:r>
              <a:rPr lang="ru-RU" altLang="ru-RU" sz="1400" b="1" i="1" dirty="0" smtClean="0">
                <a:solidFill>
                  <a:srgbClr val="000066"/>
                </a:solidFill>
                <a:latin typeface="+mn-lt"/>
              </a:rPr>
              <a:t>ФИЗИЧЕСКОЙ </a:t>
            </a:r>
            <a:r>
              <a:rPr lang="ru-RU" altLang="ru-RU" sz="1400" b="1" i="1" dirty="0" smtClean="0">
                <a:solidFill>
                  <a:srgbClr val="000066"/>
                </a:solidFill>
                <a:latin typeface="+mn-lt"/>
              </a:rPr>
              <a:t>КУЛЬТУРОЙ И СПОРТОМ   </a:t>
            </a:r>
            <a:endParaRPr lang="ru-RU" altLang="ru-RU" sz="1400" b="1" i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6765" y="2716878"/>
            <a:ext cx="2554933" cy="59174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1600" b="1" dirty="0" smtClean="0">
                <a:solidFill>
                  <a:srgbClr val="C00000"/>
                </a:solidFill>
              </a:rPr>
              <a:t>УКРЕПЛЕНИЕ </a:t>
            </a:r>
            <a:r>
              <a:rPr lang="ru-RU" sz="1600" b="1" dirty="0" smtClean="0">
                <a:solidFill>
                  <a:srgbClr val="C00000"/>
                </a:solidFill>
              </a:rPr>
              <a:t>ЗДОРОВЬЯ УЧИТЕЛЕМ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76106" y="2616068"/>
            <a:ext cx="3241154" cy="5917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1600" b="1" dirty="0" smtClean="0">
                <a:solidFill>
                  <a:srgbClr val="C00000"/>
                </a:solidFill>
              </a:rPr>
              <a:t>ОБУЧЕНИЕ САМОСТОЯТЕЛЬНОМУ УКРЕПЛЕНИЮ ЗДОРОВЬЯ  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06267" y="1412776"/>
            <a:ext cx="1642542" cy="4572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ФГОС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cxnSp>
        <p:nvCxnSpPr>
          <p:cNvPr id="7" name="Прямая со стрелкой 6"/>
          <p:cNvCxnSpPr>
            <a:stCxn id="5" idx="1"/>
            <a:endCxn id="2" idx="0"/>
          </p:cNvCxnSpPr>
          <p:nvPr/>
        </p:nvCxnSpPr>
        <p:spPr>
          <a:xfrm flipH="1">
            <a:off x="2024232" y="1641376"/>
            <a:ext cx="1582035" cy="107550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3"/>
            <a:endCxn id="4" idx="0"/>
          </p:cNvCxnSpPr>
          <p:nvPr/>
        </p:nvCxnSpPr>
        <p:spPr>
          <a:xfrm>
            <a:off x="5248809" y="1641376"/>
            <a:ext cx="1847874" cy="97469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913707" y="3717245"/>
            <a:ext cx="476" cy="230255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4" name="Прямая со стрелкой 7183"/>
          <p:cNvCxnSpPr/>
          <p:nvPr/>
        </p:nvCxnSpPr>
        <p:spPr>
          <a:xfrm flipH="1">
            <a:off x="7228411" y="3665818"/>
            <a:ext cx="1" cy="18683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6" name="Прямая со стрелкой 7185"/>
          <p:cNvCxnSpPr>
            <a:endCxn id="7182" idx="0"/>
          </p:cNvCxnSpPr>
          <p:nvPr/>
        </p:nvCxnSpPr>
        <p:spPr>
          <a:xfrm flipH="1">
            <a:off x="1916296" y="4543594"/>
            <a:ext cx="6121" cy="229343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8" name="Прямая со стрелкой 7187"/>
          <p:cNvCxnSpPr>
            <a:endCxn id="7178" idx="0"/>
          </p:cNvCxnSpPr>
          <p:nvPr/>
        </p:nvCxnSpPr>
        <p:spPr>
          <a:xfrm flipH="1">
            <a:off x="1916296" y="5343679"/>
            <a:ext cx="10816" cy="32212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9" name="Прямая со стрелкой 7198"/>
          <p:cNvCxnSpPr/>
          <p:nvPr/>
        </p:nvCxnSpPr>
        <p:spPr>
          <a:xfrm>
            <a:off x="7228412" y="4348195"/>
            <a:ext cx="0" cy="20688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1" name="Прямая со стрелкой 7200"/>
          <p:cNvCxnSpPr>
            <a:endCxn id="7180" idx="0"/>
          </p:cNvCxnSpPr>
          <p:nvPr/>
        </p:nvCxnSpPr>
        <p:spPr>
          <a:xfrm>
            <a:off x="7271608" y="5492678"/>
            <a:ext cx="0" cy="27032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http://cpravki77.ru/upload/gallery/yrok_fizkultyr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43" y="935753"/>
            <a:ext cx="1379893" cy="1492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 descr="http://ds185-nvk.ucoz.ru/11-2016/fizo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1041884"/>
            <a:ext cx="1017127" cy="138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7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55338" y="390490"/>
            <a:ext cx="6611711" cy="72037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ts val="1900"/>
              </a:lnSpc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rgbClr val="C00000"/>
                </a:solidFill>
                <a:latin typeface="+mn-lt"/>
              </a:rPr>
              <a:t>СТРУКТУРНЫЕ </a:t>
            </a:r>
            <a:r>
              <a:rPr lang="ru-RU" altLang="ru-RU" sz="16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ОСНОВАНИЯ</a:t>
            </a:r>
            <a:r>
              <a:rPr lang="ru-RU" altLang="ru-RU" sz="16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1600" b="1" dirty="0" smtClean="0">
                <a:solidFill>
                  <a:srgbClr val="C00000"/>
                </a:solidFill>
                <a:latin typeface="+mn-lt"/>
              </a:rPr>
              <a:t>УЧЕБНЫХ ПРЕДМЕТОВ </a:t>
            </a:r>
            <a:br>
              <a:rPr lang="ru-RU" altLang="ru-RU" sz="1600" b="1" dirty="0" smtClean="0">
                <a:solidFill>
                  <a:srgbClr val="C00000"/>
                </a:solidFill>
                <a:latin typeface="+mn-lt"/>
              </a:rPr>
            </a:br>
            <a:r>
              <a:rPr lang="ru-RU" altLang="ru-RU" sz="1600" b="1" dirty="0" smtClean="0">
                <a:solidFill>
                  <a:srgbClr val="C00000"/>
                </a:solidFill>
                <a:latin typeface="+mn-lt"/>
              </a:rPr>
              <a:t>ОБРАЗОВАТЕЛЬНОЙ ОБЛАСТИ «ФИЗИЧЕСКАЯ КУЛЬТУРА» </a:t>
            </a:r>
            <a:r>
              <a:rPr lang="ru-RU" altLang="ru-RU" sz="1600" dirty="0" smtClean="0">
                <a:solidFill>
                  <a:srgbClr val="C00000"/>
                </a:solidFill>
                <a:latin typeface="+mn-lt"/>
              </a:rPr>
              <a:t>  </a:t>
            </a:r>
            <a:endParaRPr lang="ru-RU" altLang="ru-RU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768279" y="2110670"/>
            <a:ext cx="2723441" cy="5035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C00000"/>
                </a:solidFill>
                <a:latin typeface="+mn-lt"/>
              </a:rPr>
              <a:t>ФИЗИЧЕСКАЯ ПОДГОТОВКА </a:t>
            </a:r>
            <a:endParaRPr lang="ru-RU" altLang="ru-RU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13409" y="2110670"/>
            <a:ext cx="3050480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2060"/>
                </a:solidFill>
              </a:rPr>
              <a:t>    ЦЕЛЕНАПРАВЛЕННЫЙ </a:t>
            </a:r>
            <a:r>
              <a:rPr lang="ru-RU" altLang="ru-RU" sz="1400" dirty="0" smtClean="0">
                <a:solidFill>
                  <a:srgbClr val="002060"/>
                </a:solidFill>
              </a:rPr>
              <a:t>ПРОЦЕСС </a:t>
            </a:r>
            <a:r>
              <a:rPr lang="ru-RU" altLang="ru-RU" sz="1400" dirty="0">
                <a:solidFill>
                  <a:srgbClr val="002060"/>
                </a:solidFill>
              </a:rPr>
              <a:t>РАЗВИТИЯ ФИЗИЧЕСКИХ КАЧЕСТВ ЧЕЛОВЕКА</a:t>
            </a: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6842792" y="3120389"/>
            <a:ext cx="2016125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+mn-lt"/>
              </a:rPr>
              <a:t>ВЫНОСЛИВОСТЬ</a:t>
            </a:r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 flipH="1">
            <a:off x="4338570" y="2612219"/>
            <a:ext cx="995536" cy="447401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6020964" y="2603090"/>
            <a:ext cx="0" cy="479388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>
            <a:off x="6848596" y="2627068"/>
            <a:ext cx="1002258" cy="455409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323850" y="3935342"/>
            <a:ext cx="3488343" cy="131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2060"/>
                </a:solidFill>
              </a:rPr>
              <a:t>     ЦЕЛЕНАПРАВЛЕННЫЙ </a:t>
            </a:r>
            <a:r>
              <a:rPr lang="ru-RU" altLang="ru-RU" sz="1400" dirty="0">
                <a:solidFill>
                  <a:srgbClr val="002060"/>
                </a:solidFill>
              </a:rPr>
              <a:t>ПРОЦЕСС </a:t>
            </a:r>
            <a:r>
              <a:rPr lang="ru-RU" altLang="ru-RU" sz="1400" dirty="0" smtClean="0">
                <a:solidFill>
                  <a:srgbClr val="002060"/>
                </a:solidFill>
              </a:rPr>
              <a:t>ФОРМИРОВАНИЯ </a:t>
            </a:r>
            <a:r>
              <a:rPr lang="ru-RU" altLang="ru-RU" sz="1400" dirty="0" smtClean="0">
                <a:solidFill>
                  <a:srgbClr val="002060"/>
                </a:solidFill>
              </a:rPr>
              <a:t>ЗНАНИЙ И </a:t>
            </a:r>
            <a:r>
              <a:rPr lang="ru-RU" altLang="ru-RU" sz="1400" dirty="0" smtClean="0">
                <a:solidFill>
                  <a:srgbClr val="002060"/>
                </a:solidFill>
              </a:rPr>
              <a:t>СПОСОБОВ ДВИГАТЕЛЬНОЙ </a:t>
            </a:r>
            <a:r>
              <a:rPr lang="ru-RU" altLang="ru-RU" sz="1400" dirty="0" smtClean="0">
                <a:solidFill>
                  <a:srgbClr val="002060"/>
                </a:solidFill>
              </a:rPr>
              <a:t>ДЕЯТЕЛЬНОСТИ</a:t>
            </a:r>
            <a:r>
              <a:rPr lang="ru-RU" altLang="ru-RU" sz="1400" dirty="0" smtClean="0">
                <a:solidFill>
                  <a:srgbClr val="002060"/>
                </a:solidFill>
              </a:rPr>
              <a:t>, </a:t>
            </a:r>
            <a:r>
              <a:rPr lang="ru-RU" altLang="ru-RU" sz="1400" dirty="0" smtClean="0">
                <a:solidFill>
                  <a:srgbClr val="002060"/>
                </a:solidFill>
              </a:rPr>
              <a:t>АКТИВНОГО УКРЕПЛЕНИЯ </a:t>
            </a:r>
            <a:r>
              <a:rPr lang="ru-RU" altLang="ru-RU" sz="1400" dirty="0" smtClean="0">
                <a:solidFill>
                  <a:srgbClr val="002060"/>
                </a:solidFill>
              </a:rPr>
              <a:t>ЗДОРОВЬЯ И РАЗВИТИЯ </a:t>
            </a:r>
            <a:r>
              <a:rPr lang="ru-RU" altLang="ru-RU" sz="1400" dirty="0" smtClean="0">
                <a:solidFill>
                  <a:srgbClr val="002060"/>
                </a:solidFill>
              </a:rPr>
              <a:t>ФИЗИЧЕСКИХ КАЧЕСТВ</a:t>
            </a:r>
            <a:endParaRPr lang="ru-RU" altLang="ru-RU" sz="1400" dirty="0">
              <a:solidFill>
                <a:srgbClr val="002060"/>
              </a:solidFill>
            </a:endParaRP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4678204" y="3983591"/>
            <a:ext cx="3012282" cy="648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  <a:latin typeface="+mn-lt"/>
              </a:rPr>
              <a:t>ДВИГАТЕЛЬНАЯ </a:t>
            </a: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C00000"/>
                </a:solidFill>
                <a:latin typeface="+mn-lt"/>
              </a:rPr>
              <a:t> (ФИЗКУЛЬТУРНАЯ) ДЕЯТЕЛЬНОСТЬ </a:t>
            </a:r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1513024" y="5415014"/>
            <a:ext cx="2126085" cy="6571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+mn-lt"/>
              </a:rPr>
              <a:t>ЗНАНИЯ О </a:t>
            </a: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2060"/>
                </a:solidFill>
                <a:latin typeface="+mn-lt"/>
              </a:rPr>
              <a:t>ФИЗИЧЕСКОЙ КУЛЬТУРЕ</a:t>
            </a:r>
            <a:endParaRPr lang="ru-RU" altLang="ru-RU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3812193" y="5415014"/>
            <a:ext cx="2447925" cy="6103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+mn-lt"/>
              </a:rPr>
              <a:t>СПОСОБЫ </a:t>
            </a:r>
            <a:r>
              <a:rPr lang="ru-RU" altLang="ru-RU" sz="1400" dirty="0" smtClean="0">
                <a:solidFill>
                  <a:srgbClr val="002060"/>
                </a:solidFill>
                <a:latin typeface="+mn-lt"/>
              </a:rPr>
              <a:t>ФИЗКУЛЬТУРНОЙ </a:t>
            </a:r>
            <a:endParaRPr lang="ru-RU" altLang="ru-RU" sz="1400" dirty="0">
              <a:solidFill>
                <a:srgbClr val="002060"/>
              </a:solidFill>
              <a:latin typeface="+mn-lt"/>
            </a:endParaRP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+mn-lt"/>
              </a:rPr>
              <a:t>ДЕЯТЕЛЬНОСТИ</a:t>
            </a:r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6500091" y="5439322"/>
            <a:ext cx="2327026" cy="6103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+mn-lt"/>
              </a:rPr>
              <a:t>ФИЗИЧЕСКОЕ </a:t>
            </a:r>
          </a:p>
          <a:p>
            <a:pPr algn="ctr"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+mn-lt"/>
              </a:rPr>
              <a:t>СОВЕРШЕНСТВОВАНИЕ</a:t>
            </a:r>
          </a:p>
        </p:txBody>
      </p:sp>
      <p:sp>
        <p:nvSpPr>
          <p:cNvPr id="8206" name="Line 16"/>
          <p:cNvSpPr>
            <a:spLocks noChangeShapeType="1"/>
          </p:cNvSpPr>
          <p:nvPr/>
        </p:nvSpPr>
        <p:spPr bwMode="auto">
          <a:xfrm flipH="1">
            <a:off x="3131839" y="4631664"/>
            <a:ext cx="2062745" cy="78335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 flipH="1">
            <a:off x="5724128" y="4662812"/>
            <a:ext cx="0" cy="783349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18"/>
          <p:cNvSpPr>
            <a:spLocks noChangeShapeType="1"/>
          </p:cNvSpPr>
          <p:nvPr/>
        </p:nvSpPr>
        <p:spPr bwMode="auto">
          <a:xfrm>
            <a:off x="6260118" y="4655973"/>
            <a:ext cx="1254709" cy="773724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Rectangle 7"/>
          <p:cNvSpPr>
            <a:spLocks noChangeArrowheads="1"/>
          </p:cNvSpPr>
          <p:nvPr/>
        </p:nvSpPr>
        <p:spPr bwMode="auto">
          <a:xfrm>
            <a:off x="5408983" y="3082478"/>
            <a:ext cx="1223962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+mn-lt"/>
              </a:rPr>
              <a:t>БЫСТРОТА</a:t>
            </a:r>
          </a:p>
        </p:txBody>
      </p:sp>
      <p:sp>
        <p:nvSpPr>
          <p:cNvPr id="8210" name="Rectangle 7"/>
          <p:cNvSpPr>
            <a:spLocks noChangeArrowheads="1"/>
          </p:cNvSpPr>
          <p:nvPr/>
        </p:nvSpPr>
        <p:spPr bwMode="auto">
          <a:xfrm>
            <a:off x="3648361" y="3068697"/>
            <a:ext cx="1546225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+mn-lt"/>
              </a:rPr>
              <a:t>СИЛА</a:t>
            </a:r>
          </a:p>
        </p:txBody>
      </p:sp>
      <p:pic>
        <p:nvPicPr>
          <p:cNvPr id="19" name="Рисунок 18" descr="http://images.myshared.ru/5/464615/slide_20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" t="27351" r="4615" b="8718"/>
          <a:stretch/>
        </p:blipFill>
        <p:spPr bwMode="auto">
          <a:xfrm>
            <a:off x="899592" y="692696"/>
            <a:ext cx="1800200" cy="12241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58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0" name="AutoShape 36"/>
          <p:cNvSpPr>
            <a:spLocks noChangeArrowheads="1"/>
          </p:cNvSpPr>
          <p:nvPr/>
        </p:nvSpPr>
        <p:spPr bwMode="auto">
          <a:xfrm>
            <a:off x="2071688" y="5369286"/>
            <a:ext cx="239713" cy="979488"/>
          </a:xfrm>
          <a:prstGeom prst="leftArrow">
            <a:avLst>
              <a:gd name="adj1" fmla="val 47065"/>
              <a:gd name="adj2" fmla="val 3893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2259" name="AutoShape 35"/>
          <p:cNvSpPr>
            <a:spLocks noChangeArrowheads="1"/>
          </p:cNvSpPr>
          <p:nvPr/>
        </p:nvSpPr>
        <p:spPr bwMode="auto">
          <a:xfrm>
            <a:off x="2028825" y="3565092"/>
            <a:ext cx="288925" cy="863600"/>
          </a:xfrm>
          <a:prstGeom prst="leftArrow">
            <a:avLst>
              <a:gd name="adj1" fmla="val 47065"/>
              <a:gd name="adj2" fmla="val 3893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22425" y="263570"/>
            <a:ext cx="6984504" cy="5032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rgbClr val="C00000"/>
                </a:solidFill>
              </a:rPr>
              <a:t>МОДЕЛЬ СОДЕРЖАТЕЛЬНОГО НАПОЛНЕНИЯ УЧЕБНОГО ПРЕДМЕТА</a:t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C00000"/>
                </a:solidFill>
              </a:rPr>
              <a:t> ДИСЦИПЛИНЫ «ФИЗИЧЕСКАЯ КУЛЬТУРА» </a:t>
            </a: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2342736" y="1111597"/>
            <a:ext cx="2925381" cy="5048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ЧЕЛОВЕКОЗНАНИЕ 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2248" name="AutoShape 24"/>
          <p:cNvSpPr>
            <a:spLocks noChangeArrowheads="1"/>
          </p:cNvSpPr>
          <p:nvPr/>
        </p:nvSpPr>
        <p:spPr bwMode="auto">
          <a:xfrm>
            <a:off x="2342736" y="2855479"/>
            <a:ext cx="2879725" cy="5048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ПЛАНИРОВАНИЕ И КОНТРОЛЬ 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2250" name="AutoShape 26"/>
          <p:cNvSpPr>
            <a:spLocks noChangeArrowheads="1"/>
          </p:cNvSpPr>
          <p:nvPr/>
        </p:nvSpPr>
        <p:spPr bwMode="auto">
          <a:xfrm>
            <a:off x="2342736" y="4696475"/>
            <a:ext cx="2979958" cy="55295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ПРОФЕССИОНАЛЬНО-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ОРИЕНТИРОВАННАЯ ДЕЯТЕЛЬНОСТЬ 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2253" name="AutoShape 29"/>
          <p:cNvSpPr>
            <a:spLocks noChangeArrowheads="1"/>
          </p:cNvSpPr>
          <p:nvPr/>
        </p:nvSpPr>
        <p:spPr bwMode="auto">
          <a:xfrm>
            <a:off x="2020216" y="1871662"/>
            <a:ext cx="288925" cy="863600"/>
          </a:xfrm>
          <a:prstGeom prst="leftArrow">
            <a:avLst>
              <a:gd name="adj1" fmla="val 47065"/>
              <a:gd name="adj2" fmla="val 3893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2249" name="AutoShape 25"/>
          <p:cNvSpPr>
            <a:spLocks noChangeArrowheads="1"/>
          </p:cNvSpPr>
          <p:nvPr/>
        </p:nvSpPr>
        <p:spPr bwMode="auto">
          <a:xfrm>
            <a:off x="2311003" y="3392487"/>
            <a:ext cx="3024186" cy="936625"/>
          </a:xfrm>
          <a:prstGeom prst="upArrowCallout">
            <a:avLst>
              <a:gd name="adj1" fmla="val 42274"/>
              <a:gd name="adj2" fmla="val 47281"/>
              <a:gd name="adj3" fmla="val 16741"/>
              <a:gd name="adj4" fmla="val 71514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j-lt"/>
              </a:rPr>
              <a:t>ОПЕРАЦИОНАЛЬНЫЙ </a:t>
            </a:r>
            <a:endParaRPr lang="ru-RU" sz="1400" b="1" dirty="0">
              <a:solidFill>
                <a:srgbClr val="C00000"/>
              </a:solidFill>
              <a:latin typeface="+mj-lt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j-lt"/>
              </a:rPr>
              <a:t>КОМПОНЕНТ </a:t>
            </a:r>
            <a:endParaRPr lang="ru-RU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2241" name="AutoShape 17"/>
          <p:cNvSpPr>
            <a:spLocks noChangeArrowheads="1"/>
          </p:cNvSpPr>
          <p:nvPr/>
        </p:nvSpPr>
        <p:spPr bwMode="auto">
          <a:xfrm>
            <a:off x="2323495" y="1676660"/>
            <a:ext cx="3011694" cy="936625"/>
          </a:xfrm>
          <a:prstGeom prst="upArrowCallout">
            <a:avLst>
              <a:gd name="adj1" fmla="val 42274"/>
              <a:gd name="adj2" fmla="val 47281"/>
              <a:gd name="adj3" fmla="val 16741"/>
              <a:gd name="adj4" fmla="val 71514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j-lt"/>
              </a:rPr>
              <a:t>ИНФОРМАЦИОННЫЙ </a:t>
            </a:r>
            <a:endParaRPr lang="ru-RU" sz="1400" b="1" dirty="0">
              <a:solidFill>
                <a:srgbClr val="C00000"/>
              </a:solidFill>
              <a:latin typeface="+mj-lt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j-lt"/>
              </a:rPr>
              <a:t>КОМПОНЕНТ </a:t>
            </a:r>
            <a:endParaRPr lang="ru-RU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2251" name="AutoShape 27"/>
          <p:cNvSpPr>
            <a:spLocks noChangeArrowheads="1"/>
          </p:cNvSpPr>
          <p:nvPr/>
        </p:nvSpPr>
        <p:spPr bwMode="auto">
          <a:xfrm>
            <a:off x="2323495" y="5268552"/>
            <a:ext cx="2999199" cy="928688"/>
          </a:xfrm>
          <a:prstGeom prst="upArrowCallout">
            <a:avLst>
              <a:gd name="adj1" fmla="val 38789"/>
              <a:gd name="adj2" fmla="val 43384"/>
              <a:gd name="adj3" fmla="val 16741"/>
              <a:gd name="adj4" fmla="val 71514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j-lt"/>
              </a:rPr>
              <a:t>МОТИВАЦИОННО-</a:t>
            </a:r>
            <a:endParaRPr lang="ru-RU" sz="1400" b="1" dirty="0" smtClean="0">
              <a:solidFill>
                <a:srgbClr val="C00000"/>
              </a:solidFill>
              <a:latin typeface="+mj-lt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j-lt"/>
              </a:rPr>
              <a:t>ПРОЦЕССУАЛЬНЫЙ КОМПОНЕНТ</a:t>
            </a:r>
            <a:endParaRPr lang="ru-RU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276678" y="2038090"/>
            <a:ext cx="1743538" cy="5969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ОБЩЕСТВОЗНАНИЕ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2257" name="AutoShape 33"/>
          <p:cNvSpPr>
            <a:spLocks noChangeArrowheads="1"/>
          </p:cNvSpPr>
          <p:nvPr/>
        </p:nvSpPr>
        <p:spPr bwMode="auto">
          <a:xfrm>
            <a:off x="276678" y="3681412"/>
            <a:ext cx="1743538" cy="6477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ОРГАНИЗАЦИЯ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2258" name="AutoShape 34"/>
          <p:cNvSpPr>
            <a:spLocks noChangeArrowheads="1"/>
          </p:cNvSpPr>
          <p:nvPr/>
        </p:nvSpPr>
        <p:spPr bwMode="auto">
          <a:xfrm>
            <a:off x="276677" y="5521974"/>
            <a:ext cx="1781853" cy="71596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</a:t>
            </a:r>
            <a:r>
              <a:rPr lang="ru-RU" sz="1400" dirty="0" smtClean="0">
                <a:solidFill>
                  <a:srgbClr val="002060"/>
                </a:solidFill>
              </a:rPr>
              <a:t>ФИЗКУЛЬТУРНО-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ОЗДОРОВИТЕЛЬНАЯ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 ДЕЯТЕЛЬНОСТЬ  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2261" name="AutoShape 37"/>
          <p:cNvSpPr>
            <a:spLocks noChangeArrowheads="1"/>
          </p:cNvSpPr>
          <p:nvPr/>
        </p:nvSpPr>
        <p:spPr bwMode="auto">
          <a:xfrm rot="10800000">
            <a:off x="5341539" y="1859539"/>
            <a:ext cx="242888" cy="863600"/>
          </a:xfrm>
          <a:prstGeom prst="leftArrow">
            <a:avLst>
              <a:gd name="adj1" fmla="val 47065"/>
              <a:gd name="adj2" fmla="val 3893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2262" name="AutoShape 38"/>
          <p:cNvSpPr>
            <a:spLocks noChangeArrowheads="1"/>
          </p:cNvSpPr>
          <p:nvPr/>
        </p:nvSpPr>
        <p:spPr bwMode="auto">
          <a:xfrm rot="10800000">
            <a:off x="5341937" y="3573895"/>
            <a:ext cx="278596" cy="863600"/>
          </a:xfrm>
          <a:prstGeom prst="leftArrow">
            <a:avLst>
              <a:gd name="adj1" fmla="val 47065"/>
              <a:gd name="adj2" fmla="val 3893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2263" name="AutoShape 39"/>
          <p:cNvSpPr>
            <a:spLocks noChangeArrowheads="1"/>
          </p:cNvSpPr>
          <p:nvPr/>
        </p:nvSpPr>
        <p:spPr bwMode="auto">
          <a:xfrm rot="10800000">
            <a:off x="5335189" y="5356587"/>
            <a:ext cx="249238" cy="992187"/>
          </a:xfrm>
          <a:prstGeom prst="leftArrow">
            <a:avLst>
              <a:gd name="adj1" fmla="val 47065"/>
              <a:gd name="adj2" fmla="val 3893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2264" name="AutoShape 40"/>
          <p:cNvSpPr>
            <a:spLocks noChangeArrowheads="1"/>
          </p:cNvSpPr>
          <p:nvPr/>
        </p:nvSpPr>
        <p:spPr bwMode="auto">
          <a:xfrm>
            <a:off x="5589440" y="2016125"/>
            <a:ext cx="1675165" cy="5746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ПРИРОДОЗНАНИЕ</a:t>
            </a:r>
            <a:r>
              <a:rPr lang="ru-RU" dirty="0" smtClean="0">
                <a:latin typeface="+mj-lt"/>
              </a:rPr>
              <a:t> 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>
            <a:off x="5633140" y="3673042"/>
            <a:ext cx="1675165" cy="6477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РЕГУЛИРОВАНИЕ </a:t>
            </a: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4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67" name="AutoShape 43"/>
          <p:cNvSpPr>
            <a:spLocks noChangeArrowheads="1"/>
          </p:cNvSpPr>
          <p:nvPr/>
        </p:nvSpPr>
        <p:spPr bwMode="auto">
          <a:xfrm>
            <a:off x="5605464" y="5447506"/>
            <a:ext cx="1702842" cy="71596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СПОРТИВНО-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ОЗДОРОВИТЕЛЬНАЯ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ДЕЯТЕЛЬНОСТЬ 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2268" name="AutoShape 44"/>
          <p:cNvSpPr>
            <a:spLocks noChangeArrowheads="1"/>
          </p:cNvSpPr>
          <p:nvPr/>
        </p:nvSpPr>
        <p:spPr bwMode="auto">
          <a:xfrm>
            <a:off x="7538966" y="690114"/>
            <a:ext cx="1401762" cy="100806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j-lt"/>
              </a:rPr>
              <a:t>БАЗОВЫЕ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j-lt"/>
              </a:rPr>
              <a:t>КОМПОНЕНТЫ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j-lt"/>
              </a:rPr>
              <a:t> УЧЕБНОГО 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+mj-lt"/>
              </a:rPr>
              <a:t>ПРЕДМЕТА </a:t>
            </a:r>
            <a:endParaRPr lang="ru-RU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2270" name="AutoShape 46"/>
          <p:cNvSpPr>
            <a:spLocks noChangeArrowheads="1"/>
          </p:cNvSpPr>
          <p:nvPr/>
        </p:nvSpPr>
        <p:spPr bwMode="auto">
          <a:xfrm>
            <a:off x="7538966" y="1883785"/>
            <a:ext cx="1460572" cy="83935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ЗНАНИЯ О 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ФИЗИЧЕСКОЙ 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КУЛЬТУРЕ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2271" name="AutoShape 47"/>
          <p:cNvSpPr>
            <a:spLocks noChangeArrowheads="1"/>
          </p:cNvSpPr>
          <p:nvPr/>
        </p:nvSpPr>
        <p:spPr bwMode="auto">
          <a:xfrm>
            <a:off x="7538966" y="3565092"/>
            <a:ext cx="1460572" cy="8636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СПОСОБЫ 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ДВИГАТЕЛЬНОЙ 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ДЕЯТЕЛЬНОСТИ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2272" name="AutoShape 48"/>
          <p:cNvSpPr>
            <a:spLocks noChangeArrowheads="1"/>
          </p:cNvSpPr>
          <p:nvPr/>
        </p:nvSpPr>
        <p:spPr bwMode="auto">
          <a:xfrm>
            <a:off x="7538967" y="5376575"/>
            <a:ext cx="1460572" cy="79216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ФИЗИЧЕСКОЕ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 СОВЕРШЕНСТВО-</a:t>
            </a:r>
          </a:p>
          <a:p>
            <a:pPr algn="ctr">
              <a:lnSpc>
                <a:spcPts val="1700"/>
              </a:lnSpc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ВАНИЕ</a:t>
            </a:r>
            <a:endParaRPr lang="ru-RU" sz="14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14" name="Text Box 49"/>
          <p:cNvSpPr txBox="1">
            <a:spLocks noChangeArrowheads="1"/>
          </p:cNvSpPr>
          <p:nvPr/>
        </p:nvSpPr>
        <p:spPr bwMode="auto">
          <a:xfrm>
            <a:off x="2795493" y="5297921"/>
            <a:ext cx="2665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2275" name="Line 51"/>
          <p:cNvSpPr>
            <a:spLocks noChangeShapeType="1"/>
          </p:cNvSpPr>
          <p:nvPr/>
        </p:nvSpPr>
        <p:spPr bwMode="auto">
          <a:xfrm>
            <a:off x="8269252" y="2723140"/>
            <a:ext cx="0" cy="850756"/>
          </a:xfrm>
          <a:prstGeom prst="line">
            <a:avLst/>
          </a:prstGeom>
          <a:noFill/>
          <a:ln w="1905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76" name="Line 52"/>
          <p:cNvSpPr>
            <a:spLocks noChangeShapeType="1"/>
          </p:cNvSpPr>
          <p:nvPr/>
        </p:nvSpPr>
        <p:spPr bwMode="auto">
          <a:xfrm>
            <a:off x="8239847" y="4437495"/>
            <a:ext cx="30382" cy="939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0" name="Рисунок 43" descr="http://okna-polus.ru/goghogwik/717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00" r="49477"/>
          <a:stretch>
            <a:fillRect/>
          </a:stretch>
        </p:blipFill>
        <p:spPr bwMode="auto">
          <a:xfrm>
            <a:off x="539552" y="319596"/>
            <a:ext cx="1204594" cy="145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63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7956550" y="6381750"/>
            <a:ext cx="100806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  <a:lvl2pPr algn="ctr">
              <a:spcBef>
                <a:spcPct val="20000"/>
              </a:spcBef>
              <a:buClr>
                <a:schemeClr val="tx1"/>
              </a:buCl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3pPr>
            <a:lvl4pPr algn="ctr">
              <a:spcBef>
                <a:spcPct val="20000"/>
              </a:spcBef>
              <a:buClr>
                <a:schemeClr val="tx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4pPr>
            <a:lvl5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9pPr>
          </a:lstStyle>
          <a:p>
            <a:endParaRPr lang="ru-RU" altLang="ru-RU" sz="1400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7544" y="260648"/>
            <a:ext cx="8280499" cy="1152128"/>
          </a:xfrm>
          <a:noFill/>
          <a:ln/>
        </p:spPr>
        <p:txBody>
          <a:bodyPr>
            <a:noAutofit/>
          </a:bodyPr>
          <a:lstStyle/>
          <a:p>
            <a:r>
              <a:rPr lang="ru-RU" altLang="ru-RU" sz="1600" b="1" dirty="0" smtClean="0">
                <a:solidFill>
                  <a:srgbClr val="C00000"/>
                </a:solidFill>
              </a:rPr>
              <a:t>ДИНАМИКА ДОМИНАНТНЫХ ПОКАЗАТЕЛЕЙ СОДЕРЖАТЕЛЬНОГО НАПОЛНЕНИЯ ДИСЦИПЛИНЫ «ФИЗИЧЕСКАЯ  КУЛЬТУРА» В СООТВЕТСТВИИ С КОНЦЕПЦИЕЙ</a:t>
            </a:r>
            <a:br>
              <a:rPr lang="ru-RU" altLang="ru-RU" sz="1600" b="1" dirty="0" smtClean="0">
                <a:solidFill>
                  <a:srgbClr val="C00000"/>
                </a:solidFill>
              </a:rPr>
            </a:br>
            <a:r>
              <a:rPr lang="ru-RU" altLang="ru-RU" sz="1600" b="1" dirty="0" smtClean="0">
                <a:solidFill>
                  <a:srgbClr val="C00000"/>
                </a:solidFill>
              </a:rPr>
              <a:t> ВЕДУЩЕГО ВИДА ДЕЯТЕЛЬНОСТИ В ОНТОГЕНЕЗЕ 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/>
            </a:r>
            <a:br>
              <a:rPr lang="ru-RU" altLang="ru-RU" sz="1600" b="1" dirty="0" smtClean="0">
                <a:solidFill>
                  <a:srgbClr val="C00000"/>
                </a:solidFill>
              </a:rPr>
            </a:br>
            <a:r>
              <a:rPr lang="ru-RU" altLang="ru-RU" sz="1400" dirty="0" smtClean="0">
                <a:solidFill>
                  <a:srgbClr val="C00000"/>
                </a:solidFill>
              </a:rPr>
              <a:t>(ИСПОЛЬЗУЕТСЯ В ЛИНИИ УЧЕБНИКОВ А.П.МАТВЕЕВА) </a:t>
            </a:r>
            <a:endParaRPr lang="ru-RU" altLang="ru-RU" sz="14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413596"/>
              </p:ext>
            </p:extLst>
          </p:nvPr>
        </p:nvGraphicFramePr>
        <p:xfrm>
          <a:off x="179513" y="1542543"/>
          <a:ext cx="8785100" cy="458648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397390"/>
                <a:gridCol w="2211122"/>
                <a:gridCol w="2108230"/>
                <a:gridCol w="2068358"/>
              </a:tblGrid>
              <a:tr h="3947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ПОКАЗАТЕЛИ  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НАЧАЛЬНАЯ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ШКОЛА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66FF3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ОСНОВНАЯ ШКОЛА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СТАРШАЯ ШКОЛА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55562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ЗНАНИЯ О ФИЗИЧЕСКОЙ КУЛЬТУРЕ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ПРИРОДОЗНАНИЕ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66FF3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ЧЕЛОВЕКОЗНАНИЕ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ОБЩЕСТВОЗНАНИЕ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548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СПОСОБЫ  ДВИГАТЕЛЬНОЙ ДЕЯТЕЛЬНОСТИ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ОРГАНИЗАЦИЯ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66FF3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ПЛАНИРОВАНИЕ И КОНТРОЛЬ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РЕГУЛИРОВАНИЕ 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9020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ФИЗИЧЕСКОЕ СОВЕРШЕНСТВО 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ПРИКЛАДНО-ОРИЕНТИРОВАННАЯ ДЕЯТЕЛЬНОСТЬ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66FF3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СПОРТИВНО-ОЗДОРОВИТЕЛЬНАЯ ДЕЯТЕЛЬНОСТЬ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ФИЗКУЛЬТУРНО-ОЗДОРОВИТЕЛЬНАЯ ДЕЯТЕЛЬНОСТЬ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565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КОМПОНЕНТЫ ПЕДАГОГИЧЕСКОГО ПРОЦЕССА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ОБУЧЕНИЕ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66FF3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ВОСПИТАНИЕ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ОБРАЗОВАНИЕ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4002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ФОРМЫ УЧЕБНОЙ ДЕЯТЕЛЬНОСТИ 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САМОУПРАЖНЯЕМОСТЬ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66FF3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САМОСТОЯТЕЛЬНОСТЬ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САМОДЕЯТЕЛЬНОСТЬ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467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ЭТАПЫ СОЦИАЛИЗАЦИИ </a:t>
                      </a:r>
                      <a:endParaRPr lang="ru-RU" sz="1400" b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ИДЕНТИФИКАЦИЯ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66FF3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ИНДИВИДУАЛИЗАЦИЯ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АКТУАЛИЗАЦИЯ 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467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ЭТАПЫ САМООПРЕДЕЛЕНИЯ 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УЧИСЬ У УЧИТЕЛЯ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66FF3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УЧИСЬ С УЧИТЕЛЕМ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УЧИСЬ БЫТЬ УЧИТЕЛЕМ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7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</TotalTime>
  <Words>1511</Words>
  <Application>Microsoft Office PowerPoint</Application>
  <PresentationFormat>Экран (4:3)</PresentationFormat>
  <Paragraphs>231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РОССИЙСКИЙ ГОСУДАРСТВЕННЫЙ    СОЦИАЛЬНЫЙ УНИВЕРСИТЕТ                      Кафедра теории и методики физической культуры          и спорта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СТРУКТУРНЫЕ ОСНОВАНИЯ УЧЕБНЫХ ПРЕДМЕТОВ  ОБРАЗОВАТЕЛЬНОЙ ОБЛАСТИ «ФИЗИЧЕСКАЯ КУЛЬТУРА»   </vt:lpstr>
      <vt:lpstr>МОДЕЛЬ СОДЕРЖАТЕЛЬНОГО НАПОЛНЕНИЯ УЧЕБНОГО ПРЕДМЕТА  ДИСЦИПЛИНЫ «ФИЗИЧЕСКАЯ КУЛЬТУРА» </vt:lpstr>
      <vt:lpstr>ДИНАМИКА ДОМИНАНТНЫХ ПОКАЗАТЕЛЕЙ СОДЕРЖАТЕЛЬНОГО НАПОЛНЕНИЯ ДИСЦИПЛИНЫ «ФИЗИЧЕСКАЯ  КУЛЬТУРА» В СООТВЕТСТВИИ С КОНЦЕПЦИЕЙ  ВЕДУЩЕГО ВИДА ДЕЯТЕЛЬНОСТИ В ОНТОГЕНЕЗЕ  (ИСПОЛЬЗУЕТСЯ В ЛИНИИ УЧЕБНИКОВ А.П.МАТВЕЕВА)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Катерина</dc:creator>
  <cp:lastModifiedBy>Катерина</cp:lastModifiedBy>
  <cp:revision>175</cp:revision>
  <dcterms:created xsi:type="dcterms:W3CDTF">2017-08-18T13:56:44Z</dcterms:created>
  <dcterms:modified xsi:type="dcterms:W3CDTF">2017-08-20T12:05:08Z</dcterms:modified>
</cp:coreProperties>
</file>