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4"/>
  </p:notesMasterIdLst>
  <p:sldIdLst>
    <p:sldId id="257" r:id="rId5"/>
    <p:sldId id="312" r:id="rId6"/>
    <p:sldId id="313" r:id="rId7"/>
    <p:sldId id="317" r:id="rId8"/>
    <p:sldId id="318" r:id="rId9"/>
    <p:sldId id="319" r:id="rId10"/>
    <p:sldId id="288" r:id="rId11"/>
    <p:sldId id="320" r:id="rId12"/>
    <p:sldId id="321" r:id="rId13"/>
    <p:sldId id="322" r:id="rId14"/>
    <p:sldId id="323" r:id="rId15"/>
    <p:sldId id="324" r:id="rId16"/>
    <p:sldId id="326" r:id="rId17"/>
    <p:sldId id="325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293" r:id="rId26"/>
    <p:sldId id="334" r:id="rId27"/>
    <p:sldId id="294" r:id="rId28"/>
    <p:sldId id="295" r:id="rId29"/>
    <p:sldId id="337" r:id="rId30"/>
    <p:sldId id="335" r:id="rId31"/>
    <p:sldId id="336" r:id="rId32"/>
    <p:sldId id="273" r:id="rId33"/>
  </p:sldIdLst>
  <p:sldSz cx="9144000" cy="5715000" type="screen16x10"/>
  <p:notesSz cx="6858000" cy="9144000"/>
  <p:embeddedFontLst>
    <p:embeddedFont>
      <p:font typeface="Palatino Linotype" panose="02040502050505030304" pitchFamily="18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894"/>
    <a:srgbClr val="AA550E"/>
    <a:srgbClr val="F3AB6E"/>
    <a:srgbClr val="C9A715"/>
    <a:srgbClr val="FFF6F1"/>
    <a:srgbClr val="867870"/>
    <a:srgbClr val="14416D"/>
    <a:srgbClr val="F4E296"/>
    <a:srgbClr val="89AEF7"/>
    <a:srgbClr val="206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1" autoAdjust="0"/>
  </p:normalViewPr>
  <p:slideViewPr>
    <p:cSldViewPr snapToGrid="0" snapToObjects="1" showGuides="1">
      <p:cViewPr>
        <p:scale>
          <a:sx n="86" d="100"/>
          <a:sy n="86" d="100"/>
        </p:scale>
        <p:origin x="-2340" y="-9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8F071-7B34-448F-8922-6E23E26AC4BB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EE2BB-C60E-466A-9FAA-625395B9F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8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6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1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E2BB-C60E-466A-9FAA-625395B9FE1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0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EA6D-2E9D-4C39-8D12-ED91D006C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6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53A6E-950D-49E3-882F-FAFE50172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2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ED14-4B93-4157-AD39-8A87A65F8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0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133D7-FA40-4AED-8E3C-FCD753C65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6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414D-F881-426A-B70C-74D31F6C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3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CF7E4-D2BD-42F7-B642-29F3D1602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6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8754C-95F5-4010-8287-9DA2D77AE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9E36-871C-4CB7-A9C9-9987D2262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4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3321-F07B-4755-B852-DCC83E32B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0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78348-7C14-4DDA-AB48-4546F3A5F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8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9551-FD2C-4A5D-B475-1CAEEA389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4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82DD91-F547-4133-BADD-4DEA0B983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wm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wmf"/><Relationship Id="rId7" Type="http://schemas.openxmlformats.org/officeDocument/2006/relationships/image" Target="../media/image42.jpeg"/><Relationship Id="rId2" Type="http://schemas.openxmlformats.org/officeDocument/2006/relationships/hyperlink" Target="http://www.ropryal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opryal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opryal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V="1">
            <a:off x="1868488" y="-1"/>
            <a:ext cx="7275512" cy="2671763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1" name="Picture 3" descr="\\SERVER\projects6\М\Мапрял\2016\31278-31281_презентации Мапрял и Ропрял\design\mat2\- Depositphotos_2183988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7" b="33029"/>
          <a:stretch>
            <a:fillRect/>
          </a:stretch>
        </p:blipFill>
        <p:spPr bwMode="auto">
          <a:xfrm>
            <a:off x="1868488" y="2671763"/>
            <a:ext cx="727551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68488" y="5505450"/>
            <a:ext cx="727551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2054" name="Заголовок 1"/>
          <p:cNvSpPr txBox="1">
            <a:spLocks/>
          </p:cNvSpPr>
          <p:nvPr/>
        </p:nvSpPr>
        <p:spPr bwMode="auto">
          <a:xfrm>
            <a:off x="2032732" y="932638"/>
            <a:ext cx="6104076" cy="10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FFF6F1"/>
                </a:solidFill>
                <a:latin typeface="Palatino Linotype" panose="02040502050505030304" pitchFamily="18" charset="0"/>
              </a:rPr>
              <a:t>Российское общество преподавателей русского языка и литературы: </a:t>
            </a:r>
            <a:br>
              <a:rPr lang="ru-RU" sz="2400" b="1" dirty="0" smtClean="0">
                <a:solidFill>
                  <a:srgbClr val="FFF6F1"/>
                </a:solidFill>
                <a:latin typeface="Palatino Linotype" panose="02040502050505030304" pitchFamily="18" charset="0"/>
              </a:rPr>
            </a:br>
            <a:r>
              <a:rPr lang="ru-RU" sz="2400" b="1" dirty="0" smtClean="0">
                <a:solidFill>
                  <a:srgbClr val="FFF6F1"/>
                </a:solidFill>
                <a:latin typeface="Palatino Linotype" panose="02040502050505030304" pitchFamily="18" charset="0"/>
              </a:rPr>
              <a:t>обзор направлений деятельности</a:t>
            </a:r>
          </a:p>
        </p:txBody>
      </p:sp>
      <p:sp>
        <p:nvSpPr>
          <p:cNvPr id="2055" name="Заголовок 1"/>
          <p:cNvSpPr txBox="1">
            <a:spLocks/>
          </p:cNvSpPr>
          <p:nvPr/>
        </p:nvSpPr>
        <p:spPr bwMode="auto">
          <a:xfrm>
            <a:off x="7388406" y="147217"/>
            <a:ext cx="1755594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56" name="Заголовок 1"/>
          <p:cNvSpPr txBox="1">
            <a:spLocks/>
          </p:cNvSpPr>
          <p:nvPr/>
        </p:nvSpPr>
        <p:spPr bwMode="auto">
          <a:xfrm>
            <a:off x="354446" y="1063505"/>
            <a:ext cx="1411724" cy="96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200" dirty="0" smtClean="0">
                <a:solidFill>
                  <a:srgbClr val="AA550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200" dirty="0" smtClean="0">
                <a:solidFill>
                  <a:srgbClr val="AA550E"/>
                </a:solidFill>
                <a:latin typeface="Palatino Linotype" panose="02040502050505030304" pitchFamily="18" charset="0"/>
              </a:rPr>
              <a:t>русского языка </a:t>
            </a:r>
            <a:br>
              <a:rPr lang="ru-RU" sz="1200" dirty="0" smtClean="0">
                <a:solidFill>
                  <a:srgbClr val="AA550E"/>
                </a:solidFill>
                <a:latin typeface="Palatino Linotype" panose="02040502050505030304" pitchFamily="18" charset="0"/>
              </a:rPr>
            </a:br>
            <a:r>
              <a:rPr lang="ru-RU" sz="1200" dirty="0" smtClean="0">
                <a:solidFill>
                  <a:srgbClr val="AA550E"/>
                </a:solidFill>
                <a:latin typeface="Palatino Linotype" panose="02040502050505030304" pitchFamily="18" charset="0"/>
              </a:rPr>
              <a:t>и литературы</a:t>
            </a:r>
          </a:p>
        </p:txBody>
      </p:sp>
      <p:pic>
        <p:nvPicPr>
          <p:cNvPr id="9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6" y="473279"/>
            <a:ext cx="1211365" cy="34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\\SERVER\projects6\М\Мапрял\2016\31278-31281_презентации Мапрял и Ропрял\design\mat3\stock-photo-pushkins-sculpture-on-the-desk-in-a-classroom-212933746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4" b="6497"/>
          <a:stretch/>
        </p:blipFill>
        <p:spPr bwMode="auto">
          <a:xfrm>
            <a:off x="1868488" y="2671762"/>
            <a:ext cx="7275512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35" y="4870136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Palatino Linotype" panose="02040502050505030304" pitchFamily="18" charset="0"/>
              </a:rPr>
              <a:t>Москва, РАО, </a:t>
            </a:r>
            <a:br>
              <a:rPr lang="ru-RU" sz="1600" b="1" dirty="0" smtClean="0">
                <a:latin typeface="Palatino Linotype" panose="02040502050505030304" pitchFamily="18" charset="0"/>
              </a:rPr>
            </a:br>
            <a:r>
              <a:rPr lang="ru-RU" sz="1600" b="1" dirty="0" smtClean="0">
                <a:latin typeface="Palatino Linotype" panose="02040502050505030304" pitchFamily="18" charset="0"/>
              </a:rPr>
              <a:t>21.08.2017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38778" y="1497248"/>
            <a:ext cx="4384885" cy="1995099"/>
          </a:xfrm>
        </p:spPr>
        <p:txBody>
          <a:bodyPr/>
          <a:lstStyle/>
          <a:p>
            <a:pPr algn="l"/>
            <a:r>
              <a:rPr lang="ru-RU" sz="1800" b="1" dirty="0" smtClean="0">
                <a:latin typeface="Palatino Linotype" panose="02040502050505030304" pitchFamily="18" charset="0"/>
              </a:rPr>
              <a:t>Сборник материалов </a:t>
            </a:r>
            <a:r>
              <a:rPr lang="en-US" sz="1800" b="1" dirty="0" smtClean="0">
                <a:latin typeface="Palatino Linotype" panose="02040502050505030304" pitchFamily="18" charset="0"/>
              </a:rPr>
              <a:t>V </a:t>
            </a:r>
            <a:r>
              <a:rPr lang="ru-RU" sz="1800" b="1" dirty="0" smtClean="0">
                <a:latin typeface="Palatino Linotype" panose="02040502050505030304" pitchFamily="18" charset="0"/>
              </a:rPr>
              <a:t>конгресса – </a:t>
            </a:r>
            <a:endParaRPr lang="en-US" sz="1800" b="1" dirty="0" smtClean="0">
              <a:latin typeface="Palatino Linotype" panose="02040502050505030304" pitchFamily="18" charset="0"/>
            </a:endParaRPr>
          </a:p>
          <a:p>
            <a:pPr algn="l"/>
            <a:r>
              <a:rPr lang="ru-RU" sz="1800" b="1" u="sng" dirty="0" smtClean="0">
                <a:latin typeface="Palatino Linotype" panose="02040502050505030304" pitchFamily="18" charset="0"/>
              </a:rPr>
              <a:t>в свободном доступе </a:t>
            </a:r>
            <a:endParaRPr lang="en-US" sz="1800" b="1" u="sng" dirty="0" smtClean="0">
              <a:latin typeface="Palatino Linotype" panose="02040502050505030304" pitchFamily="18" charset="0"/>
            </a:endParaRPr>
          </a:p>
          <a:p>
            <a:pPr algn="l"/>
            <a:r>
              <a:rPr lang="ru-RU" sz="1800" b="1" dirty="0" smtClean="0">
                <a:latin typeface="Palatino Linotype" panose="02040502050505030304" pitchFamily="18" charset="0"/>
              </a:rPr>
              <a:t>на сайте РОПРЯЛ </a:t>
            </a:r>
          </a:p>
          <a:p>
            <a:pPr algn="l"/>
            <a:endParaRPr lang="ru-RU" sz="1800" b="1" dirty="0">
              <a:latin typeface="Palatino Linotype" panose="02040502050505030304" pitchFamily="18" charset="0"/>
            </a:endParaRPr>
          </a:p>
          <a:p>
            <a:pPr algn="l"/>
            <a:r>
              <a:rPr lang="en-US" sz="1800" b="1" dirty="0" smtClean="0">
                <a:latin typeface="Palatino Linotype" panose="02040502050505030304" pitchFamily="18" charset="0"/>
              </a:rPr>
              <a:t>www.ropryal.ru</a:t>
            </a:r>
            <a:endParaRPr lang="ru-RU" sz="1800" b="1" dirty="0" smtClean="0">
              <a:latin typeface="Palatino Linotype" panose="020405020505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65377" y="994410"/>
            <a:ext cx="4285437" cy="437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29658" y="2171476"/>
            <a:ext cx="5783856" cy="2786114"/>
          </a:xfrm>
          <a:prstGeom prst="rect">
            <a:avLst/>
          </a:prstGeom>
          <a:solidFill>
            <a:srgbClr val="F3AB6E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80000" tIns="144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sz="1400" dirty="0">
              <a:latin typeface="Palatino Linotype" panose="0204050205050503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9657" y="1111658"/>
            <a:ext cx="6301649" cy="518839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Palatino Linotype" panose="02040502050505030304" pitchFamily="18" charset="0"/>
              </a:rPr>
              <a:t>Педагогические форумы Русского мира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430" y="1674565"/>
            <a:ext cx="5403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Задачи форумов: </a:t>
            </a:r>
          </a:p>
          <a:p>
            <a:endParaRPr lang="ru-RU" b="1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Palatino Linotype" panose="02040502050505030304" pitchFamily="18" charset="0"/>
              </a:rPr>
              <a:t>Изучение </a:t>
            </a:r>
            <a:r>
              <a:rPr lang="ru-RU" dirty="0">
                <a:latin typeface="Palatino Linotype" panose="02040502050505030304" pitchFamily="18" charset="0"/>
              </a:rPr>
              <a:t>и распространение передового педагогического опыта в области преподавания русского языка </a:t>
            </a:r>
            <a:r>
              <a:rPr lang="ru-RU" dirty="0" smtClean="0">
                <a:latin typeface="Palatino Linotype" panose="02040502050505030304" pitchFamily="18" charset="0"/>
              </a:rPr>
              <a:t>и литературы 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Palatino Linotype" panose="02040502050505030304" pitchFamily="18" charset="0"/>
              </a:rPr>
              <a:t>Приобщение </a:t>
            </a:r>
            <a:r>
              <a:rPr lang="ru-RU" dirty="0">
                <a:latin typeface="Palatino Linotype" panose="02040502050505030304" pitchFamily="18" charset="0"/>
              </a:rPr>
              <a:t>детей и молодежи к </a:t>
            </a:r>
            <a:r>
              <a:rPr lang="ru-RU" dirty="0" smtClean="0">
                <a:latin typeface="Palatino Linotype" panose="02040502050505030304" pitchFamily="18" charset="0"/>
              </a:rPr>
              <a:t>чтению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Palatino Linotype" panose="02040502050505030304" pitchFamily="18" charset="0"/>
              </a:rPr>
              <a:t>Воспитание </a:t>
            </a:r>
            <a:r>
              <a:rPr lang="ru-RU" dirty="0">
                <a:latin typeface="Palatino Linotype" panose="02040502050505030304" pitchFamily="18" charset="0"/>
              </a:rPr>
              <a:t>у </a:t>
            </a:r>
            <a:r>
              <a:rPr lang="ru-RU" dirty="0" smtClean="0">
                <a:latin typeface="Palatino Linotype" panose="02040502050505030304" pitchFamily="18" charset="0"/>
              </a:rPr>
              <a:t>подрастающего поколения любви и </a:t>
            </a:r>
            <a:r>
              <a:rPr lang="ru-RU" dirty="0">
                <a:latin typeface="Palatino Linotype" panose="02040502050505030304" pitchFamily="18" charset="0"/>
              </a:rPr>
              <a:t>уважения к русскому </a:t>
            </a:r>
            <a:r>
              <a:rPr lang="ru-RU" dirty="0" smtClean="0">
                <a:latin typeface="Palatino Linotype" panose="02040502050505030304" pitchFamily="18" charset="0"/>
              </a:rPr>
              <a:t>языку </a:t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и русской литературе</a:t>
            </a:r>
            <a:endParaRPr lang="ru-RU" dirty="0">
              <a:latin typeface="Palatino Linotype" panose="0204050205050503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>
          <a:xfrm>
            <a:off x="6638412" y="733425"/>
            <a:ext cx="242847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9657" y="1111658"/>
            <a:ext cx="6301649" cy="518839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Palatino Linotype" panose="02040502050505030304" pitchFamily="18" charset="0"/>
              </a:rPr>
              <a:t>История педагогических форумов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429" y="1674565"/>
            <a:ext cx="8444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1-2 ноября 2014 года, Сочи: </a:t>
            </a:r>
            <a:r>
              <a:rPr lang="ru-RU" b="1" dirty="0" smtClean="0">
                <a:latin typeface="Palatino Linotype" panose="02040502050505030304" pitchFamily="18" charset="0"/>
              </a:rPr>
              <a:t>«Русский язык в современной школе».</a:t>
            </a:r>
            <a:r>
              <a:rPr lang="ru-RU" dirty="0" smtClean="0">
                <a:latin typeface="Palatino Linotype" panose="02040502050505030304" pitchFamily="18" charset="0"/>
              </a:rPr>
              <a:t> </a:t>
            </a:r>
          </a:p>
          <a:p>
            <a:r>
              <a:rPr lang="ru-RU" dirty="0" smtClean="0">
                <a:latin typeface="Palatino Linotype" panose="02040502050505030304" pitchFamily="18" charset="0"/>
              </a:rPr>
              <a:t>Более 300 участников</a:t>
            </a:r>
          </a:p>
          <a:p>
            <a:endParaRPr lang="ru-RU" dirty="0">
              <a:latin typeface="Palatino Linotype" panose="02040502050505030304" pitchFamily="18" charset="0"/>
            </a:endParaRPr>
          </a:p>
          <a:p>
            <a:r>
              <a:rPr lang="ru-RU" dirty="0" smtClean="0">
                <a:latin typeface="Palatino Linotype" panose="02040502050505030304" pitchFamily="18" charset="0"/>
              </a:rPr>
              <a:t>1-2 ноября 2015 года, Владимир: </a:t>
            </a:r>
            <a:r>
              <a:rPr lang="ru-RU" b="1" dirty="0" smtClean="0">
                <a:latin typeface="Palatino Linotype" panose="02040502050505030304" pitchFamily="18" charset="0"/>
              </a:rPr>
              <a:t>«Русский язык и литература в современном образовательном пространстве».</a:t>
            </a:r>
            <a:r>
              <a:rPr lang="ru-RU" dirty="0" smtClean="0">
                <a:latin typeface="Palatino Linotype" panose="02040502050505030304" pitchFamily="18" charset="0"/>
              </a:rPr>
              <a:t> </a:t>
            </a:r>
          </a:p>
          <a:p>
            <a:r>
              <a:rPr lang="ru-RU" dirty="0" smtClean="0">
                <a:latin typeface="Palatino Linotype" panose="02040502050505030304" pitchFamily="18" charset="0"/>
              </a:rPr>
              <a:t>Более 500 участников</a:t>
            </a:r>
          </a:p>
          <a:p>
            <a:endParaRPr lang="ru-RU" dirty="0">
              <a:latin typeface="Palatino Linotype" panose="02040502050505030304" pitchFamily="18" charset="0"/>
            </a:endParaRPr>
          </a:p>
          <a:p>
            <a:r>
              <a:rPr lang="ru-RU" dirty="0" smtClean="0">
                <a:latin typeface="Palatino Linotype" panose="02040502050505030304" pitchFamily="18" charset="0"/>
              </a:rPr>
              <a:t>6-7 декабря 2016 года, Сочи: </a:t>
            </a:r>
            <a:r>
              <a:rPr lang="ru-RU" b="1" dirty="0" smtClean="0">
                <a:latin typeface="Palatino Linotype" panose="02040502050505030304" pitchFamily="18" charset="0"/>
              </a:rPr>
              <a:t>«Русский мир. Образование будущего».</a:t>
            </a:r>
            <a:r>
              <a:rPr lang="ru-RU" dirty="0" smtClean="0">
                <a:latin typeface="Palatino Linotype" panose="02040502050505030304" pitchFamily="18" charset="0"/>
              </a:rPr>
              <a:t> </a:t>
            </a:r>
          </a:p>
          <a:p>
            <a:r>
              <a:rPr lang="ru-RU" dirty="0" smtClean="0">
                <a:latin typeface="Palatino Linotype" panose="02040502050505030304" pitchFamily="18" charset="0"/>
              </a:rPr>
              <a:t>Более 300 участников</a:t>
            </a:r>
          </a:p>
          <a:p>
            <a:endParaRPr lang="ru-RU" dirty="0">
              <a:latin typeface="Palatino Linotype" panose="02040502050505030304" pitchFamily="18" charset="0"/>
            </a:endParaRPr>
          </a:p>
          <a:p>
            <a:r>
              <a:rPr lang="ru-RU" dirty="0" smtClean="0">
                <a:solidFill>
                  <a:srgbClr val="0A3894"/>
                </a:solidFill>
                <a:latin typeface="Palatino Linotype" panose="02040502050505030304" pitchFamily="18" charset="0"/>
              </a:rPr>
              <a:t>16-17 октября 2017 года, Сочи: </a:t>
            </a:r>
            <a:r>
              <a:rPr lang="ru-RU" b="1" dirty="0" smtClean="0">
                <a:solidFill>
                  <a:srgbClr val="0A3894"/>
                </a:solidFill>
                <a:latin typeface="Palatino Linotype" panose="02040502050505030304" pitchFamily="18" charset="0"/>
              </a:rPr>
              <a:t>«Текст культуры и культура текста»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1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46613" y="1182829"/>
            <a:ext cx="7888077" cy="2161397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Конкурсная программа:</a:t>
            </a:r>
            <a:r>
              <a:rPr lang="ru-RU" sz="2400" b="1" dirty="0" smtClean="0">
                <a:latin typeface="Palatino Linotype" panose="02040502050505030304" pitchFamily="18" charset="0"/>
              </a:rPr>
              <a:t/>
            </a:r>
            <a:br>
              <a:rPr lang="ru-RU" sz="2400" b="1" dirty="0" smtClean="0">
                <a:latin typeface="Palatino Linotype" panose="02040502050505030304" pitchFamily="18" charset="0"/>
              </a:rPr>
            </a:br>
            <a:r>
              <a:rPr lang="ru-RU" sz="2400" b="1" dirty="0" smtClean="0">
                <a:latin typeface="Palatino Linotype" panose="02040502050505030304" pitchFamily="18" charset="0"/>
              </a:rPr>
              <a:t>«парад инноваций» </a:t>
            </a:r>
            <a:br>
              <a:rPr lang="ru-RU" sz="2400" b="1" dirty="0" smtClean="0">
                <a:latin typeface="Palatino Linotype" panose="02040502050505030304" pitchFamily="18" charset="0"/>
              </a:rPr>
            </a:br>
            <a:r>
              <a:rPr lang="ru-RU" sz="2400" b="1" dirty="0" smtClean="0">
                <a:latin typeface="Palatino Linotype" panose="02040502050505030304" pitchFamily="18" charset="0"/>
              </a:rPr>
              <a:t>в области преподавания </a:t>
            </a:r>
            <a:br>
              <a:rPr lang="ru-RU" sz="2400" b="1" dirty="0" smtClean="0">
                <a:latin typeface="Palatino Linotype" panose="02040502050505030304" pitchFamily="18" charset="0"/>
              </a:rPr>
            </a:br>
            <a:r>
              <a:rPr lang="ru-RU" sz="2400" b="1" dirty="0" smtClean="0">
                <a:latin typeface="Palatino Linotype" panose="02040502050505030304" pitchFamily="18" charset="0"/>
              </a:rPr>
              <a:t>русского языка</a:t>
            </a:r>
            <a:br>
              <a:rPr lang="ru-RU" sz="2400" b="1" dirty="0" smtClean="0">
                <a:latin typeface="Palatino Linotype" panose="02040502050505030304" pitchFamily="18" charset="0"/>
              </a:rPr>
            </a:br>
            <a:r>
              <a:rPr lang="ru-RU" sz="2400" b="1" dirty="0" smtClean="0">
                <a:latin typeface="Palatino Linotype" panose="02040502050505030304" pitchFamily="18" charset="0"/>
              </a:rPr>
              <a:t>и литературы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5940" y="3882434"/>
            <a:ext cx="6967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50 </a:t>
            </a:r>
            <a:r>
              <a:rPr lang="ru-RU" b="1" dirty="0" smtClean="0"/>
              <a:t>оригинальных творческих проектов в 2016 году </a:t>
            </a:r>
            <a:br>
              <a:rPr lang="ru-RU" b="1" dirty="0" smtClean="0"/>
            </a:br>
            <a:r>
              <a:rPr lang="ru-RU" sz="2400" b="1" dirty="0" smtClean="0"/>
              <a:t>26</a:t>
            </a:r>
            <a:r>
              <a:rPr lang="ru-RU" b="1" dirty="0" smtClean="0"/>
              <a:t> из них – заявки зарубежных участников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13" y="1182829"/>
            <a:ext cx="3599474" cy="26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1876" y="956376"/>
            <a:ext cx="7943162" cy="518839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Palatino Linotype" panose="02040502050505030304" pitchFamily="18" charset="0"/>
              </a:rPr>
              <a:t>Педагогический форум</a:t>
            </a:r>
            <a:r>
              <a:rPr lang="en-US" sz="2000" b="1" dirty="0" smtClean="0">
                <a:latin typeface="Palatino Linotype" panose="02040502050505030304" pitchFamily="18" charset="0"/>
              </a:rPr>
              <a:t>-2017</a:t>
            </a:r>
            <a:r>
              <a:rPr lang="ru-RU" sz="2000" b="1" dirty="0" smtClean="0">
                <a:latin typeface="Palatino Linotype" panose="02040502050505030304" pitchFamily="18" charset="0"/>
              </a:rPr>
              <a:t>: основные направления работы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429" y="1674565"/>
            <a:ext cx="29248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Языковая политика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b="1" dirty="0" smtClean="0"/>
              <a:t>в </a:t>
            </a:r>
            <a:r>
              <a:rPr lang="ru-RU" b="1" dirty="0"/>
              <a:t>современной России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13867" y="1674564"/>
            <a:ext cx="2924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Словари</a:t>
            </a:r>
            <a:r>
              <a:rPr lang="ru-RU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и </a:t>
            </a:r>
            <a:r>
              <a:rPr lang="ru-RU" b="1" dirty="0"/>
              <a:t>современная </a:t>
            </a:r>
            <a:r>
              <a:rPr lang="ru-RU" sz="2000" b="1" dirty="0"/>
              <a:t>языковая норма</a:t>
            </a:r>
            <a:endParaRPr lang="ru-RU" sz="2000" dirty="0"/>
          </a:p>
          <a:p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47065" y="3182670"/>
            <a:ext cx="29248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Билингвальное образование </a:t>
            </a:r>
            <a:r>
              <a:rPr lang="ru-RU" b="1" dirty="0"/>
              <a:t>в России и за рубежом: история и перспективы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26246" y="2813338"/>
            <a:ext cx="2924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Текст</a:t>
            </a:r>
            <a:r>
              <a:rPr lang="ru-RU" b="1" dirty="0"/>
              <a:t> культуры и культура </a:t>
            </a:r>
            <a:r>
              <a:rPr lang="ru-RU" sz="2400" b="1" dirty="0"/>
              <a:t>текста</a:t>
            </a:r>
            <a:endParaRPr lang="ru-RU" sz="2400" dirty="0"/>
          </a:p>
          <a:p>
            <a:endParaRPr lang="ru-R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59491" y="3160488"/>
            <a:ext cx="292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Система подготовки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аттестации учителя-словесника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621156" y="4349143"/>
            <a:ext cx="487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Русский язык </a:t>
            </a:r>
            <a:r>
              <a:rPr lang="ru-RU" b="1" dirty="0" smtClean="0"/>
              <a:t>в </a:t>
            </a:r>
            <a:r>
              <a:rPr lang="ru-RU" b="1" dirty="0"/>
              <a:t>международном образовательном пространстве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525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69242" y="960884"/>
            <a:ext cx="8213620" cy="1033169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Palatino Linotype" panose="02040502050505030304" pitchFamily="18" charset="0"/>
              </a:rPr>
              <a:t>Научно-практические сессии </a:t>
            </a:r>
            <a:r>
              <a:rPr lang="ru-RU" sz="2000" b="1" dirty="0">
                <a:latin typeface="Palatino Linotype" panose="02040502050505030304" pitchFamily="18" charset="0"/>
              </a:rPr>
              <a:t>«РОПРЯЛ – Русскому </a:t>
            </a:r>
            <a:r>
              <a:rPr lang="ru-RU" sz="2000" b="1" dirty="0" smtClean="0">
                <a:latin typeface="Palatino Linotype" panose="02040502050505030304" pitchFamily="18" charset="0"/>
              </a:rPr>
              <a:t>миру»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1831" y="1683469"/>
            <a:ext cx="383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Изучение </a:t>
            </a:r>
            <a:r>
              <a:rPr lang="ru-RU" sz="2000" dirty="0">
                <a:latin typeface="Palatino Linotype" panose="02040502050505030304" pitchFamily="18" charset="0"/>
              </a:rPr>
              <a:t>языковой ситуации </a:t>
            </a:r>
            <a:r>
              <a:rPr lang="ru-RU" sz="2000" dirty="0" smtClean="0">
                <a:latin typeface="Palatino Linotype" panose="02040502050505030304" pitchFamily="18" charset="0"/>
              </a:rPr>
              <a:t/>
            </a:r>
            <a:br>
              <a:rPr lang="ru-RU" sz="2000" dirty="0" smtClean="0">
                <a:latin typeface="Palatino Linotype" panose="02040502050505030304" pitchFamily="18" charset="0"/>
              </a:rPr>
            </a:br>
            <a:r>
              <a:rPr lang="ru-RU" sz="2000" dirty="0" smtClean="0">
                <a:latin typeface="Palatino Linotype" panose="02040502050505030304" pitchFamily="18" charset="0"/>
              </a:rPr>
              <a:t>в </a:t>
            </a:r>
            <a:r>
              <a:rPr lang="ru-RU" sz="2000" dirty="0">
                <a:latin typeface="Palatino Linotype" panose="02040502050505030304" pitchFamily="18" charset="0"/>
              </a:rPr>
              <a:t>различных регионах </a:t>
            </a:r>
            <a:r>
              <a:rPr lang="ru-RU" sz="2000" dirty="0" smtClean="0">
                <a:latin typeface="Palatino Linotype" panose="02040502050505030304" pitchFamily="18" charset="0"/>
              </a:rPr>
              <a:t>России</a:t>
            </a:r>
          </a:p>
          <a:p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5511" y="3899838"/>
            <a:ext cx="3993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Обсуждение </a:t>
            </a:r>
            <a:r>
              <a:rPr lang="ru-RU" dirty="0">
                <a:latin typeface="Palatino Linotype" panose="02040502050505030304" pitchFamily="18" charset="0"/>
              </a:rPr>
              <a:t>и решение практических проблем </a:t>
            </a:r>
            <a:r>
              <a:rPr lang="ru-RU" dirty="0" smtClean="0">
                <a:latin typeface="Palatino Linotype" panose="02040502050505030304" pitchFamily="18" charset="0"/>
              </a:rPr>
              <a:t/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педагогов </a:t>
            </a:r>
            <a:r>
              <a:rPr lang="ru-RU" dirty="0">
                <a:latin typeface="Palatino Linotype" panose="02040502050505030304" pitchFamily="18" charset="0"/>
              </a:rPr>
              <a:t>на местах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49" y="2699132"/>
            <a:ext cx="3247396" cy="2164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2" y="1699906"/>
            <a:ext cx="2997678" cy="19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69242" y="960884"/>
            <a:ext cx="8213620" cy="1033169"/>
          </a:xfrm>
        </p:spPr>
        <p:txBody>
          <a:bodyPr/>
          <a:lstStyle/>
          <a:p>
            <a:pPr algn="l"/>
            <a:r>
              <a:rPr lang="ru-RU" sz="2000" dirty="0" smtClean="0">
                <a:latin typeface="Palatino Linotype" panose="02040502050505030304" pitchFamily="18" charset="0"/>
              </a:rPr>
              <a:t>Семинар РОПРЯЛ в Башкирии (28-29 апреля 2017 года)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931" y="1486221"/>
            <a:ext cx="5734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Palatino Linotype" panose="02040502050505030304" pitchFamily="18" charset="0"/>
              </a:rPr>
              <a:t>«Система </a:t>
            </a:r>
            <a:r>
              <a:rPr lang="ru-RU" sz="2000" b="1" dirty="0">
                <a:latin typeface="Palatino Linotype" panose="02040502050505030304" pitchFamily="18" charset="0"/>
              </a:rPr>
              <a:t>оценки качества преподавания русского языка в школе: </a:t>
            </a:r>
            <a:r>
              <a:rPr lang="ru-RU" sz="2000" b="1" dirty="0" smtClean="0">
                <a:latin typeface="Palatino Linotype" panose="02040502050505030304" pitchFamily="18" charset="0"/>
              </a:rPr>
              <a:t/>
            </a:r>
            <a:br>
              <a:rPr lang="ru-RU" sz="2000" b="1" dirty="0" smtClean="0">
                <a:latin typeface="Palatino Linotype" panose="02040502050505030304" pitchFamily="18" charset="0"/>
              </a:rPr>
            </a:br>
            <a:r>
              <a:rPr lang="ru-RU" sz="2000" b="1" dirty="0" smtClean="0">
                <a:latin typeface="Palatino Linotype" panose="02040502050505030304" pitchFamily="18" charset="0"/>
              </a:rPr>
              <a:t>проблемы </a:t>
            </a:r>
            <a:r>
              <a:rPr lang="ru-RU" sz="2000" b="1" dirty="0">
                <a:latin typeface="Palatino Linotype" panose="02040502050505030304" pitchFamily="18" charset="0"/>
              </a:rPr>
              <a:t>и </a:t>
            </a:r>
            <a:r>
              <a:rPr lang="ru-RU" sz="2000" b="1" dirty="0" smtClean="0">
                <a:latin typeface="Palatino Linotype" panose="02040502050505030304" pitchFamily="18" charset="0"/>
              </a:rPr>
              <a:t>перспективы»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5509" y="2682911"/>
            <a:ext cx="56429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подходы </a:t>
            </a:r>
            <a:r>
              <a:rPr lang="ru-RU" dirty="0">
                <a:latin typeface="Palatino Linotype" panose="02040502050505030304" pitchFamily="18" charset="0"/>
              </a:rPr>
              <a:t>к государственной итоговой аттестации в условиях перехода на </a:t>
            </a:r>
            <a:r>
              <a:rPr lang="ru-RU" dirty="0" smtClean="0">
                <a:latin typeface="Palatino Linotype" panose="02040502050505030304" pitchFamily="18" charset="0"/>
              </a:rPr>
              <a:t>ФГОС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содержательный </a:t>
            </a:r>
            <a:r>
              <a:rPr lang="ru-RU" dirty="0">
                <a:latin typeface="Palatino Linotype" panose="02040502050505030304" pitchFamily="18" charset="0"/>
              </a:rPr>
              <a:t>потенциал </a:t>
            </a:r>
            <a:r>
              <a:rPr lang="ru-RU" dirty="0" smtClean="0">
                <a:latin typeface="Palatino Linotype" panose="02040502050505030304" pitchFamily="18" charset="0"/>
              </a:rPr>
              <a:t>ГИА </a:t>
            </a:r>
            <a:r>
              <a:rPr lang="ru-RU" dirty="0">
                <a:latin typeface="Palatino Linotype" panose="02040502050505030304" pitchFamily="18" charset="0"/>
              </a:rPr>
              <a:t>по русскому языку </a:t>
            </a:r>
            <a:endParaRPr lang="ru-RU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Palatino Linotype" panose="02040502050505030304" pitchFamily="18" charset="0"/>
              </a:rPr>
              <a:t>специфика </a:t>
            </a:r>
            <a:r>
              <a:rPr lang="ru-RU" dirty="0">
                <a:latin typeface="Palatino Linotype" panose="02040502050505030304" pitchFamily="18" charset="0"/>
              </a:rPr>
              <a:t>работы учителя в поликультурной </a:t>
            </a:r>
            <a:r>
              <a:rPr lang="ru-RU" dirty="0" smtClean="0">
                <a:latin typeface="Palatino Linotype" panose="02040502050505030304" pitchFamily="18" charset="0"/>
              </a:rPr>
              <a:t>среде</a:t>
            </a:r>
          </a:p>
          <a:p>
            <a:endParaRPr lang="ru-RU" dirty="0">
              <a:latin typeface="Palatino Linotype" panose="02040502050505030304" pitchFamily="18" charset="0"/>
            </a:endParaRPr>
          </a:p>
          <a:p>
            <a:r>
              <a:rPr lang="ru-RU" dirty="0">
                <a:latin typeface="Palatino Linotype" panose="02040502050505030304" pitchFamily="18" charset="0"/>
              </a:rPr>
              <a:t>Участники - 60 школьных педагогов из отдаленных районов Башкирии</a:t>
            </a:r>
          </a:p>
          <a:p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5" t="10535" r="37405" b="7920"/>
          <a:stretch/>
        </p:blipFill>
        <p:spPr>
          <a:xfrm>
            <a:off x="6929438" y="1420118"/>
            <a:ext cx="1927952" cy="3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69242" y="960885"/>
            <a:ext cx="8213620" cy="481270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Palatino Linotype" panose="02040502050505030304" pitchFamily="18" charset="0"/>
              </a:rPr>
              <a:t>Семинар РОПРЯЛ в Башкирии: докладчики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8675" y="1486220"/>
            <a:ext cx="564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Palatino Linotype" panose="02040502050505030304" pitchFamily="18" charset="0"/>
              </a:rPr>
              <a:t>Николай Николаевич </a:t>
            </a:r>
            <a:r>
              <a:rPr lang="ru-RU" b="1" dirty="0" smtClean="0">
                <a:latin typeface="Palatino Linotype" panose="02040502050505030304" pitchFamily="18" charset="0"/>
              </a:rPr>
              <a:t>Малофеев, </a:t>
            </a:r>
            <a:br>
              <a:rPr lang="ru-RU" b="1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вице-президент </a:t>
            </a:r>
            <a:r>
              <a:rPr lang="ru-RU" dirty="0">
                <a:latin typeface="Palatino Linotype" panose="02040502050505030304" pitchFamily="18" charset="0"/>
              </a:rPr>
              <a:t>РАО,  </a:t>
            </a:r>
            <a:r>
              <a:rPr lang="ru-RU" dirty="0" smtClean="0">
                <a:latin typeface="Palatino Linotype" panose="02040502050505030304" pitchFamily="18" charset="0"/>
              </a:rPr>
              <a:t>директор </a:t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Института </a:t>
            </a:r>
            <a:r>
              <a:rPr lang="ru-RU" dirty="0">
                <a:latin typeface="Palatino Linotype" panose="02040502050505030304" pitchFamily="18" charset="0"/>
              </a:rPr>
              <a:t>коррекционной </a:t>
            </a:r>
            <a:r>
              <a:rPr lang="ru-RU" dirty="0" smtClean="0">
                <a:latin typeface="Palatino Linotype" panose="02040502050505030304" pitchFamily="18" charset="0"/>
              </a:rPr>
              <a:t>педагогики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2358" y="2718225"/>
            <a:ext cx="4997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Palatino Linotype" panose="02040502050505030304" pitchFamily="18" charset="0"/>
              </a:rPr>
              <a:t>Ирина Петровна </a:t>
            </a:r>
            <a:r>
              <a:rPr lang="ru-RU" b="1" dirty="0" smtClean="0">
                <a:latin typeface="Palatino Linotype" panose="02040502050505030304" pitchFamily="18" charset="0"/>
              </a:rPr>
              <a:t>Цыбулько, </a:t>
            </a:r>
          </a:p>
          <a:p>
            <a:pPr algn="r"/>
            <a:r>
              <a:rPr lang="ru-RU" dirty="0" smtClean="0">
                <a:latin typeface="Palatino Linotype" panose="02040502050505030304" pitchFamily="18" charset="0"/>
              </a:rPr>
              <a:t>ведущий научный сотрудник Федерального института </a:t>
            </a:r>
            <a:r>
              <a:rPr lang="ru-RU" dirty="0">
                <a:latin typeface="Palatino Linotype" panose="02040502050505030304" pitchFamily="18" charset="0"/>
              </a:rPr>
              <a:t>педагогических </a:t>
            </a:r>
            <a:r>
              <a:rPr lang="ru-RU" dirty="0" smtClean="0">
                <a:latin typeface="Palatino Linotype" panose="02040502050505030304" pitchFamily="18" charset="0"/>
              </a:rPr>
              <a:t>измерений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t="24326" r="26650"/>
          <a:stretch/>
        </p:blipFill>
        <p:spPr>
          <a:xfrm>
            <a:off x="604838" y="3643912"/>
            <a:ext cx="1740666" cy="1548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r="38384"/>
          <a:stretch/>
        </p:blipFill>
        <p:spPr>
          <a:xfrm>
            <a:off x="7388496" y="1988808"/>
            <a:ext cx="1694366" cy="17079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r="21351"/>
          <a:stretch/>
        </p:blipFill>
        <p:spPr>
          <a:xfrm>
            <a:off x="384029" y="1442154"/>
            <a:ext cx="1586899" cy="159076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509673" y="4040153"/>
            <a:ext cx="6369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alatino Linotype" panose="02040502050505030304" pitchFamily="18" charset="0"/>
              </a:rPr>
              <a:t>Алевтина Дмитриевна </a:t>
            </a:r>
            <a:r>
              <a:rPr lang="ru-RU" b="1" dirty="0" smtClean="0">
                <a:latin typeface="Palatino Linotype" panose="02040502050505030304" pitchFamily="18" charset="0"/>
              </a:rPr>
              <a:t>Дейкина, </a:t>
            </a:r>
          </a:p>
          <a:p>
            <a:r>
              <a:rPr lang="ru-RU" dirty="0" smtClean="0">
                <a:latin typeface="Palatino Linotype" panose="02040502050505030304" pitchFamily="18" charset="0"/>
              </a:rPr>
              <a:t>профессор </a:t>
            </a:r>
            <a:r>
              <a:rPr lang="ru-RU" dirty="0">
                <a:latin typeface="Palatino Linotype" panose="02040502050505030304" pitchFamily="18" charset="0"/>
              </a:rPr>
              <a:t>кафедры методики преподавания русского языка Института филологии Московского педагогического государственного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0039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69242" y="960885"/>
            <a:ext cx="8213620" cy="481270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Palatino Linotype" panose="02040502050505030304" pitchFamily="18" charset="0"/>
              </a:rPr>
              <a:t>Семинар РОПРЯЛ в Башкирии: докладчики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8675" y="1486220"/>
            <a:ext cx="6031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alatino Linotype" panose="02040502050505030304" pitchFamily="18" charset="0"/>
              </a:rPr>
              <a:t>Альмира </a:t>
            </a:r>
            <a:r>
              <a:rPr lang="ru-RU" b="1" dirty="0" err="1" smtClean="0">
                <a:latin typeface="Palatino Linotype" panose="02040502050505030304" pitchFamily="18" charset="0"/>
              </a:rPr>
              <a:t>Мухаметовна</a:t>
            </a:r>
            <a:r>
              <a:rPr lang="ru-RU" b="1" dirty="0" smtClean="0">
                <a:latin typeface="Palatino Linotype" panose="02040502050505030304" pitchFamily="18" charset="0"/>
              </a:rPr>
              <a:t> </a:t>
            </a:r>
            <a:r>
              <a:rPr lang="ru-RU" b="1" dirty="0" err="1" smtClean="0">
                <a:latin typeface="Palatino Linotype" panose="02040502050505030304" pitchFamily="18" charset="0"/>
              </a:rPr>
              <a:t>Ямалетдинова</a:t>
            </a:r>
            <a:r>
              <a:rPr lang="ru-RU" b="1" dirty="0" smtClean="0">
                <a:latin typeface="Palatino Linotype" panose="02040502050505030304" pitchFamily="18" charset="0"/>
              </a:rPr>
              <a:t>, </a:t>
            </a:r>
          </a:p>
          <a:p>
            <a:r>
              <a:rPr lang="ru-RU" dirty="0" smtClean="0">
                <a:latin typeface="Palatino Linotype" panose="02040502050505030304" pitchFamily="18" charset="0"/>
              </a:rPr>
              <a:t>вице-президент </a:t>
            </a:r>
            <a:r>
              <a:rPr lang="ru-RU" dirty="0">
                <a:latin typeface="Palatino Linotype" panose="02040502050505030304" pitchFamily="18" charset="0"/>
              </a:rPr>
              <a:t>РОПРЯЛ, декан филологического </a:t>
            </a:r>
            <a:r>
              <a:rPr lang="ru-RU" dirty="0" smtClean="0">
                <a:latin typeface="Palatino Linotype" panose="02040502050505030304" pitchFamily="18" charset="0"/>
              </a:rPr>
              <a:t>факультета Башкирского </a:t>
            </a:r>
            <a:r>
              <a:rPr lang="ru-RU" dirty="0">
                <a:latin typeface="Palatino Linotype" panose="02040502050505030304" pitchFamily="18" charset="0"/>
              </a:rPr>
              <a:t>государственного университета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0545" y="3435178"/>
            <a:ext cx="4997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latin typeface="Palatino Linotype" panose="02040502050505030304" pitchFamily="18" charset="0"/>
              </a:rPr>
              <a:t>Нурия</a:t>
            </a:r>
            <a:r>
              <a:rPr lang="ru-RU" b="1" dirty="0" smtClean="0">
                <a:latin typeface="Palatino Linotype" panose="02040502050505030304" pitchFamily="18" charset="0"/>
              </a:rPr>
              <a:t> </a:t>
            </a:r>
            <a:r>
              <a:rPr lang="ru-RU" b="1" dirty="0" err="1" smtClean="0">
                <a:latin typeface="Palatino Linotype" panose="02040502050505030304" pitchFamily="18" charset="0"/>
              </a:rPr>
              <a:t>Шайхразиевна</a:t>
            </a:r>
            <a:r>
              <a:rPr lang="ru-RU" b="1" dirty="0">
                <a:latin typeface="Palatino Linotype" panose="02040502050505030304" pitchFamily="18" charset="0"/>
              </a:rPr>
              <a:t> </a:t>
            </a:r>
            <a:r>
              <a:rPr lang="ru-RU" b="1" dirty="0" err="1">
                <a:latin typeface="Palatino Linotype" panose="02040502050505030304" pitchFamily="18" charset="0"/>
              </a:rPr>
              <a:t>Галлямова</a:t>
            </a:r>
            <a:r>
              <a:rPr lang="ru-RU" b="1" dirty="0" smtClean="0">
                <a:latin typeface="Palatino Linotype" panose="02040502050505030304" pitchFamily="18" charset="0"/>
              </a:rPr>
              <a:t>, </a:t>
            </a:r>
          </a:p>
          <a:p>
            <a:pPr algn="r"/>
            <a:r>
              <a:rPr lang="ru-RU" dirty="0" smtClean="0">
                <a:latin typeface="Palatino Linotype" panose="02040502050505030304" pitchFamily="18" charset="0"/>
              </a:rPr>
              <a:t>начальник </a:t>
            </a:r>
            <a:r>
              <a:rPr lang="ru-RU" dirty="0">
                <a:latin typeface="Palatino Linotype" panose="02040502050505030304" pitchFamily="18" charset="0"/>
              </a:rPr>
              <a:t>центра тестирования граждан зарубежных стран учебно-научного центра «Русский язык как иностранный» Башкирского государственного университета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4" r="20708"/>
          <a:stretch/>
        </p:blipFill>
        <p:spPr>
          <a:xfrm>
            <a:off x="643359" y="1486220"/>
            <a:ext cx="1306752" cy="1912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1" t="27039" r="24525"/>
          <a:stretch/>
        </p:blipFill>
        <p:spPr>
          <a:xfrm>
            <a:off x="6448425" y="3496813"/>
            <a:ext cx="1924119" cy="16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69242" y="916254"/>
            <a:ext cx="8213620" cy="481270"/>
          </a:xfrm>
        </p:spPr>
        <p:txBody>
          <a:bodyPr/>
          <a:lstStyle/>
          <a:p>
            <a:r>
              <a:rPr lang="ru-RU" sz="2000" b="1" dirty="0" smtClean="0">
                <a:latin typeface="Palatino Linotype" panose="02040502050505030304" pitchFamily="18" charset="0"/>
              </a:rPr>
              <a:t>Фестиваль русской речи «Русское слово»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21" y="3391046"/>
            <a:ext cx="2906997" cy="1933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9" y="1397524"/>
            <a:ext cx="2969715" cy="1979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54" y="1473194"/>
            <a:ext cx="2612572" cy="1741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4" y="3334202"/>
            <a:ext cx="3072290" cy="20476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46" y="1722083"/>
            <a:ext cx="2239145" cy="14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62329" y="2281645"/>
            <a:ext cx="8022026" cy="1673411"/>
          </a:xfrm>
          <a:prstGeom prst="rect">
            <a:avLst/>
          </a:prstGeom>
          <a:solidFill>
            <a:srgbClr val="F3AB6E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80000" tIns="144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sz="1400" dirty="0">
              <a:latin typeface="Palatino Linotype" panose="0204050205050503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08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04839" y="1073742"/>
            <a:ext cx="7879516" cy="33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b="1" dirty="0" smtClean="0">
                <a:latin typeface="Palatino Linotype" panose="02040502050505030304" pitchFamily="18" charset="0"/>
              </a:rPr>
              <a:t>Общество образовано в 1999 году</a:t>
            </a:r>
          </a:p>
          <a:p>
            <a:pPr eaLnBrk="1" hangingPunct="1">
              <a:lnSpc>
                <a:spcPct val="120000"/>
              </a:lnSpc>
            </a:pPr>
            <a:endParaRPr lang="ru-RU" b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ru-RU" b="1" dirty="0" smtClean="0">
                <a:latin typeface="Palatino Linotype" panose="02040502050505030304" pitchFamily="18" charset="0"/>
              </a:rPr>
              <a:t>Инициаторы создания РОПРЯЛ:</a:t>
            </a:r>
          </a:p>
          <a:p>
            <a:pPr eaLnBrk="1" hangingPunct="1">
              <a:lnSpc>
                <a:spcPct val="120000"/>
              </a:lnSpc>
            </a:pPr>
            <a:endParaRPr lang="ru-RU" b="1" dirty="0">
              <a:latin typeface="Palatino Linotype" panose="02040502050505030304" pitchFamily="18" charset="0"/>
            </a:endParaRPr>
          </a:p>
          <a:p>
            <a:pPr marL="285750" indent="-285750" eaLnBrk="1" hangingPunct="1">
              <a:lnSpc>
                <a:spcPct val="120000"/>
              </a:lnSpc>
              <a:buFontTx/>
              <a:buChar char="-"/>
            </a:pPr>
            <a:r>
              <a:rPr lang="ru-RU" sz="1600" b="1" dirty="0" smtClean="0">
                <a:latin typeface="Palatino Linotype" panose="02040502050505030304" pitchFamily="18" charset="0"/>
              </a:rPr>
              <a:t>Московский государственный университет</a:t>
            </a:r>
          </a:p>
          <a:p>
            <a:pPr marL="285750" indent="-285750" eaLnBrk="1" hangingPunct="1">
              <a:lnSpc>
                <a:spcPct val="120000"/>
              </a:lnSpc>
              <a:buFontTx/>
              <a:buChar char="-"/>
            </a:pPr>
            <a:r>
              <a:rPr lang="ru-RU" sz="1600" b="1" dirty="0" smtClean="0">
                <a:latin typeface="Palatino Linotype" panose="02040502050505030304" pitchFamily="18" charset="0"/>
              </a:rPr>
              <a:t>Санкт-Петербургский государственный университет</a:t>
            </a:r>
          </a:p>
          <a:p>
            <a:pPr marL="285750" indent="-285750" eaLnBrk="1" hangingPunct="1">
              <a:lnSpc>
                <a:spcPct val="120000"/>
              </a:lnSpc>
              <a:buFontTx/>
              <a:buChar char="-"/>
            </a:pPr>
            <a:r>
              <a:rPr lang="ru-RU" sz="1600" b="1" dirty="0" smtClean="0">
                <a:latin typeface="Palatino Linotype" panose="02040502050505030304" pitchFamily="18" charset="0"/>
              </a:rPr>
              <a:t>Российский университет дружбы народов</a:t>
            </a:r>
          </a:p>
          <a:p>
            <a:pPr marL="285750" indent="-285750" eaLnBrk="1" hangingPunct="1">
              <a:lnSpc>
                <a:spcPct val="120000"/>
              </a:lnSpc>
              <a:buFontTx/>
              <a:buChar char="-"/>
            </a:pPr>
            <a:r>
              <a:rPr lang="ru-RU" sz="1600" b="1" dirty="0" smtClean="0">
                <a:latin typeface="Palatino Linotype" panose="02040502050505030304" pitchFamily="18" charset="0"/>
              </a:rPr>
              <a:t>Государственный институт русского языка им. А.С. Пушкина</a:t>
            </a:r>
          </a:p>
          <a:p>
            <a:pPr marL="285750" indent="-285750" eaLnBrk="1" hangingPunct="1">
              <a:lnSpc>
                <a:spcPct val="120000"/>
              </a:lnSpc>
              <a:buFontTx/>
              <a:buChar char="-"/>
            </a:pPr>
            <a:r>
              <a:rPr lang="ru-RU" sz="1600" b="1" dirty="0" smtClean="0">
                <a:latin typeface="Palatino Linotype" panose="02040502050505030304" pitchFamily="18" charset="0"/>
              </a:rPr>
              <a:t>Издательство «Златоуст»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8" y="4198847"/>
            <a:ext cx="1109432" cy="1095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75" y="4134908"/>
            <a:ext cx="928151" cy="11583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16" y="4295095"/>
            <a:ext cx="1089068" cy="903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05" y="4235210"/>
            <a:ext cx="1974029" cy="963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86" y="4162679"/>
            <a:ext cx="1168214" cy="11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72202" y="937014"/>
            <a:ext cx="6640444" cy="481270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Palatino Linotype" panose="02040502050505030304" pitchFamily="18" charset="0"/>
              </a:rPr>
              <a:t>Фестиваль «Русское слово»: цифры и факты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4190" y="1604803"/>
            <a:ext cx="67144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alatino Linotype" panose="02040502050505030304" pitchFamily="18" charset="0"/>
              </a:rPr>
              <a:t>VI </a:t>
            </a:r>
            <a:r>
              <a:rPr lang="ru-RU" sz="1600" b="1" dirty="0" smtClean="0">
                <a:latin typeface="Palatino Linotype" panose="02040502050505030304" pitchFamily="18" charset="0"/>
              </a:rPr>
              <a:t>фестиваль: </a:t>
            </a:r>
            <a:r>
              <a:rPr lang="ru-RU" sz="1600" dirty="0" smtClean="0">
                <a:latin typeface="Palatino Linotype" panose="02040502050505030304" pitchFamily="18" charset="0"/>
              </a:rPr>
              <a:t>2013-2014 гг. </a:t>
            </a:r>
          </a:p>
          <a:p>
            <a:endParaRPr lang="ru-RU" sz="1600" dirty="0" smtClean="0">
              <a:latin typeface="Palatino Linotype" panose="02040502050505030304" pitchFamily="18" charset="0"/>
            </a:endParaRPr>
          </a:p>
          <a:p>
            <a:r>
              <a:rPr lang="ru-RU" sz="1600" b="1" dirty="0" smtClean="0">
                <a:latin typeface="Palatino Linotype" panose="02040502050505030304" pitchFamily="18" charset="0"/>
              </a:rPr>
              <a:t>3700 участников: </a:t>
            </a:r>
            <a:r>
              <a:rPr lang="ru-RU" sz="1600" dirty="0" smtClean="0">
                <a:latin typeface="Palatino Linotype" panose="02040502050505030304" pitchFamily="18" charset="0"/>
              </a:rPr>
              <a:t>школьники, студенты, </a:t>
            </a:r>
            <a:r>
              <a:rPr lang="ru-RU" sz="1600" dirty="0">
                <a:latin typeface="Palatino Linotype" panose="02040502050505030304" pitchFamily="18" charset="0"/>
              </a:rPr>
              <a:t>преподаватели – </a:t>
            </a:r>
            <a:r>
              <a:rPr lang="ru-RU" sz="1600" dirty="0" smtClean="0">
                <a:latin typeface="Palatino Linotype" panose="02040502050505030304" pitchFamily="18" charset="0"/>
              </a:rPr>
              <a:t>русисты, все желающие (без возрастных ограничений) </a:t>
            </a:r>
          </a:p>
          <a:p>
            <a:endParaRPr lang="ru-RU" sz="16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Заключительный тур </a:t>
            </a:r>
            <a:br>
              <a:rPr lang="ru-RU" sz="1600" dirty="0" smtClean="0">
                <a:latin typeface="Palatino Linotype" panose="02040502050505030304" pitchFamily="18" charset="0"/>
              </a:rPr>
            </a:br>
            <a:r>
              <a:rPr lang="ru-RU" sz="1600" b="1" dirty="0" smtClean="0">
                <a:latin typeface="Palatino Linotype" panose="02040502050505030304" pitchFamily="18" charset="0"/>
              </a:rPr>
              <a:t>для 120 победителей </a:t>
            </a:r>
            <a:r>
              <a:rPr lang="ru-RU" sz="1600" dirty="0" smtClean="0">
                <a:latin typeface="Palatino Linotype" panose="02040502050505030304" pitchFamily="18" charset="0"/>
              </a:rPr>
              <a:t>в Санкт-Петербурге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9511" r="36074" b="24057"/>
          <a:stretch/>
        </p:blipFill>
        <p:spPr>
          <a:xfrm>
            <a:off x="177034" y="838200"/>
            <a:ext cx="1597973" cy="1554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17225" r="19555"/>
          <a:stretch/>
        </p:blipFill>
        <p:spPr>
          <a:xfrm>
            <a:off x="404805" y="2392496"/>
            <a:ext cx="1693870" cy="171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t="16636" r="11763"/>
          <a:stretch/>
        </p:blipFill>
        <p:spPr>
          <a:xfrm>
            <a:off x="604838" y="3866920"/>
            <a:ext cx="1889354" cy="15070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3249" y="3955055"/>
            <a:ext cx="6436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 Эссе, круглые столы, мастер-классы, </a:t>
            </a:r>
            <a:br>
              <a:rPr lang="ru-RU" dirty="0">
                <a:latin typeface="Palatino Linotype" panose="02040502050505030304" pitchFamily="18" charset="0"/>
              </a:rPr>
            </a:br>
            <a:r>
              <a:rPr lang="ru-RU" dirty="0">
                <a:latin typeface="Palatino Linotype" panose="02040502050505030304" pitchFamily="18" charset="0"/>
              </a:rPr>
              <a:t>концерт на одной из ведущих оперных площадок мира – </a:t>
            </a:r>
            <a:br>
              <a:rPr lang="ru-RU" dirty="0">
                <a:latin typeface="Palatino Linotype" panose="02040502050505030304" pitchFamily="18" charset="0"/>
              </a:rPr>
            </a:br>
            <a:r>
              <a:rPr lang="ru-RU" dirty="0">
                <a:latin typeface="Palatino Linotype" panose="02040502050505030304" pitchFamily="18" charset="0"/>
              </a:rPr>
              <a:t>в Мариинском театре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3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63018" y="948612"/>
            <a:ext cx="6282836" cy="481270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Palatino Linotype" panose="02040502050505030304" pitchFamily="18" charset="0"/>
              </a:rPr>
              <a:t>Социолингвистические исследования РОПРЯЛ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5529" y="1504000"/>
            <a:ext cx="632915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Palatino Linotype" panose="02040502050505030304" pitchFamily="18" charset="0"/>
              </a:rPr>
              <a:t>Система </a:t>
            </a:r>
            <a:r>
              <a:rPr lang="ru-RU" dirty="0">
                <a:latin typeface="Palatino Linotype" panose="02040502050505030304" pitchFamily="18" charset="0"/>
              </a:rPr>
              <a:t>проведения экзамена на владение </a:t>
            </a:r>
            <a:r>
              <a:rPr lang="ru-RU" dirty="0" smtClean="0">
                <a:latin typeface="Palatino Linotype" panose="02040502050505030304" pitchFamily="18" charset="0"/>
              </a:rPr>
              <a:t/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русским </a:t>
            </a:r>
            <a:r>
              <a:rPr lang="ru-RU" dirty="0">
                <a:latin typeface="Palatino Linotype" panose="02040502050505030304" pitchFamily="18" charset="0"/>
              </a:rPr>
              <a:t>языком, знание истории России и основ законодательства Российской </a:t>
            </a:r>
            <a:r>
              <a:rPr lang="ru-RU" dirty="0" smtClean="0">
                <a:latin typeface="Palatino Linotype" panose="02040502050505030304" pitchFamily="18" charset="0"/>
              </a:rPr>
              <a:t>Федерации</a:t>
            </a:r>
            <a:endParaRPr lang="ru-RU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Palatino Linotype" panose="02040502050505030304" pitchFamily="18" charset="0"/>
              </a:rPr>
              <a:t>Русский язык как иностранный в системе подготовительных отделений российских </a:t>
            </a:r>
            <a:r>
              <a:rPr lang="ru-RU" dirty="0" smtClean="0">
                <a:latin typeface="Palatino Linotype" panose="02040502050505030304" pitchFamily="18" charset="0"/>
              </a:rPr>
              <a:t>вузов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Palatino Linotype" panose="02040502050505030304" pitchFamily="18" charset="0"/>
              </a:rPr>
              <a:t>Изучение качества преподавания русского языка </a:t>
            </a:r>
            <a:r>
              <a:rPr lang="ru-RU" dirty="0" smtClean="0">
                <a:latin typeface="Palatino Linotype" panose="02040502050505030304" pitchFamily="18" charset="0"/>
              </a:rPr>
              <a:t/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в </a:t>
            </a:r>
            <a:r>
              <a:rPr lang="ru-RU" dirty="0">
                <a:latin typeface="Palatino Linotype" panose="02040502050505030304" pitchFamily="18" charset="0"/>
              </a:rPr>
              <a:t>образовательных организациях Российской Федерации с учетом региональных </a:t>
            </a:r>
            <a:r>
              <a:rPr lang="ru-RU" dirty="0" smtClean="0">
                <a:latin typeface="Palatino Linotype" panose="02040502050505030304" pitchFamily="18" charset="0"/>
              </a:rPr>
              <a:t/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и </a:t>
            </a:r>
            <a:r>
              <a:rPr lang="ru-RU" dirty="0">
                <a:latin typeface="Palatino Linotype" panose="02040502050505030304" pitchFamily="18" charset="0"/>
              </a:rPr>
              <a:t>этнокультурных особенностей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5" y="1253032"/>
            <a:ext cx="1818875" cy="13641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3" y="2591933"/>
            <a:ext cx="1954803" cy="13032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3" y="3933931"/>
            <a:ext cx="1809632" cy="13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1344058" y="955233"/>
            <a:ext cx="5946591" cy="4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b="1" dirty="0" smtClean="0">
                <a:latin typeface="Palatino Linotype" panose="02040502050505030304" pitchFamily="18" charset="0"/>
              </a:rPr>
              <a:t>Экспертиза комплексного экзамена в регионах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3078" name="Заголовок 1"/>
          <p:cNvSpPr txBox="1">
            <a:spLocks/>
          </p:cNvSpPr>
          <p:nvPr/>
        </p:nvSpPr>
        <p:spPr bwMode="auto">
          <a:xfrm>
            <a:off x="604838" y="1483638"/>
            <a:ext cx="5465456" cy="394777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80000" tIns="144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b="1" dirty="0" smtClean="0">
                <a:latin typeface="Palatino Linotype" panose="02040502050505030304" pitchFamily="18" charset="0"/>
              </a:rPr>
              <a:t>Февраль – март 2016 года: </a:t>
            </a:r>
            <a:r>
              <a:rPr lang="ru-RU" sz="1600" dirty="0">
                <a:latin typeface="Palatino Linotype" panose="02040502050505030304" pitchFamily="18" charset="0"/>
              </a:rPr>
              <a:t>о</a:t>
            </a:r>
            <a:r>
              <a:rPr lang="ru-RU" sz="1600" dirty="0" smtClean="0">
                <a:latin typeface="Palatino Linotype" panose="02040502050505030304" pitchFamily="18" charset="0"/>
              </a:rPr>
              <a:t>писание </a:t>
            </a:r>
            <a:r>
              <a:rPr lang="ru-RU" sz="1600" dirty="0">
                <a:latin typeface="Palatino Linotype" panose="02040502050505030304" pitchFamily="18" charset="0"/>
              </a:rPr>
              <a:t>системы проведения экзамена в 87 тестирующих центрах </a:t>
            </a:r>
            <a:r>
              <a:rPr lang="ru-RU" sz="1600" dirty="0" smtClean="0">
                <a:latin typeface="Palatino Linotype" panose="02040502050505030304" pitchFamily="18" charset="0"/>
              </a:rPr>
              <a:t/>
            </a:r>
            <a:br>
              <a:rPr lang="ru-RU" sz="1600" dirty="0" smtClean="0">
                <a:latin typeface="Palatino Linotype" panose="02040502050505030304" pitchFamily="18" charset="0"/>
              </a:rPr>
            </a:br>
            <a:r>
              <a:rPr lang="ru-RU" sz="1600" dirty="0" smtClean="0">
                <a:latin typeface="Palatino Linotype" panose="02040502050505030304" pitchFamily="18" charset="0"/>
              </a:rPr>
              <a:t>22 субъектов РФ</a:t>
            </a:r>
            <a:endParaRPr lang="ru-RU" sz="16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10000"/>
              </a:lnSpc>
            </a:pPr>
            <a:endParaRPr lang="ru-RU" sz="16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ru-RU" sz="1600" b="1" dirty="0" smtClean="0">
                <a:latin typeface="Palatino Linotype" panose="02040502050505030304" pitchFamily="18" charset="0"/>
              </a:rPr>
              <a:t>Июнь 2016 года: </a:t>
            </a:r>
            <a:r>
              <a:rPr lang="ru-RU" sz="1600" dirty="0" smtClean="0">
                <a:latin typeface="Palatino Linotype" panose="02040502050505030304" pitchFamily="18" charset="0"/>
              </a:rPr>
              <a:t>мониторинг функционирования центров тестирования в Москве и Московской области (совместно с Общественной палатой и Администрацией Президента)</a:t>
            </a:r>
          </a:p>
          <a:p>
            <a:pPr eaLnBrk="1" hangingPunct="1">
              <a:lnSpc>
                <a:spcPct val="110000"/>
              </a:lnSpc>
            </a:pPr>
            <a:endParaRPr lang="ru-RU" sz="16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ru-RU" sz="1600" b="1" dirty="0" smtClean="0">
                <a:latin typeface="Palatino Linotype" panose="02040502050505030304" pitchFamily="18" charset="0"/>
              </a:rPr>
              <a:t>Декабрь 2016 – май 2017 года</a:t>
            </a:r>
            <a:r>
              <a:rPr lang="ru-RU" sz="1600" dirty="0" smtClean="0">
                <a:latin typeface="Palatino Linotype" panose="02040502050505030304" pitchFamily="18" charset="0"/>
              </a:rPr>
              <a:t>: разработка методического пособия</a:t>
            </a:r>
          </a:p>
          <a:p>
            <a:pPr eaLnBrk="1" hangingPunct="1">
              <a:lnSpc>
                <a:spcPct val="110000"/>
              </a:lnSpc>
            </a:pPr>
            <a:endParaRPr lang="ru-RU" sz="1600" dirty="0">
              <a:latin typeface="Palatino Linotype" panose="02040502050505030304" pitchFamily="18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ru-RU" b="1" dirty="0" smtClean="0">
                <a:latin typeface="Palatino Linotype" panose="02040502050505030304" pitchFamily="18" charset="0"/>
              </a:rPr>
              <a:t>Пособие доступно на </a:t>
            </a:r>
            <a:r>
              <a:rPr lang="en-US" b="1" dirty="0" smtClean="0">
                <a:latin typeface="Palatino Linotype" panose="02040502050505030304" pitchFamily="18" charset="0"/>
                <a:hlinkClick r:id="rId2"/>
              </a:rPr>
              <a:t>www.ropryal.ru</a:t>
            </a:r>
            <a:r>
              <a:rPr lang="en-US" b="1" dirty="0" smtClean="0">
                <a:latin typeface="Palatino Linotype" panose="02040502050505030304" pitchFamily="18" charset="0"/>
              </a:rPr>
              <a:t> </a:t>
            </a:r>
            <a:endParaRPr lang="ru-RU" b="1" dirty="0" smtClean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rgbClr val="F3AB6E"/>
                </a:solidFill>
                <a:latin typeface="Trebuchet MS" pitchFamily="34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rgbClr val="F3AB6E"/>
                </a:solidFill>
                <a:latin typeface="Trebuchet MS" pitchFamily="34" charset="0"/>
              </a:rPr>
              <a:t>русского языка и литературы</a:t>
            </a:r>
          </a:p>
        </p:txBody>
      </p:sp>
      <p:pic>
        <p:nvPicPr>
          <p:cNvPr id="16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23" y="1184995"/>
            <a:ext cx="1327814" cy="885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75" y="3635567"/>
            <a:ext cx="894098" cy="8940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62" y="2234630"/>
            <a:ext cx="723661" cy="9031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90" y="1492861"/>
            <a:ext cx="1083071" cy="1083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03" y="4595861"/>
            <a:ext cx="2069256" cy="835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24" y="2953113"/>
            <a:ext cx="2078076" cy="7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35976" y="2049809"/>
            <a:ext cx="5954655" cy="2979709"/>
          </a:xfrm>
          <a:prstGeom prst="rect">
            <a:avLst/>
          </a:prstGeom>
          <a:solidFill>
            <a:srgbClr val="F3AB6E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80000" tIns="144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sz="1400" dirty="0">
              <a:latin typeface="Palatino Linotype" panose="0204050205050503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4839" y="948611"/>
            <a:ext cx="8087470" cy="990357"/>
          </a:xfrm>
        </p:spPr>
        <p:txBody>
          <a:bodyPr/>
          <a:lstStyle/>
          <a:p>
            <a:r>
              <a:rPr lang="ru-RU" sz="2000" b="1" dirty="0" smtClean="0">
                <a:latin typeface="Palatino Linotype" panose="02040502050505030304" pitchFamily="18" charset="0"/>
              </a:rPr>
              <a:t>Русский язык как иностранный </a:t>
            </a:r>
            <a:br>
              <a:rPr lang="ru-RU" sz="2000" b="1" dirty="0" smtClean="0">
                <a:latin typeface="Palatino Linotype" panose="02040502050505030304" pitchFamily="18" charset="0"/>
              </a:rPr>
            </a:br>
            <a:r>
              <a:rPr lang="ru-RU" sz="2000" b="1" dirty="0" smtClean="0">
                <a:latin typeface="Palatino Linotype" panose="02040502050505030304" pitchFamily="18" charset="0"/>
              </a:rPr>
              <a:t>в </a:t>
            </a:r>
            <a:r>
              <a:rPr lang="ru-RU" sz="2000" b="1" dirty="0">
                <a:latin typeface="Palatino Linotype" panose="02040502050505030304" pitchFamily="18" charset="0"/>
              </a:rPr>
              <a:t>системе подготовительных отделений </a:t>
            </a:r>
            <a:r>
              <a:rPr lang="ru-RU" sz="2000" b="1" dirty="0" smtClean="0">
                <a:latin typeface="Palatino Linotype" panose="02040502050505030304" pitchFamily="18" charset="0"/>
              </a:rPr>
              <a:t/>
            </a:r>
            <a:br>
              <a:rPr lang="ru-RU" sz="2000" b="1" dirty="0" smtClean="0">
                <a:latin typeface="Palatino Linotype" panose="02040502050505030304" pitchFamily="18" charset="0"/>
              </a:rPr>
            </a:br>
            <a:r>
              <a:rPr lang="ru-RU" sz="2000" b="1" dirty="0" smtClean="0">
                <a:latin typeface="Palatino Linotype" panose="02040502050505030304" pitchFamily="18" charset="0"/>
              </a:rPr>
              <a:t>российских </a:t>
            </a:r>
            <a:r>
              <a:rPr lang="ru-RU" sz="2000" b="1" dirty="0">
                <a:latin typeface="Palatino Linotype" panose="02040502050505030304" pitchFamily="18" charset="0"/>
              </a:rPr>
              <a:t>вузов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976" y="2051648"/>
            <a:ext cx="5954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Исследование в 9 университетах  9 федеральных округов </a:t>
            </a:r>
            <a:br>
              <a:rPr lang="ru-RU" dirty="0" smtClean="0">
                <a:latin typeface="Palatino Linotype" panose="02040502050505030304" pitchFamily="18" charset="0"/>
              </a:rPr>
            </a:br>
            <a:endParaRPr lang="ru-RU" dirty="0">
              <a:latin typeface="Palatino Linotype" panose="02040502050505030304" pitchFamily="18" charset="0"/>
            </a:endParaRPr>
          </a:p>
          <a:p>
            <a:r>
              <a:rPr lang="ru-RU" dirty="0" smtClean="0">
                <a:latin typeface="Palatino Linotype" panose="02040502050505030304" pitchFamily="18" charset="0"/>
              </a:rPr>
              <a:t>Респонденты: сотрудники международных служб, иностранные студенты, преподаватели</a:t>
            </a:r>
          </a:p>
          <a:p>
            <a:endParaRPr lang="ru-RU" dirty="0" smtClean="0">
              <a:latin typeface="Palatino Linotype" panose="02040502050505030304" pitchFamily="18" charset="0"/>
            </a:endParaRPr>
          </a:p>
          <a:p>
            <a:r>
              <a:rPr lang="ru-RU" dirty="0" smtClean="0">
                <a:latin typeface="Palatino Linotype" panose="02040502050505030304" pitchFamily="18" charset="0"/>
              </a:rPr>
              <a:t>Партнер проекта – АО «Россельхозбанк»</a:t>
            </a:r>
            <a:endParaRPr lang="ru-RU" b="1" dirty="0" smtClean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89" y="1686443"/>
            <a:ext cx="2243904" cy="1496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89" y="3304891"/>
            <a:ext cx="2299503" cy="17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663878" y="962180"/>
            <a:ext cx="8160708" cy="4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b="1" dirty="0">
                <a:latin typeface="Palatino Linotype" panose="02040502050505030304" pitchFamily="18" charset="0"/>
              </a:rPr>
              <a:t>Результаты исследования: ключевые задачи развития подготовительных отделений (ПО)</a:t>
            </a:r>
          </a:p>
        </p:txBody>
      </p:sp>
      <p:sp>
        <p:nvSpPr>
          <p:cNvPr id="3078" name="Заголовок 1"/>
          <p:cNvSpPr txBox="1">
            <a:spLocks/>
          </p:cNvSpPr>
          <p:nvPr/>
        </p:nvSpPr>
        <p:spPr bwMode="auto">
          <a:xfrm>
            <a:off x="427479" y="1800772"/>
            <a:ext cx="8242871" cy="291444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80000" tIns="144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Palatino Linotype" panose="02040502050505030304" pitchFamily="18" charset="0"/>
              </a:rPr>
              <a:t>Интеграция ПО в </a:t>
            </a:r>
            <a:r>
              <a:rPr lang="ru-RU" sz="1600" b="1" dirty="0">
                <a:latin typeface="Palatino Linotype" panose="02040502050505030304" pitchFamily="18" charset="0"/>
              </a:rPr>
              <a:t>структуру экспорта российского </a:t>
            </a:r>
            <a:r>
              <a:rPr lang="ru-RU" sz="1600" b="1" dirty="0" smtClean="0">
                <a:latin typeface="Palatino Linotype" panose="02040502050505030304" pitchFamily="18" charset="0"/>
              </a:rPr>
              <a:t>образования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Palatino Linotype" panose="02040502050505030304" pitchFamily="18" charset="0"/>
              </a:rPr>
              <a:t>Инвестиции в материально-техническую базу ПО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Palatino Linotype" panose="02040502050505030304" pitchFamily="18" charset="0"/>
              </a:rPr>
              <a:t>Систематическое </a:t>
            </a:r>
            <a:r>
              <a:rPr lang="ru-RU" sz="1600" b="1" dirty="0">
                <a:latin typeface="Palatino Linotype" panose="02040502050505030304" pitchFamily="18" charset="0"/>
              </a:rPr>
              <a:t>и разностороннее изучение мотивации иностранных учащихся к обучению в </a:t>
            </a:r>
            <a:r>
              <a:rPr lang="ru-RU" sz="1600" b="1" dirty="0" smtClean="0">
                <a:latin typeface="Palatino Linotype" panose="02040502050505030304" pitchFamily="18" charset="0"/>
              </a:rPr>
              <a:t>России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Palatino Linotype" panose="02040502050505030304" pitchFamily="18" charset="0"/>
              </a:rPr>
              <a:t>Интенсификация </a:t>
            </a:r>
            <a:r>
              <a:rPr lang="ru-RU" sz="1600" b="1" dirty="0">
                <a:latin typeface="Palatino Linotype" panose="02040502050505030304" pitchFamily="18" charset="0"/>
              </a:rPr>
              <a:t>обучения русскому языку в рамках программ довузовской подготовки</a:t>
            </a:r>
            <a:endParaRPr lang="ru-RU" sz="1600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200" dirty="0" smtClean="0">
                <a:solidFill>
                  <a:srgbClr val="F3AB6E"/>
                </a:solidFill>
                <a:latin typeface="Trebuchet MS" pitchFamily="34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200" dirty="0" smtClean="0">
                <a:solidFill>
                  <a:srgbClr val="F3AB6E"/>
                </a:solidFill>
                <a:latin typeface="Trebuchet MS" pitchFamily="34" charset="0"/>
              </a:rPr>
              <a:t>русского языка и литературы</a:t>
            </a:r>
          </a:p>
        </p:txBody>
      </p:sp>
      <p:pic>
        <p:nvPicPr>
          <p:cNvPr id="16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76459" y="1959365"/>
            <a:ext cx="7695512" cy="2513483"/>
          </a:xfrm>
          <a:prstGeom prst="rect">
            <a:avLst/>
          </a:prstGeom>
          <a:solidFill>
            <a:srgbClr val="F3AB6E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80000" tIns="144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sz="1600" b="1" dirty="0" smtClean="0">
              <a:latin typeface="Palatino Linotype" panose="02040502050505030304" pitchFamily="18" charset="0"/>
            </a:endParaRPr>
          </a:p>
          <a:p>
            <a:r>
              <a:rPr lang="ru-RU" sz="1600" b="1" dirty="0" smtClean="0">
                <a:latin typeface="Palatino Linotype" panose="02040502050505030304" pitchFamily="18" charset="0"/>
              </a:rPr>
              <a:t>5) Социальная </a:t>
            </a:r>
            <a:r>
              <a:rPr lang="ru-RU" sz="1600" b="1" dirty="0">
                <a:latin typeface="Palatino Linotype" panose="02040502050505030304" pitchFamily="18" charset="0"/>
              </a:rPr>
              <a:t>адаптация иностранных учащихся</a:t>
            </a:r>
            <a:endParaRPr lang="ru-RU" sz="1600" dirty="0">
              <a:latin typeface="Palatino Linotype" panose="02040502050505030304" pitchFamily="18" charset="0"/>
            </a:endParaRPr>
          </a:p>
          <a:p>
            <a:endParaRPr lang="ru-RU" sz="1600" b="1" dirty="0">
              <a:latin typeface="Palatino Linotype" panose="02040502050505030304" pitchFamily="18" charset="0"/>
            </a:endParaRPr>
          </a:p>
          <a:p>
            <a:r>
              <a:rPr lang="ru-RU" sz="1600" b="1" dirty="0" smtClean="0">
                <a:latin typeface="Palatino Linotype" panose="02040502050505030304" pitchFamily="18" charset="0"/>
              </a:rPr>
              <a:t>6) Организация </a:t>
            </a:r>
            <a:r>
              <a:rPr lang="ru-RU" sz="1600" b="1" dirty="0">
                <a:latin typeface="Palatino Linotype" panose="02040502050505030304" pitchFamily="18" charset="0"/>
              </a:rPr>
              <a:t>постоянного сбора информации о потенциальных сферах применения русского языка в странах зарубежья</a:t>
            </a:r>
            <a:endParaRPr lang="ru-RU" sz="1600" dirty="0">
              <a:latin typeface="Palatino Linotype" panose="02040502050505030304" pitchFamily="18" charset="0"/>
            </a:endParaRPr>
          </a:p>
          <a:p>
            <a:endParaRPr lang="ru-RU" sz="1600" b="1" dirty="0">
              <a:latin typeface="Palatino Linotype" panose="02040502050505030304" pitchFamily="18" charset="0"/>
            </a:endParaRPr>
          </a:p>
          <a:p>
            <a:r>
              <a:rPr lang="ru-RU" sz="1600" b="1" dirty="0" smtClean="0">
                <a:latin typeface="Palatino Linotype" panose="02040502050505030304" pitchFamily="18" charset="0"/>
              </a:rPr>
              <a:t>7) Описание </a:t>
            </a:r>
            <a:r>
              <a:rPr lang="ru-RU" sz="1600" b="1" dirty="0">
                <a:latin typeface="Palatino Linotype" panose="02040502050505030304" pitchFamily="18" charset="0"/>
              </a:rPr>
              <a:t>и систематизация практики маркетинговой деятельности российских университетов за рубежом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642474" y="983245"/>
            <a:ext cx="7969170" cy="51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b="1" dirty="0">
                <a:latin typeface="Palatino Linotype" panose="02040502050505030304" pitchFamily="18" charset="0"/>
              </a:rPr>
              <a:t>Результаты исследования: ключевые задачи развития подготовительных отделений (ПО)</a:t>
            </a: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pic>
        <p:nvPicPr>
          <p:cNvPr id="16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400" dirty="0" smtClean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pic>
        <p:nvPicPr>
          <p:cNvPr id="16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324" y="1333041"/>
            <a:ext cx="3400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Palatino Linotype" panose="02040502050505030304" pitchFamily="18" charset="0"/>
              </a:rPr>
              <a:t>Выпуск сборника информационно-аналитических материалов </a:t>
            </a:r>
            <a:r>
              <a:rPr lang="ru-RU" b="1" dirty="0" smtClean="0">
                <a:latin typeface="Palatino Linotype" panose="02040502050505030304" pitchFamily="18" charset="0"/>
              </a:rPr>
              <a:t/>
            </a:r>
            <a:br>
              <a:rPr lang="ru-RU" b="1" dirty="0" smtClean="0">
                <a:latin typeface="Palatino Linotype" panose="02040502050505030304" pitchFamily="18" charset="0"/>
              </a:rPr>
            </a:br>
            <a:r>
              <a:rPr lang="ru-RU" b="1" dirty="0" smtClean="0">
                <a:latin typeface="Palatino Linotype" panose="02040502050505030304" pitchFamily="18" charset="0"/>
              </a:rPr>
              <a:t>(</a:t>
            </a:r>
            <a:r>
              <a:rPr lang="ru-RU" b="1" dirty="0">
                <a:latin typeface="Palatino Linotype" panose="02040502050505030304" pitchFamily="18" charset="0"/>
              </a:rPr>
              <a:t>август 2017 года)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0641" y="773467"/>
            <a:ext cx="3337345" cy="47319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0620" y="3794147"/>
            <a:ext cx="448520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ru-RU" b="1" dirty="0" smtClean="0">
                <a:latin typeface="Palatino Linotype" panose="02040502050505030304" pitchFamily="18" charset="0"/>
              </a:rPr>
              <a:t>Сборник доступен на </a:t>
            </a:r>
            <a:r>
              <a:rPr lang="en-US" b="1" dirty="0">
                <a:latin typeface="Palatino Linotype" panose="02040502050505030304" pitchFamily="18" charset="0"/>
                <a:hlinkClick r:id="rId4"/>
              </a:rPr>
              <a:t>www.ropryal.ru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endParaRPr lang="ru-RU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03113" y="3084723"/>
            <a:ext cx="8353599" cy="1817784"/>
          </a:xfrm>
          <a:prstGeom prst="rect">
            <a:avLst/>
          </a:prstGeom>
          <a:solidFill>
            <a:srgbClr val="F3AB6E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80000" tIns="144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sz="1600" dirty="0">
              <a:latin typeface="Palatino Linotype" panose="0204050205050503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8642" y="960885"/>
            <a:ext cx="8361802" cy="1055202"/>
          </a:xfrm>
        </p:spPr>
        <p:txBody>
          <a:bodyPr/>
          <a:lstStyle/>
          <a:p>
            <a:r>
              <a:rPr lang="ru-RU" sz="1800" b="1" dirty="0">
                <a:latin typeface="Palatino Linotype" panose="02040502050505030304" pitchFamily="18" charset="0"/>
              </a:rPr>
              <a:t>Изучение качества преподавания </a:t>
            </a:r>
            <a:br>
              <a:rPr lang="ru-RU" sz="1800" b="1" dirty="0">
                <a:latin typeface="Palatino Linotype" panose="02040502050505030304" pitchFamily="18" charset="0"/>
              </a:rPr>
            </a:br>
            <a:r>
              <a:rPr lang="ru-RU" sz="1800" b="1" dirty="0">
                <a:latin typeface="Palatino Linotype" panose="02040502050505030304" pitchFamily="18" charset="0"/>
              </a:rPr>
              <a:t>русского языка в образовательных организациях </a:t>
            </a:r>
            <a:r>
              <a:rPr lang="ru-RU" sz="1800" b="1" dirty="0" smtClean="0">
                <a:latin typeface="Palatino Linotype" panose="02040502050505030304" pitchFamily="18" charset="0"/>
              </a:rPr>
              <a:t>РФ</a:t>
            </a:r>
            <a:r>
              <a:rPr lang="ru-RU" sz="1800" b="1" dirty="0">
                <a:latin typeface="Palatino Linotype" panose="02040502050505030304" pitchFamily="18" charset="0"/>
              </a:rPr>
              <a:t/>
            </a:r>
            <a:br>
              <a:rPr lang="ru-RU" sz="1800" b="1" dirty="0">
                <a:latin typeface="Palatino Linotype" panose="02040502050505030304" pitchFamily="18" charset="0"/>
              </a:rPr>
            </a:br>
            <a:r>
              <a:rPr lang="ru-RU" sz="1800" b="1" dirty="0">
                <a:latin typeface="Palatino Linotype" panose="02040502050505030304" pitchFamily="18" charset="0"/>
              </a:rPr>
              <a:t>с учетом региональных и этнокультурных </a:t>
            </a:r>
            <a:r>
              <a:rPr lang="ru-RU" sz="1800" b="1" dirty="0" smtClean="0">
                <a:latin typeface="Palatino Linotype" panose="02040502050505030304" pitchFamily="18" charset="0"/>
              </a:rPr>
              <a:t>особенностей</a:t>
            </a:r>
            <a:endParaRPr lang="ru-RU" sz="18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114" y="2016087"/>
            <a:ext cx="84527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Проект выполнен в ноябре 2016 года в рамках ФЦП «Русский язык»</a:t>
            </a:r>
          </a:p>
          <a:p>
            <a:endParaRPr lang="ru-RU" dirty="0" smtClean="0">
              <a:latin typeface="Palatino Linotype" panose="02040502050505030304" pitchFamily="18" charset="0"/>
            </a:endParaRPr>
          </a:p>
          <a:p>
            <a:r>
              <a:rPr lang="ru-RU" dirty="0" smtClean="0">
                <a:latin typeface="Palatino Linotype" panose="02040502050505030304" pitchFamily="18" charset="0"/>
              </a:rPr>
              <a:t>Участники проекта – члены РОПРЯЛ: </a:t>
            </a:r>
          </a:p>
          <a:p>
            <a:endParaRPr lang="ru-RU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Palatino Linotype" panose="02040502050505030304" pitchFamily="18" charset="0"/>
              </a:rPr>
              <a:t>Московский </a:t>
            </a:r>
            <a:r>
              <a:rPr lang="ru-RU" dirty="0">
                <a:latin typeface="Palatino Linotype" panose="02040502050505030304" pitchFamily="18" charset="0"/>
              </a:rPr>
              <a:t>педагогический государственный </a:t>
            </a:r>
            <a:r>
              <a:rPr lang="ru-RU" dirty="0" smtClean="0">
                <a:latin typeface="Palatino Linotype" panose="02040502050505030304" pitchFamily="18" charset="0"/>
              </a:rPr>
              <a:t>университет</a:t>
            </a:r>
            <a:endParaRPr lang="ru-RU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Palatino Linotype" panose="02040502050505030304" pitchFamily="18" charset="0"/>
              </a:rPr>
              <a:t>Российский государственный педагогический </a:t>
            </a:r>
            <a:r>
              <a:rPr lang="ru-RU" dirty="0" smtClean="0">
                <a:latin typeface="Palatino Linotype" panose="02040502050505030304" pitchFamily="18" charset="0"/>
              </a:rPr>
              <a:t>университет</a:t>
            </a:r>
            <a:endParaRPr lang="ru-RU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Palatino Linotype" panose="02040502050505030304" pitchFamily="18" charset="0"/>
              </a:rPr>
              <a:t>Южный федеральный </a:t>
            </a:r>
            <a:r>
              <a:rPr lang="ru-RU" dirty="0" smtClean="0">
                <a:latin typeface="Palatino Linotype" panose="02040502050505030304" pitchFamily="18" charset="0"/>
              </a:rPr>
              <a:t>университет</a:t>
            </a:r>
            <a:endParaRPr lang="ru-RU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Palatino Linotype" panose="02040502050505030304" pitchFamily="18" charset="0"/>
              </a:rPr>
              <a:t>Институт филологии </a:t>
            </a:r>
            <a:r>
              <a:rPr lang="ru-RU" dirty="0" smtClean="0">
                <a:latin typeface="Palatino Linotype" panose="02040502050505030304" pitchFamily="18" charset="0"/>
              </a:rPr>
              <a:t>и </a:t>
            </a:r>
            <a:r>
              <a:rPr lang="ru-RU" dirty="0">
                <a:latin typeface="Palatino Linotype" panose="02040502050505030304" pitchFamily="18" charset="0"/>
              </a:rPr>
              <a:t>межкультурной коммуникации </a:t>
            </a:r>
            <a:r>
              <a:rPr lang="ru-RU" dirty="0" smtClean="0">
                <a:latin typeface="Palatino Linotype" panose="02040502050505030304" pitchFamily="18" charset="0"/>
              </a:rPr>
              <a:t/>
            </a:r>
            <a:br>
              <a:rPr lang="ru-RU" dirty="0" smtClean="0">
                <a:latin typeface="Palatino Linotype" panose="02040502050505030304" pitchFamily="18" charset="0"/>
              </a:rPr>
            </a:br>
            <a:r>
              <a:rPr lang="ru-RU" dirty="0" smtClean="0">
                <a:latin typeface="Palatino Linotype" panose="02040502050505030304" pitchFamily="18" charset="0"/>
              </a:rPr>
              <a:t>в составе Казанского </a:t>
            </a:r>
            <a:r>
              <a:rPr lang="ru-RU" dirty="0">
                <a:latin typeface="Palatino Linotype" panose="02040502050505030304" pitchFamily="18" charset="0"/>
              </a:rPr>
              <a:t>Федерального </a:t>
            </a:r>
            <a:r>
              <a:rPr lang="ru-RU" dirty="0" smtClean="0">
                <a:latin typeface="Palatino Linotype" panose="02040502050505030304" pitchFamily="18" charset="0"/>
              </a:rPr>
              <a:t>Университета</a:t>
            </a:r>
            <a:endParaRPr lang="ru-RU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Palatino Linotype" panose="02040502050505030304" pitchFamily="18" charset="0"/>
              </a:rPr>
              <a:t>Чеченский государственный педагогический университет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8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02050"/>
              </p:ext>
            </p:extLst>
          </p:nvPr>
        </p:nvGraphicFramePr>
        <p:xfrm>
          <a:off x="851853" y="1193865"/>
          <a:ext cx="7598084" cy="384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8645"/>
                <a:gridCol w="3799439"/>
              </a:tblGrid>
              <a:tr h="252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Задача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Решение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Мониторинг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и систематизация источников информации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Впервые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сформирована картотека по оценке качества преподавания русского языка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(81 источник)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Проведение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опросов педагогического сообщества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Опрошено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753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респондента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/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в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5 регионах страны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8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Разработка «Системы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оценки качества преподавания русского языка с учётом региональных и этнокультурных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особенностей»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Описание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и научное обоснование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«Системы…» опубликованы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на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сайте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hlinkClick r:id="rId4"/>
                        </a:rPr>
                        <a:t>www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hlinkClick r:id="rId4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hlinkClick r:id="rId4"/>
                        </a:rPr>
                        <a:t>ropryal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hlinkClick r:id="rId4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hlinkClick r:id="rId4"/>
                        </a:rPr>
                        <a:t>ru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0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V="1">
            <a:off x="1949986" y="3870322"/>
            <a:ext cx="7194014" cy="1389539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2098675" y="3870322"/>
            <a:ext cx="504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200" dirty="0">
                <a:solidFill>
                  <a:schemeClr val="bg1"/>
                </a:solidFill>
                <a:latin typeface="Trebuchet MS" pitchFamily="34" charset="0"/>
              </a:rPr>
              <a:t>г. Санкт-Петербург</a:t>
            </a:r>
          </a:p>
          <a:p>
            <a:pPr eaLnBrk="1" hangingPunct="1">
              <a:lnSpc>
                <a:spcPct val="110000"/>
              </a:lnSpc>
            </a:pPr>
            <a:r>
              <a:rPr lang="ru-RU" sz="1200" dirty="0">
                <a:solidFill>
                  <a:schemeClr val="bg1"/>
                </a:solidFill>
                <a:latin typeface="Trebuchet MS" pitchFamily="34" charset="0"/>
              </a:rPr>
              <a:t>Набережная Лейтенанта Шмидта, д. 11, оф. 204</a:t>
            </a:r>
          </a:p>
          <a:p>
            <a:pPr eaLnBrk="1" hangingPunct="1">
              <a:lnSpc>
                <a:spcPct val="110000"/>
              </a:lnSpc>
            </a:pPr>
            <a:r>
              <a:rPr lang="ru-RU" sz="1200" dirty="0">
                <a:solidFill>
                  <a:schemeClr val="bg1"/>
                </a:solidFill>
                <a:latin typeface="Trebuchet MS" pitchFamily="34" charset="0"/>
              </a:rPr>
              <a:t>Тел. +7 (812) 332-94-21, 332-94-23</a:t>
            </a:r>
          </a:p>
          <a:p>
            <a:pPr eaLnBrk="1" hangingPunct="1">
              <a:lnSpc>
                <a:spcPct val="110000"/>
              </a:lnSpc>
            </a:pPr>
            <a:r>
              <a:rPr lang="ru-RU" sz="1200" dirty="0">
                <a:solidFill>
                  <a:schemeClr val="bg1"/>
                </a:solidFill>
                <a:latin typeface="Trebuchet MS" pitchFamily="34" charset="0"/>
              </a:rPr>
              <a:t>info@mapryal.org</a:t>
            </a:r>
          </a:p>
          <a:p>
            <a:pPr eaLnBrk="1" hangingPunct="1">
              <a:lnSpc>
                <a:spcPct val="110000"/>
              </a:lnSpc>
            </a:pPr>
            <a:r>
              <a:rPr lang="ru-RU" sz="1200" dirty="0">
                <a:solidFill>
                  <a:schemeClr val="bg1"/>
                </a:solidFill>
                <a:latin typeface="Trebuchet MS" pitchFamily="34" charset="0"/>
              </a:rPr>
              <a:t>www.mapryal.org</a:t>
            </a:r>
          </a:p>
        </p:txBody>
      </p:sp>
      <p:sp>
        <p:nvSpPr>
          <p:cNvPr id="5125" name="Заголовок 1"/>
          <p:cNvSpPr txBox="1">
            <a:spLocks/>
          </p:cNvSpPr>
          <p:nvPr/>
        </p:nvSpPr>
        <p:spPr bwMode="auto">
          <a:xfrm>
            <a:off x="3336982" y="1472693"/>
            <a:ext cx="5718884" cy="211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b="1" dirty="0" smtClean="0">
                <a:latin typeface="Palatino Linotype" panose="02040502050505030304" pitchFamily="18" charset="0"/>
              </a:rPr>
              <a:t>Любовь Павловна КЛОБУКОВА,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b="1" dirty="0" smtClean="0">
                <a:latin typeface="Palatino Linotype" panose="02040502050505030304" pitchFamily="18" charset="0"/>
              </a:rPr>
              <a:t>Вице-президент РОПРЯЛ,</a:t>
            </a:r>
          </a:p>
          <a:p>
            <a:pPr lvl="0"/>
            <a:r>
              <a:rPr lang="ru-RU" sz="1600" b="1" dirty="0" smtClean="0">
                <a:latin typeface="Palatino Linotype" panose="02040502050505030304" pitchFamily="18" charset="0"/>
              </a:rPr>
              <a:t>Зав. </a:t>
            </a:r>
            <a:r>
              <a:rPr lang="ru-RU" sz="1600" b="1" dirty="0">
                <a:latin typeface="Palatino Linotype" panose="02040502050505030304" pitchFamily="18" charset="0"/>
              </a:rPr>
              <a:t>кафедрой русского языка </a:t>
            </a:r>
            <a:endParaRPr lang="et-EE" sz="1600" b="1" dirty="0">
              <a:latin typeface="Palatino Linotype" panose="02040502050505030304" pitchFamily="18" charset="0"/>
            </a:endParaRPr>
          </a:p>
          <a:p>
            <a:pPr lvl="0"/>
            <a:r>
              <a:rPr lang="ru-RU" sz="1600" b="1" dirty="0">
                <a:latin typeface="Palatino Linotype" panose="02040502050505030304" pitchFamily="18" charset="0"/>
              </a:rPr>
              <a:t>для иностранных учащихся гуманитарных факультетов МГУ, доктор </a:t>
            </a:r>
            <a:r>
              <a:rPr lang="ru-RU" sz="1600" b="1" dirty="0" smtClean="0">
                <a:latin typeface="Palatino Linotype" panose="02040502050505030304" pitchFamily="18" charset="0"/>
              </a:rPr>
              <a:t>педагогических </a:t>
            </a:r>
            <a:r>
              <a:rPr lang="ru-RU" sz="1600" b="1" dirty="0">
                <a:latin typeface="Palatino Linotype" panose="02040502050505030304" pitchFamily="18" charset="0"/>
              </a:rPr>
              <a:t>наук, профессор</a:t>
            </a:r>
          </a:p>
          <a:p>
            <a:pPr eaLnBrk="1" hangingPunct="1">
              <a:lnSpc>
                <a:spcPct val="110000"/>
              </a:lnSpc>
            </a:pPr>
            <a:endParaRPr lang="ru-RU" sz="1600" dirty="0" smtClean="0">
              <a:latin typeface="Palatino Linotype" panose="02040502050505030304" pitchFamily="18" charset="0"/>
            </a:endParaRPr>
          </a:p>
        </p:txBody>
      </p:sp>
      <p:pic>
        <p:nvPicPr>
          <p:cNvPr id="7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5" y="3850198"/>
            <a:ext cx="1211365" cy="34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0237" y="640438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Palatino Linotype" panose="02040502050505030304" pitchFamily="18" charset="0"/>
              </a:rPr>
              <a:t>Спасибо за внимание!</a:t>
            </a:r>
            <a:endParaRPr lang="ru-RU" sz="2000" b="1" dirty="0">
              <a:solidFill>
                <a:srgbClr val="86787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86" y="1536763"/>
            <a:ext cx="1224136" cy="171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08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098675" y="1603899"/>
            <a:ext cx="5194290" cy="74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2400" b="1" dirty="0" smtClean="0">
                <a:latin typeface="Palatino Linotype" panose="02040502050505030304" pitchFamily="18" charset="0"/>
              </a:rPr>
              <a:t>Динамика развития РОПРЯЛ</a:t>
            </a:r>
          </a:p>
          <a:p>
            <a:pPr eaLnBrk="1" hangingPunct="1">
              <a:lnSpc>
                <a:spcPct val="120000"/>
              </a:lnSpc>
            </a:pPr>
            <a:endParaRPr lang="ru-RU" b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ru-RU" b="1" dirty="0" smtClean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ru-RU" b="1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4419" y="2555914"/>
            <a:ext cx="3203121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Palatino Linotype" panose="02040502050505030304" pitchFamily="18" charset="0"/>
              </a:rPr>
              <a:t>2017 год: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Более </a:t>
            </a:r>
            <a:r>
              <a:rPr lang="ru-RU" sz="2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250 </a:t>
            </a:r>
            <a:r>
              <a:rPr lang="ru-RU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ru-RU" b="1" dirty="0" smtClean="0">
                <a:latin typeface="Palatino Linotype" panose="02040502050505030304" pitchFamily="18" charset="0"/>
              </a:rPr>
              <a:t>индивидуальных</a:t>
            </a:r>
            <a:endParaRPr lang="ru-RU" b="1" dirty="0">
              <a:latin typeface="Palatino Linotype" panose="02040502050505030304" pitchFamily="18" charset="0"/>
            </a:endParaRPr>
          </a:p>
          <a:p>
            <a:pPr algn="ctr"/>
            <a:r>
              <a:rPr lang="ru-RU" b="1" dirty="0">
                <a:latin typeface="Palatino Linotype" panose="02040502050505030304" pitchFamily="18" charset="0"/>
              </a:rPr>
              <a:t>и коллективных членов </a:t>
            </a:r>
            <a:r>
              <a:rPr lang="ru-RU" b="1" dirty="0" smtClean="0">
                <a:latin typeface="Palatino Linotype" panose="02040502050505030304" pitchFamily="18" charset="0"/>
              </a:rPr>
              <a:t/>
            </a:r>
            <a:br>
              <a:rPr lang="ru-RU" b="1" dirty="0" smtClean="0">
                <a:latin typeface="Palatino Linotype" panose="0204050205050503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52 субъектах РФ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64909" y="2555914"/>
            <a:ext cx="1909497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ru-RU" sz="2800" b="1" dirty="0">
                <a:latin typeface="Palatino Linotype" panose="02040502050505030304" pitchFamily="18" charset="0"/>
              </a:rPr>
              <a:t>1999 </a:t>
            </a:r>
            <a:r>
              <a:rPr lang="ru-RU" sz="2800" b="1" dirty="0" smtClean="0">
                <a:latin typeface="Palatino Linotype" panose="02040502050505030304" pitchFamily="18" charset="0"/>
              </a:rPr>
              <a:t>год: </a:t>
            </a:r>
            <a:br>
              <a:rPr lang="ru-RU" sz="2800" b="1" dirty="0" smtClean="0">
                <a:latin typeface="Palatino Linotype" panose="02040502050505030304" pitchFamily="18" charset="0"/>
              </a:rPr>
            </a:br>
            <a:r>
              <a:rPr lang="ru-RU" sz="2800" b="1" dirty="0" smtClean="0">
                <a:latin typeface="Palatino Linotype" panose="02040502050505030304" pitchFamily="18" charset="0"/>
              </a:rPr>
              <a:t>26 </a:t>
            </a:r>
            <a:r>
              <a:rPr lang="ru-RU" sz="2800" b="1" dirty="0">
                <a:latin typeface="Palatino Linotype" panose="02040502050505030304" pitchFamily="18" charset="0"/>
              </a:rPr>
              <a:t>членов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9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08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72649" y="1010867"/>
            <a:ext cx="7729827" cy="80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2400" b="1" dirty="0" smtClean="0">
                <a:latin typeface="Palatino Linotype" panose="02040502050505030304" pitchFamily="18" charset="0"/>
              </a:rPr>
              <a:t>РОПРЯЛ: стратегические направления работы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837" y="1701565"/>
            <a:ext cx="8250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Palatino Linotype" panose="02040502050505030304" pitchFamily="18" charset="0"/>
              </a:rPr>
              <a:t>русский </a:t>
            </a:r>
            <a:r>
              <a:rPr lang="ru-RU" sz="2000" b="1" dirty="0">
                <a:latin typeface="Palatino Linotype" panose="02040502050505030304" pitchFamily="18" charset="0"/>
              </a:rPr>
              <a:t>язык в системе адаптации </a:t>
            </a:r>
            <a:r>
              <a:rPr lang="ru-RU" sz="2000" b="1" dirty="0" smtClean="0">
                <a:latin typeface="Palatino Linotype" panose="02040502050505030304" pitchFamily="18" charset="0"/>
              </a:rPr>
              <a:t/>
            </a:r>
            <a:br>
              <a:rPr lang="ru-RU" sz="2000" b="1" dirty="0" smtClean="0">
                <a:latin typeface="Palatino Linotype" panose="02040502050505030304" pitchFamily="18" charset="0"/>
              </a:rPr>
            </a:br>
            <a:r>
              <a:rPr lang="ru-RU" sz="2000" b="1" dirty="0" smtClean="0">
                <a:latin typeface="Palatino Linotype" panose="02040502050505030304" pitchFamily="18" charset="0"/>
              </a:rPr>
              <a:t>иностранных </a:t>
            </a:r>
            <a:r>
              <a:rPr lang="ru-RU" sz="2000" b="1" dirty="0">
                <a:latin typeface="Palatino Linotype" panose="02040502050505030304" pitchFamily="18" charset="0"/>
              </a:rPr>
              <a:t>абитуриентов в </a:t>
            </a:r>
            <a:r>
              <a:rPr lang="ru-RU" sz="2000" b="1" dirty="0" smtClean="0">
                <a:latin typeface="Palatino Linotype" panose="02040502050505030304" pitchFamily="18" charset="0"/>
              </a:rPr>
              <a:t>России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0360" y="2733039"/>
            <a:ext cx="3820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Palatino Linotype" panose="02040502050505030304" pitchFamily="18" charset="0"/>
              </a:rPr>
              <a:t>преподавание русского языка </a:t>
            </a:r>
            <a:r>
              <a:rPr lang="ru-RU" sz="2000" dirty="0" smtClean="0">
                <a:latin typeface="Palatino Linotype" panose="02040502050505030304" pitchFamily="18" charset="0"/>
              </a:rPr>
              <a:t/>
            </a:r>
            <a:br>
              <a:rPr lang="ru-RU" sz="2000" dirty="0" smtClean="0">
                <a:latin typeface="Palatino Linotype" panose="02040502050505030304" pitchFamily="18" charset="0"/>
              </a:rPr>
            </a:br>
            <a:r>
              <a:rPr lang="ru-RU" sz="2000" dirty="0" smtClean="0">
                <a:latin typeface="Palatino Linotype" panose="02040502050505030304" pitchFamily="18" charset="0"/>
              </a:rPr>
              <a:t>в поликультурной среде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12" y="3627864"/>
            <a:ext cx="3562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Palatino Linotype" panose="02040502050505030304" pitchFamily="18" charset="0"/>
              </a:rPr>
              <a:t>лингводидактическое </a:t>
            </a:r>
            <a:r>
              <a:rPr lang="ru-RU" sz="2400" dirty="0" smtClean="0">
                <a:latin typeface="Palatino Linotype" panose="02040502050505030304" pitchFamily="18" charset="0"/>
              </a:rPr>
              <a:t/>
            </a:r>
            <a:br>
              <a:rPr lang="ru-RU" sz="2400" dirty="0" smtClean="0">
                <a:latin typeface="Palatino Linotype" panose="02040502050505030304" pitchFamily="18" charset="0"/>
              </a:rPr>
            </a:br>
            <a:r>
              <a:rPr lang="ru-RU" sz="2400" dirty="0" smtClean="0">
                <a:latin typeface="Palatino Linotype" panose="02040502050505030304" pitchFamily="18" charset="0"/>
              </a:rPr>
              <a:t>тестирование </a:t>
            </a:r>
            <a:br>
              <a:rPr lang="ru-RU" sz="2400" dirty="0" smtClean="0">
                <a:latin typeface="Palatino Linotype" panose="02040502050505030304" pitchFamily="18" charset="0"/>
              </a:rPr>
            </a:br>
            <a:r>
              <a:rPr lang="ru-RU" sz="2400" dirty="0" smtClean="0">
                <a:latin typeface="Palatino Linotype" panose="02040502050505030304" pitchFamily="18" charset="0"/>
              </a:rPr>
              <a:t>трудящихся мигрантов</a:t>
            </a:r>
            <a:endParaRPr lang="ru-RU" sz="2400" dirty="0">
              <a:latin typeface="Palatino Linotype" panose="0204050205050503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034" y="2641040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alatino Linotype" panose="02040502050505030304" pitchFamily="18" charset="0"/>
              </a:rPr>
              <a:t>оценка качества обучения 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0084" y="3984774"/>
            <a:ext cx="4522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alatino Linotype" panose="02040502050505030304" pitchFamily="18" charset="0"/>
              </a:rPr>
              <a:t>интенсификация обучения</a:t>
            </a:r>
          </a:p>
          <a:p>
            <a:r>
              <a:rPr lang="ru-RU" sz="2400" b="1" dirty="0" smtClean="0">
                <a:latin typeface="Palatino Linotype" panose="02040502050505030304" pitchFamily="18" charset="0"/>
              </a:rPr>
              <a:t>РКИ в вузе 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05929" y="2490965"/>
            <a:ext cx="8091233" cy="1816630"/>
          </a:xfrm>
          <a:prstGeom prst="rect">
            <a:avLst/>
          </a:prstGeom>
          <a:solidFill>
            <a:srgbClr val="F3AB6E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80000" tIns="144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sz="1400" dirty="0">
              <a:latin typeface="Palatino Linotype" panose="0204050205050503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08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72650" y="1010867"/>
            <a:ext cx="7619658" cy="37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2400" b="1" dirty="0" smtClean="0">
                <a:latin typeface="Palatino Linotype" panose="02040502050505030304" pitchFamily="18" charset="0"/>
              </a:rPr>
              <a:t>Экспертная работа, общественная деятельность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054" y="1628600"/>
            <a:ext cx="76069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Участие в подготовке </a:t>
            </a:r>
            <a:r>
              <a:rPr lang="ru-RU" sz="2000" b="1" dirty="0" smtClean="0">
                <a:latin typeface="Palatino Linotype" panose="02040502050505030304" pitchFamily="18" charset="0"/>
              </a:rPr>
              <a:t>основополагающих документов </a:t>
            </a:r>
            <a:br>
              <a:rPr lang="ru-RU" sz="2000" b="1" dirty="0" smtClean="0">
                <a:latin typeface="Palatino Linotype" panose="02040502050505030304" pitchFamily="18" charset="0"/>
              </a:rPr>
            </a:br>
            <a:r>
              <a:rPr lang="ru-RU" sz="2000" dirty="0" smtClean="0">
                <a:latin typeface="Palatino Linotype" panose="02040502050505030304" pitchFamily="18" charset="0"/>
              </a:rPr>
              <a:t>в области языковой политики РФ: </a:t>
            </a:r>
          </a:p>
          <a:p>
            <a:endParaRPr lang="ru-RU" sz="2000" dirty="0">
              <a:latin typeface="Palatino Linotype" panose="02040502050505030304" pitchFamily="18" charset="0"/>
            </a:endParaRPr>
          </a:p>
          <a:p>
            <a:r>
              <a:rPr lang="ru-RU" sz="2000" dirty="0" smtClean="0">
                <a:latin typeface="Palatino Linotype" panose="02040502050505030304" pitchFamily="18" charset="0"/>
              </a:rPr>
              <a:t>-    Федерального </a:t>
            </a:r>
            <a:r>
              <a:rPr lang="ru-RU" sz="2000" dirty="0">
                <a:latin typeface="Palatino Linotype" panose="02040502050505030304" pitchFamily="18" charset="0"/>
              </a:rPr>
              <a:t>Закона «О государственном языке Российской Федерации</a:t>
            </a:r>
            <a:r>
              <a:rPr lang="ru-RU" sz="2000" dirty="0" smtClean="0">
                <a:latin typeface="Palatino Linotype" panose="02040502050505030304" pitchFamily="18" charset="0"/>
              </a:rPr>
              <a:t>»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Palatino Linotype" panose="02040502050505030304" pitchFamily="18" charset="0"/>
              </a:rPr>
              <a:t>п</a:t>
            </a:r>
            <a:r>
              <a:rPr lang="ru-RU" sz="2000" dirty="0" smtClean="0">
                <a:latin typeface="Palatino Linotype" panose="02040502050505030304" pitchFamily="18" charset="0"/>
              </a:rPr>
              <a:t>роекта ФЦП «Русский язык»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Palatino Linotype" panose="02040502050505030304" pitchFamily="18" charset="0"/>
              </a:rPr>
              <a:t>государственной </a:t>
            </a:r>
            <a:r>
              <a:rPr lang="ru-RU" sz="2000" dirty="0">
                <a:latin typeface="Palatino Linotype" panose="02040502050505030304" pitchFamily="18" charset="0"/>
              </a:rPr>
              <a:t>концепции поддержки русского языка </a:t>
            </a:r>
            <a:br>
              <a:rPr lang="ru-RU" sz="2000" dirty="0">
                <a:latin typeface="Palatino Linotype" panose="02040502050505030304" pitchFamily="18" charset="0"/>
              </a:rPr>
            </a:br>
            <a:r>
              <a:rPr lang="ru-RU" sz="2000" dirty="0" smtClean="0">
                <a:latin typeface="Palatino Linotype" panose="02040502050505030304" pitchFamily="18" charset="0"/>
              </a:rPr>
              <a:t>в мире</a:t>
            </a:r>
            <a:endParaRPr lang="ru-RU" sz="2000" dirty="0">
              <a:latin typeface="Palatino Linotype" panose="02040502050505030304" pitchFamily="18" charset="0"/>
            </a:endParaRPr>
          </a:p>
          <a:p>
            <a:endParaRPr lang="ru-RU" sz="2000" dirty="0">
              <a:latin typeface="Palatino Linotype" panose="0204050205050503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2007 году РОПРЯЛ выступило одним из инициаторов создания Фонда «Русский </a:t>
            </a:r>
            <a:r>
              <a:rPr lang="ru-RU" sz="20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мир»</a:t>
            </a:r>
            <a:endParaRPr lang="ru-RU" sz="20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endParaRPr lang="ru-RU" sz="2400" dirty="0" smtClean="0">
              <a:latin typeface="Palatino Linotype" panose="02040502050505030304" pitchFamily="18" charset="0"/>
            </a:endParaRPr>
          </a:p>
          <a:p>
            <a:endParaRPr lang="ru-RU" sz="2400" dirty="0" smtClean="0">
              <a:latin typeface="Palatino Linotype" panose="02040502050505030304" pitchFamily="18" charset="0"/>
            </a:endParaRPr>
          </a:p>
          <a:p>
            <a:endParaRPr lang="ru-RU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08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72650" y="1010867"/>
            <a:ext cx="7619658" cy="37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sz="2400" b="1" dirty="0" smtClean="0">
                <a:latin typeface="Palatino Linotype" panose="02040502050505030304" pitchFamily="18" charset="0"/>
              </a:rPr>
              <a:t>Важнейшие проекты РОПРЯЛ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4835" y="1738769"/>
            <a:ext cx="760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Palatino Linotype" panose="02040502050505030304" pitchFamily="18" charset="0"/>
              </a:rPr>
              <a:t>Всероссийские конгрессы РОПРЯЛ (1 раз в 2 года)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Palatino Linotype" panose="02040502050505030304" pitchFamily="18" charset="0"/>
              </a:rPr>
              <a:t>Педагогические форумы Русского мира </a:t>
            </a:r>
            <a:br>
              <a:rPr lang="ru-RU" sz="2000" dirty="0" smtClean="0">
                <a:latin typeface="Palatino Linotype" panose="02040502050505030304" pitchFamily="18" charset="0"/>
              </a:rPr>
            </a:br>
            <a:r>
              <a:rPr lang="ru-RU" sz="2000" dirty="0" smtClean="0">
                <a:latin typeface="Palatino Linotype" panose="02040502050505030304" pitchFamily="18" charset="0"/>
              </a:rPr>
              <a:t>(ежегодно с 2014 года)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Palatino Linotype" panose="02040502050505030304" pitchFamily="18" charset="0"/>
              </a:rPr>
              <a:t>Научно-практические семинары в рамках сессий </a:t>
            </a:r>
            <a:br>
              <a:rPr lang="ru-RU" sz="2000" dirty="0" smtClean="0">
                <a:latin typeface="Palatino Linotype" panose="02040502050505030304" pitchFamily="18" charset="0"/>
              </a:rPr>
            </a:br>
            <a:r>
              <a:rPr lang="ru-RU" sz="2000" dirty="0" smtClean="0">
                <a:latin typeface="Palatino Linotype" panose="02040502050505030304" pitchFamily="18" charset="0"/>
              </a:rPr>
              <a:t>«РОПРЯЛ – Русскому миру»</a:t>
            </a:r>
            <a:endParaRPr lang="ru-RU" sz="2000" dirty="0">
              <a:latin typeface="Palatino Linotype" panose="020405020505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Palatino Linotype" panose="02040502050505030304" pitchFamily="18" charset="0"/>
              </a:rPr>
              <a:t>Фестивали русской речи «Русское слово»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Palatino Linotype" panose="02040502050505030304" pitchFamily="18" charset="0"/>
              </a:rPr>
              <a:t>Изучение качества преподавания русского языка </a:t>
            </a:r>
            <a:r>
              <a:rPr lang="ru-RU" sz="2000" dirty="0" smtClean="0">
                <a:latin typeface="Palatino Linotype" panose="02040502050505030304" pitchFamily="18" charset="0"/>
              </a:rPr>
              <a:t/>
            </a:r>
            <a:br>
              <a:rPr lang="ru-RU" sz="2000" dirty="0" smtClean="0">
                <a:latin typeface="Palatino Linotype" panose="02040502050505030304" pitchFamily="18" charset="0"/>
              </a:rPr>
            </a:br>
            <a:r>
              <a:rPr lang="ru-RU" sz="2000" dirty="0" smtClean="0">
                <a:latin typeface="Palatino Linotype" panose="02040502050505030304" pitchFamily="18" charset="0"/>
              </a:rPr>
              <a:t>в </a:t>
            </a:r>
            <a:r>
              <a:rPr lang="ru-RU" sz="2000" dirty="0">
                <a:latin typeface="Palatino Linotype" panose="02040502050505030304" pitchFamily="18" charset="0"/>
              </a:rPr>
              <a:t>образовательных организациях РФ</a:t>
            </a:r>
          </a:p>
        </p:txBody>
      </p:sp>
    </p:spTree>
    <p:extLst>
      <p:ext uri="{BB962C8B-B14F-4D97-AF65-F5344CB8AC3E}">
        <p14:creationId xmlns:p14="http://schemas.microsoft.com/office/powerpoint/2010/main" val="28715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9" y="2748874"/>
            <a:ext cx="3410411" cy="22803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291" y="1152734"/>
            <a:ext cx="4302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Palatino Linotype" panose="02040502050505030304" pitchFamily="18" charset="0"/>
              </a:rPr>
              <a:t>Всероссийские конгрессы РОПРЯЛ </a:t>
            </a:r>
            <a:br>
              <a:rPr lang="ru-RU" b="1" dirty="0">
                <a:latin typeface="Palatino Linotype" panose="0204050205050503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«Динамика языковых </a:t>
            </a:r>
            <a:r>
              <a:rPr 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культурных процессов </a:t>
            </a:r>
            <a:r>
              <a:rPr 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современной России»</a:t>
            </a:r>
            <a:endParaRPr lang="ru-RU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37198" y="3628880"/>
            <a:ext cx="4572000" cy="14003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dirty="0" smtClean="0">
                <a:latin typeface="Palatino Linotype" panose="02040502050505030304" pitchFamily="18" charset="0"/>
              </a:rPr>
              <a:t>Задачи: обсуждение актуальных вопросов изучения, </a:t>
            </a:r>
            <a:r>
              <a:rPr lang="ru-RU" dirty="0">
                <a:latin typeface="Palatino Linotype" panose="02040502050505030304" pitchFamily="18" charset="0"/>
              </a:rPr>
              <a:t>преподавания и </a:t>
            </a:r>
            <a:r>
              <a:rPr lang="ru-RU" dirty="0" smtClean="0">
                <a:latin typeface="Palatino Linotype" panose="02040502050505030304" pitchFamily="18" charset="0"/>
              </a:rPr>
              <a:t>распространения </a:t>
            </a:r>
            <a:r>
              <a:rPr lang="ru-RU" dirty="0">
                <a:latin typeface="Palatino Linotype" panose="02040502050505030304" pitchFamily="18" charset="0"/>
              </a:rPr>
              <a:t>русского </a:t>
            </a:r>
            <a:r>
              <a:rPr lang="ru-RU" dirty="0" smtClean="0">
                <a:latin typeface="Palatino Linotype" panose="02040502050505030304" pitchFamily="18" charset="0"/>
              </a:rPr>
              <a:t>языка, русской литературы и культуры</a:t>
            </a:r>
            <a:endParaRPr lang="ru-RU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54" y="914132"/>
            <a:ext cx="3420968" cy="22811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7611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5314" y="949377"/>
            <a:ext cx="39982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Palatino Linotype" panose="02040502050505030304" pitchFamily="18" charset="0"/>
              </a:rPr>
              <a:t>4-8 октября 2016 года</a:t>
            </a:r>
            <a:r>
              <a:rPr lang="ru-RU" sz="2000" b="1" dirty="0">
                <a:latin typeface="Palatino Linotype" panose="02040502050505030304" pitchFamily="18" charset="0"/>
              </a:rPr>
              <a:t/>
            </a:r>
            <a:br>
              <a:rPr lang="ru-RU" sz="2000" b="1" dirty="0">
                <a:latin typeface="Palatino Linotype" panose="02040502050505030304" pitchFamily="18" charset="0"/>
              </a:rPr>
            </a:br>
            <a:r>
              <a:rPr lang="en-US" sz="2000" b="1" dirty="0" smtClean="0">
                <a:latin typeface="Palatino Linotype" panose="02040502050505030304" pitchFamily="18" charset="0"/>
              </a:rPr>
              <a:t>V </a:t>
            </a:r>
            <a:r>
              <a:rPr lang="ru-RU" sz="2000" b="1" dirty="0" smtClean="0">
                <a:latin typeface="Palatino Linotype" panose="02040502050505030304" pitchFamily="18" charset="0"/>
              </a:rPr>
              <a:t>Конгресс РОПРЯЛ в Казани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3" y="949377"/>
            <a:ext cx="2366356" cy="1390435"/>
          </a:xfrm>
          <a:prstGeom prst="rect">
            <a:avLst/>
          </a:prstGeo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2633" y="2452380"/>
            <a:ext cx="7004457" cy="2556372"/>
          </a:xfrm>
        </p:spPr>
        <p:txBody>
          <a:bodyPr/>
          <a:lstStyle/>
          <a:p>
            <a:pPr algn="l"/>
            <a:r>
              <a:rPr lang="ru-RU" sz="3600" b="1" dirty="0" smtClean="0">
                <a:latin typeface="Palatino Linotype" panose="02040502050505030304" pitchFamily="18" charset="0"/>
              </a:rPr>
              <a:t>600</a:t>
            </a:r>
            <a:r>
              <a:rPr lang="ru-RU" sz="2000" dirty="0" smtClean="0">
                <a:latin typeface="Palatino Linotype" panose="02040502050505030304" pitchFamily="18" charset="0"/>
              </a:rPr>
              <a:t> участников</a:t>
            </a:r>
          </a:p>
          <a:p>
            <a:pPr algn="l"/>
            <a:r>
              <a:rPr lang="ru-RU" dirty="0" smtClean="0">
                <a:latin typeface="Palatino Linotype" panose="02040502050505030304" pitchFamily="18" charset="0"/>
              </a:rPr>
              <a:t>58</a:t>
            </a:r>
            <a:r>
              <a:rPr lang="ru-RU" sz="2000" dirty="0" smtClean="0">
                <a:latin typeface="Palatino Linotype" panose="02040502050505030304" pitchFamily="18" charset="0"/>
              </a:rPr>
              <a:t> регионов России</a:t>
            </a:r>
          </a:p>
          <a:p>
            <a:pPr algn="l"/>
            <a:r>
              <a:rPr lang="ru-RU" dirty="0" smtClean="0">
                <a:latin typeface="Palatino Linotype" panose="02040502050505030304" pitchFamily="18" charset="0"/>
              </a:rPr>
              <a:t>6</a:t>
            </a:r>
            <a:r>
              <a:rPr lang="ru-RU" sz="2000" dirty="0" smtClean="0">
                <a:latin typeface="Palatino Linotype" panose="02040502050505030304" pitchFamily="18" charset="0"/>
              </a:rPr>
              <a:t> </a:t>
            </a:r>
            <a:r>
              <a:rPr lang="ru-RU" sz="2000" dirty="0" smtClean="0">
                <a:latin typeface="Palatino Linotype" panose="02040502050505030304" pitchFamily="18" charset="0"/>
              </a:rPr>
              <a:t>научных направлений</a:t>
            </a:r>
          </a:p>
          <a:p>
            <a:pPr algn="l"/>
            <a:r>
              <a:rPr lang="ru-RU" sz="2800" dirty="0" smtClean="0">
                <a:latin typeface="Palatino Linotype" panose="02040502050505030304" pitchFamily="18" charset="0"/>
              </a:rPr>
              <a:t>7</a:t>
            </a:r>
            <a:r>
              <a:rPr lang="ru-RU" sz="2000" dirty="0" smtClean="0">
                <a:latin typeface="Palatino Linotype" panose="02040502050505030304" pitchFamily="18" charset="0"/>
              </a:rPr>
              <a:t> круглых столов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2" y="1735002"/>
            <a:ext cx="2370693" cy="15808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29" y="2013811"/>
            <a:ext cx="2369620" cy="15844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99" y="3615561"/>
            <a:ext cx="2578301" cy="1719258"/>
          </a:xfrm>
          <a:prstGeom prst="rect">
            <a:avLst/>
          </a:prstGeom>
        </p:spPr>
      </p:pic>
      <p:pic>
        <p:nvPicPr>
          <p:cNvPr id="3074" name="Picture 2" descr="\\filesrv\Docs\ADMINdocs\V Конгресс РОПРЯЛ 2016 Казань\Полиграфия\Буклет\Иллюстрации для буклета\28\IMG_38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50" y="3686931"/>
            <a:ext cx="2472000" cy="16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6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27934" y="1696553"/>
            <a:ext cx="6701504" cy="3117818"/>
          </a:xfrm>
          <a:prstGeom prst="rect">
            <a:avLst/>
          </a:prstGeom>
          <a:solidFill>
            <a:srgbClr val="F3AB6E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80000" tIns="144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ru-RU" sz="1400" dirty="0">
              <a:latin typeface="Palatino Linotype" panose="0204050205050503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838" y="5505450"/>
            <a:ext cx="8539162" cy="209550"/>
          </a:xfrm>
          <a:prstGeom prst="rect">
            <a:avLst/>
          </a:prstGeom>
          <a:solidFill>
            <a:srgbClr val="867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A3894"/>
              </a:solidFill>
            </a:endParaRPr>
          </a:p>
        </p:txBody>
      </p:sp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100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1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3" name="Picture 8" descr="\\SERVER\projects6\М\Мапрял\2016\31278-31281_презентации Мапрял и Ропрял\design\mat2\logo ropry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94272"/>
            <a:ext cx="960973" cy="2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1868488" y="163512"/>
            <a:ext cx="7275512" cy="674688"/>
          </a:xfrm>
          <a:prstGeom prst="rect">
            <a:avLst/>
          </a:prstGeom>
          <a:gradFill>
            <a:gsLst>
              <a:gs pos="100000">
                <a:srgbClr val="F3AB6E"/>
              </a:gs>
              <a:gs pos="50000">
                <a:srgbClr val="867870"/>
              </a:gs>
              <a:gs pos="0">
                <a:srgbClr val="86787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6929438" y="163513"/>
            <a:ext cx="1625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sz="1400" b="1" u="sng" dirty="0" smtClean="0">
                <a:solidFill>
                  <a:schemeClr val="bg1"/>
                </a:solidFill>
                <a:latin typeface="Trebuchet MS" pitchFamily="34" charset="0"/>
              </a:rPr>
              <a:t>www.ropryal.ru</a:t>
            </a:r>
            <a:endParaRPr lang="ru-RU" sz="1400" b="1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098675" y="163513"/>
            <a:ext cx="43497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Российское общество преподавателей</a:t>
            </a:r>
          </a:p>
          <a:p>
            <a:pPr eaLnBrk="1" hangingPunct="1">
              <a:lnSpc>
                <a:spcPct val="110000"/>
              </a:lnSpc>
            </a:pPr>
            <a:r>
              <a:rPr lang="ru-RU" sz="1600" dirty="0">
                <a:solidFill>
                  <a:srgbClr val="F3AB6E"/>
                </a:solidFill>
                <a:latin typeface="Palatino Linotype" panose="02040502050505030304" pitchFamily="18" charset="0"/>
              </a:rPr>
              <a:t>русского языка и литературы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91262" y="1144709"/>
            <a:ext cx="7350976" cy="3669662"/>
          </a:xfrm>
        </p:spPr>
        <p:txBody>
          <a:bodyPr/>
          <a:lstStyle/>
          <a:p>
            <a:pPr algn="l"/>
            <a:r>
              <a:rPr lang="ru-RU" sz="1800" b="1" dirty="0" smtClean="0">
                <a:latin typeface="Palatino Linotype" panose="02040502050505030304" pitchFamily="18" charset="0"/>
              </a:rPr>
              <a:t>Научные направления </a:t>
            </a:r>
            <a:r>
              <a:rPr lang="en-US" sz="1800" b="1" dirty="0" smtClean="0">
                <a:latin typeface="Palatino Linotype" panose="02040502050505030304" pitchFamily="18" charset="0"/>
              </a:rPr>
              <a:t>V </a:t>
            </a:r>
            <a:r>
              <a:rPr lang="ru-RU" sz="1800" b="1" dirty="0" smtClean="0">
                <a:latin typeface="Palatino Linotype" panose="02040502050505030304" pitchFamily="18" charset="0"/>
              </a:rPr>
              <a:t>Конгресса РОПРЯЛ:</a:t>
            </a:r>
          </a:p>
          <a:p>
            <a:pPr algn="l"/>
            <a:endParaRPr lang="ru-RU" sz="1800" b="1" dirty="0" smtClean="0">
              <a:latin typeface="Palatino Linotype" panose="0204050205050503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latin typeface="Palatino Linotype" panose="02040502050505030304" pitchFamily="18" charset="0"/>
              </a:rPr>
              <a:t>Русский </a:t>
            </a:r>
            <a:r>
              <a:rPr lang="ru-RU" sz="1800" dirty="0">
                <a:latin typeface="Palatino Linotype" panose="02040502050505030304" pitchFamily="18" charset="0"/>
              </a:rPr>
              <a:t>язык: актуальные аспекты </a:t>
            </a:r>
            <a:r>
              <a:rPr lang="ru-RU" sz="1800" dirty="0" smtClean="0">
                <a:latin typeface="Palatino Linotype" panose="02040502050505030304" pitchFamily="18" charset="0"/>
              </a:rPr>
              <a:t>исследования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latin typeface="Palatino Linotype" panose="02040502050505030304" pitchFamily="18" charset="0"/>
              </a:rPr>
              <a:t>Русский </a:t>
            </a:r>
            <a:r>
              <a:rPr lang="ru-RU" sz="1800" dirty="0">
                <a:latin typeface="Palatino Linotype" panose="02040502050505030304" pitchFamily="18" charset="0"/>
              </a:rPr>
              <a:t>язык и языки народов России: взаимосвязь </a:t>
            </a:r>
            <a:r>
              <a:rPr lang="ru-RU" sz="1800" dirty="0" smtClean="0">
                <a:latin typeface="Palatino Linotype" panose="02040502050505030304" pitchFamily="18" charset="0"/>
              </a:rPr>
              <a:t/>
            </a:r>
            <a:br>
              <a:rPr lang="ru-RU" sz="1800" dirty="0" smtClean="0">
                <a:latin typeface="Palatino Linotype" panose="02040502050505030304" pitchFamily="18" charset="0"/>
              </a:rPr>
            </a:br>
            <a:r>
              <a:rPr lang="ru-RU" sz="1800" dirty="0" smtClean="0">
                <a:latin typeface="Palatino Linotype" panose="02040502050505030304" pitchFamily="18" charset="0"/>
              </a:rPr>
              <a:t>и взаимовлияние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latin typeface="Palatino Linotype" panose="02040502050505030304" pitchFamily="18" charset="0"/>
              </a:rPr>
              <a:t>Русская </a:t>
            </a:r>
            <a:r>
              <a:rPr lang="ru-RU" sz="1800" dirty="0">
                <a:latin typeface="Palatino Linotype" panose="02040502050505030304" pitchFamily="18" charset="0"/>
              </a:rPr>
              <a:t>литература в современном </a:t>
            </a:r>
            <a:r>
              <a:rPr lang="ru-RU" sz="1800" dirty="0" smtClean="0">
                <a:latin typeface="Palatino Linotype" panose="02040502050505030304" pitchFamily="18" charset="0"/>
              </a:rPr>
              <a:t>мире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latin typeface="Palatino Linotype" panose="02040502050505030304" pitchFamily="18" charset="0"/>
              </a:rPr>
              <a:t>Русский </a:t>
            </a:r>
            <a:r>
              <a:rPr lang="ru-RU" sz="1800" dirty="0">
                <a:latin typeface="Palatino Linotype" panose="02040502050505030304" pitchFamily="18" charset="0"/>
              </a:rPr>
              <a:t>язык в системе общего и дополнительного образования </a:t>
            </a:r>
            <a:r>
              <a:rPr lang="ru-RU" sz="1800" dirty="0" smtClean="0">
                <a:latin typeface="Palatino Linotype" panose="02040502050505030304" pitchFamily="18" charset="0"/>
              </a:rPr>
              <a:t>России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latin typeface="Palatino Linotype" panose="02040502050505030304" pitchFamily="18" charset="0"/>
              </a:rPr>
              <a:t>Русский </a:t>
            </a:r>
            <a:r>
              <a:rPr lang="ru-RU" sz="1800" dirty="0">
                <a:latin typeface="Palatino Linotype" panose="02040502050505030304" pitchFamily="18" charset="0"/>
              </a:rPr>
              <a:t>язык в системе высшего образования </a:t>
            </a:r>
            <a:r>
              <a:rPr lang="ru-RU" sz="1800" dirty="0" smtClean="0">
                <a:latin typeface="Palatino Linotype" panose="02040502050505030304" pitchFamily="18" charset="0"/>
              </a:rPr>
              <a:t/>
            </a:r>
            <a:br>
              <a:rPr lang="ru-RU" sz="1800" dirty="0" smtClean="0">
                <a:latin typeface="Palatino Linotype" panose="02040502050505030304" pitchFamily="18" charset="0"/>
              </a:rPr>
            </a:br>
            <a:r>
              <a:rPr lang="ru-RU" sz="1800" dirty="0" smtClean="0">
                <a:latin typeface="Palatino Linotype" panose="02040502050505030304" pitchFamily="18" charset="0"/>
              </a:rPr>
              <a:t>и </a:t>
            </a:r>
            <a:r>
              <a:rPr lang="ru-RU" sz="1800" dirty="0">
                <a:latin typeface="Palatino Linotype" panose="02040502050505030304" pitchFamily="18" charset="0"/>
              </a:rPr>
              <a:t>курсового </a:t>
            </a:r>
            <a:r>
              <a:rPr lang="ru-RU" sz="1800" dirty="0" smtClean="0">
                <a:latin typeface="Palatino Linotype" panose="02040502050505030304" pitchFamily="18" charset="0"/>
              </a:rPr>
              <a:t>обучения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dirty="0" smtClean="0">
                <a:latin typeface="Palatino Linotype" panose="02040502050505030304" pitchFamily="18" charset="0"/>
              </a:rPr>
              <a:t>Русский </a:t>
            </a:r>
            <a:r>
              <a:rPr lang="ru-RU" sz="1800" dirty="0">
                <a:latin typeface="Palatino Linotype" panose="02040502050505030304" pitchFamily="18" charset="0"/>
              </a:rPr>
              <a:t>язык как иностранный в России и за </a:t>
            </a:r>
            <a:r>
              <a:rPr lang="ru-RU" sz="1800" dirty="0" smtClean="0">
                <a:latin typeface="Palatino Linotype" panose="02040502050505030304" pitchFamily="18" charset="0"/>
              </a:rPr>
              <a:t>рубежом</a:t>
            </a:r>
            <a:endParaRPr lang="ru-RU" sz="1800" dirty="0">
              <a:latin typeface="Palatino Linotype" panose="0204050205050503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800" dirty="0" smtClean="0">
              <a:latin typeface="Palatino Linotype" panose="0204050205050503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95" y="838200"/>
            <a:ext cx="2093205" cy="12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6F031A088ADE946A0B7906ACC9D751E" ma:contentTypeVersion="0" ma:contentTypeDescription="Создание документа." ma:contentTypeScope="" ma:versionID="b17988018dc317b7ec812875b591ed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1F45F9-48D3-4905-BF20-40CF3F2D4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9CFAF-E674-4F98-9D1C-7D1907DF8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40EBC8-6B01-459C-A533-8BCB9EF1C69B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6234</TotalTime>
  <Words>1056</Words>
  <Application>Microsoft Office PowerPoint</Application>
  <PresentationFormat>Экран (16:10)</PresentationFormat>
  <Paragraphs>303</Paragraphs>
  <Slides>29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Palatino Linotype</vt:lpstr>
      <vt:lpstr>Calibri</vt:lpstr>
      <vt:lpstr>Trebuchet MS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Tverskoi</dc:creator>
  <cp:lastModifiedBy>Московкин</cp:lastModifiedBy>
  <cp:revision>178</cp:revision>
  <dcterms:created xsi:type="dcterms:W3CDTF">2016-02-12T11:42:52Z</dcterms:created>
  <dcterms:modified xsi:type="dcterms:W3CDTF">2017-08-15T09:37:12Z</dcterms:modified>
</cp:coreProperties>
</file>