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61"/>
  </p:notesMasterIdLst>
  <p:sldIdLst>
    <p:sldId id="258" r:id="rId2"/>
    <p:sldId id="397" r:id="rId3"/>
    <p:sldId id="392" r:id="rId4"/>
    <p:sldId id="362" r:id="rId5"/>
    <p:sldId id="351" r:id="rId6"/>
    <p:sldId id="353" r:id="rId7"/>
    <p:sldId id="358" r:id="rId8"/>
    <p:sldId id="363" r:id="rId9"/>
    <p:sldId id="364" r:id="rId10"/>
    <p:sldId id="365" r:id="rId11"/>
    <p:sldId id="366" r:id="rId12"/>
    <p:sldId id="394" r:id="rId13"/>
    <p:sldId id="373" r:id="rId14"/>
    <p:sldId id="305" r:id="rId15"/>
    <p:sldId id="378" r:id="rId16"/>
    <p:sldId id="398" r:id="rId17"/>
    <p:sldId id="401" r:id="rId18"/>
    <p:sldId id="332" r:id="rId19"/>
    <p:sldId id="395" r:id="rId20"/>
    <p:sldId id="396" r:id="rId21"/>
    <p:sldId id="379" r:id="rId22"/>
    <p:sldId id="399" r:id="rId23"/>
    <p:sldId id="403" r:id="rId24"/>
    <p:sldId id="406" r:id="rId25"/>
    <p:sldId id="381" r:id="rId26"/>
    <p:sldId id="400" r:id="rId27"/>
    <p:sldId id="382" r:id="rId28"/>
    <p:sldId id="391" r:id="rId29"/>
    <p:sldId id="383" r:id="rId30"/>
    <p:sldId id="389" r:id="rId31"/>
    <p:sldId id="349" r:id="rId32"/>
    <p:sldId id="354" r:id="rId33"/>
    <p:sldId id="355" r:id="rId34"/>
    <p:sldId id="306" r:id="rId35"/>
    <p:sldId id="307" r:id="rId36"/>
    <p:sldId id="308" r:id="rId37"/>
    <p:sldId id="309" r:id="rId38"/>
    <p:sldId id="310" r:id="rId39"/>
    <p:sldId id="339" r:id="rId40"/>
    <p:sldId id="340" r:id="rId41"/>
    <p:sldId id="312" r:id="rId42"/>
    <p:sldId id="313" r:id="rId43"/>
    <p:sldId id="314" r:id="rId44"/>
    <p:sldId id="331" r:id="rId45"/>
    <p:sldId id="315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285" r:id="rId57"/>
    <p:sldId id="385" r:id="rId58"/>
    <p:sldId id="386" r:id="rId59"/>
    <p:sldId id="387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DCE"/>
    <a:srgbClr val="EE92AE"/>
    <a:srgbClr val="A31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2110FB-6063-4E03-85EA-34B36526857F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D14299-6441-41DB-BC85-1F30C7CC42CE}">
      <dgm:prSet phldrT="[Текст]" custT="1"/>
      <dgm:spPr>
        <a:solidFill>
          <a:srgbClr val="F5BDCE"/>
        </a:solidFill>
      </dgm:spPr>
      <dgm:t>
        <a:bodyPr/>
        <a:lstStyle/>
        <a:p>
          <a:r>
            <a:rPr lang="ru-RU" sz="4000" b="1" dirty="0" smtClean="0">
              <a:solidFill>
                <a:schemeClr val="tx1"/>
              </a:solidFill>
            </a:rPr>
            <a:t>Пути реализации</a:t>
          </a:r>
          <a:endParaRPr lang="ru-RU" sz="4000" b="1" dirty="0">
            <a:solidFill>
              <a:schemeClr val="tx1"/>
            </a:solidFill>
          </a:endParaRPr>
        </a:p>
      </dgm:t>
    </dgm:pt>
    <dgm:pt modelId="{93BD8A61-34EA-4F4D-87D5-B9BE8D2A4D9C}" type="parTrans" cxnId="{D901AB90-9C53-464F-BA03-878CC52DB734}">
      <dgm:prSet/>
      <dgm:spPr/>
      <dgm:t>
        <a:bodyPr/>
        <a:lstStyle/>
        <a:p>
          <a:endParaRPr lang="ru-RU"/>
        </a:p>
      </dgm:t>
    </dgm:pt>
    <dgm:pt modelId="{3D0CEC6B-7903-481B-84CF-6BA6F0A8238C}" type="sibTrans" cxnId="{D901AB90-9C53-464F-BA03-878CC52DB734}">
      <dgm:prSet/>
      <dgm:spPr/>
      <dgm:t>
        <a:bodyPr/>
        <a:lstStyle/>
        <a:p>
          <a:endParaRPr lang="ru-RU" dirty="0"/>
        </a:p>
      </dgm:t>
    </dgm:pt>
    <dgm:pt modelId="{F84D0651-3257-4493-AD80-73241E19E68C}">
      <dgm:prSet phldrT="[Текст]" custT="1"/>
      <dgm:spPr>
        <a:solidFill>
          <a:srgbClr val="F5BDCE"/>
        </a:solidFill>
      </dgm:spPr>
      <dgm:t>
        <a:bodyPr/>
        <a:lstStyle/>
        <a:p>
          <a:r>
            <a:rPr lang="ru-RU" sz="4800" b="1" cap="none" dirty="0" smtClean="0">
              <a:solidFill>
                <a:schemeClr val="tx1"/>
              </a:solidFill>
            </a:rPr>
            <a:t>Отдельный предмет </a:t>
          </a:r>
        </a:p>
        <a:p>
          <a:r>
            <a:rPr lang="ru-RU" sz="4800" b="1" cap="none" dirty="0" smtClean="0">
              <a:solidFill>
                <a:schemeClr val="tx1"/>
              </a:solidFill>
            </a:rPr>
            <a:t>10 класс</a:t>
          </a:r>
          <a:endParaRPr lang="ru-RU" sz="4800" dirty="0">
            <a:solidFill>
              <a:schemeClr val="tx1"/>
            </a:solidFill>
          </a:endParaRPr>
        </a:p>
      </dgm:t>
    </dgm:pt>
    <dgm:pt modelId="{B21AFA66-6051-4B50-9755-2277512B847E}" type="parTrans" cxnId="{DDFA25F9-5357-49EE-9B83-36B858AF977C}">
      <dgm:prSet/>
      <dgm:spPr/>
      <dgm:t>
        <a:bodyPr/>
        <a:lstStyle/>
        <a:p>
          <a:endParaRPr lang="ru-RU"/>
        </a:p>
      </dgm:t>
    </dgm:pt>
    <dgm:pt modelId="{F66EE5DC-53B1-4F3E-9A3F-9B8682FEB16C}" type="sibTrans" cxnId="{DDFA25F9-5357-49EE-9B83-36B858AF977C}">
      <dgm:prSet/>
      <dgm:spPr/>
      <dgm:t>
        <a:bodyPr/>
        <a:lstStyle/>
        <a:p>
          <a:endParaRPr lang="ru-RU"/>
        </a:p>
      </dgm:t>
    </dgm:pt>
    <dgm:pt modelId="{A2D037D2-3DC1-4158-B0AC-96F7D546F604}">
      <dgm:prSet phldrT="[Текст]"/>
      <dgm:spPr>
        <a:solidFill>
          <a:srgbClr val="F5BDCE"/>
        </a:solidFill>
      </dgm:spPr>
      <dgm:t>
        <a:bodyPr/>
        <a:lstStyle/>
        <a:p>
          <a:r>
            <a:rPr lang="ru-RU" b="1" cap="none" dirty="0" smtClean="0">
              <a:solidFill>
                <a:schemeClr val="tx1"/>
              </a:solidFill>
            </a:rPr>
            <a:t>Отдельный предмет 10 и 11 классы</a:t>
          </a:r>
          <a:r>
            <a:rPr lang="ru-RU" cap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b="1" cap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профильный уровень</a:t>
          </a:r>
          <a:endParaRPr lang="ru-RU" b="1" dirty="0">
            <a:solidFill>
              <a:schemeClr val="tx1"/>
            </a:solidFill>
          </a:endParaRPr>
        </a:p>
      </dgm:t>
    </dgm:pt>
    <dgm:pt modelId="{CBD0544F-BEE3-48ED-B004-9CDA82F0754A}" type="parTrans" cxnId="{474A82E9-322F-44D9-A79A-C542A83C3531}">
      <dgm:prSet/>
      <dgm:spPr/>
      <dgm:t>
        <a:bodyPr/>
        <a:lstStyle/>
        <a:p>
          <a:endParaRPr lang="ru-RU"/>
        </a:p>
      </dgm:t>
    </dgm:pt>
    <dgm:pt modelId="{3111C08A-C48E-4D6E-AAB2-2674E0C7ADB3}" type="sibTrans" cxnId="{474A82E9-322F-44D9-A79A-C542A83C3531}">
      <dgm:prSet/>
      <dgm:spPr/>
      <dgm:t>
        <a:bodyPr/>
        <a:lstStyle/>
        <a:p>
          <a:endParaRPr lang="ru-RU" dirty="0"/>
        </a:p>
      </dgm:t>
    </dgm:pt>
    <dgm:pt modelId="{0EB19244-E8F6-4814-9B4C-DE025991E429}">
      <dgm:prSet phldrT="[Текст]" custT="1"/>
      <dgm:spPr>
        <a:solidFill>
          <a:srgbClr val="F5BDCE"/>
        </a:solidFill>
      </dgm:spPr>
      <dgm:t>
        <a:bodyPr/>
        <a:lstStyle/>
        <a:p>
          <a:r>
            <a:rPr lang="ru-RU" sz="4400" b="1" cap="none" dirty="0" smtClean="0">
              <a:solidFill>
                <a:schemeClr val="tx1"/>
              </a:solidFill>
            </a:rPr>
            <a:t>Отдельный предмет</a:t>
          </a:r>
        </a:p>
        <a:p>
          <a:r>
            <a:rPr lang="ru-RU" sz="4400" b="1" cap="none" dirty="0" smtClean="0">
              <a:solidFill>
                <a:schemeClr val="tx1"/>
              </a:solidFill>
            </a:rPr>
            <a:t> 11 класс</a:t>
          </a:r>
          <a:endParaRPr lang="ru-RU" sz="4400" b="1" dirty="0">
            <a:solidFill>
              <a:schemeClr val="tx1"/>
            </a:solidFill>
          </a:endParaRPr>
        </a:p>
      </dgm:t>
    </dgm:pt>
    <dgm:pt modelId="{D2400CE2-142C-4A07-8F26-F7CEE794DE6A}" type="parTrans" cxnId="{BFE77B0E-7A6A-4DE3-BA9F-768C7D622C45}">
      <dgm:prSet/>
      <dgm:spPr/>
      <dgm:t>
        <a:bodyPr/>
        <a:lstStyle/>
        <a:p>
          <a:endParaRPr lang="ru-RU"/>
        </a:p>
      </dgm:t>
    </dgm:pt>
    <dgm:pt modelId="{0E706947-686E-4AB6-BE84-BD6CD959FAC2}" type="sibTrans" cxnId="{BFE77B0E-7A6A-4DE3-BA9F-768C7D622C45}">
      <dgm:prSet/>
      <dgm:spPr/>
      <dgm:t>
        <a:bodyPr/>
        <a:lstStyle/>
        <a:p>
          <a:endParaRPr lang="ru-RU"/>
        </a:p>
      </dgm:t>
    </dgm:pt>
    <dgm:pt modelId="{6F53109D-C4A4-4C03-AAE5-EE8A9B63144F}" type="pres">
      <dgm:prSet presAssocID="{7F2110FB-6063-4E03-85EA-34B36526857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D19C1B-45AC-4756-8E83-E482B8057718}" type="pres">
      <dgm:prSet presAssocID="{F1D14299-6441-41DB-BC85-1F30C7CC42CE}" presName="node" presStyleLbl="node1" presStyleIdx="0" presStyleCnt="4" custScaleX="174573" custRadScaleRad="99680" custRadScaleInc="1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D87A1E-2FF2-4FC4-867C-47296398DCE5}" type="pres">
      <dgm:prSet presAssocID="{3D0CEC6B-7903-481B-84CF-6BA6F0A8238C}" presName="sibTrans" presStyleLbl="sibTrans2D1" presStyleIdx="0" presStyleCnt="4" custScaleX="1166758" custScaleY="146448" custLinFactNeighborX="95469" custLinFactNeighborY="-32163"/>
      <dgm:spPr/>
      <dgm:t>
        <a:bodyPr/>
        <a:lstStyle/>
        <a:p>
          <a:endParaRPr lang="ru-RU"/>
        </a:p>
      </dgm:t>
    </dgm:pt>
    <dgm:pt modelId="{EDFF65CC-443E-46B8-AC26-27AE8BEA4E4D}" type="pres">
      <dgm:prSet presAssocID="{3D0CEC6B-7903-481B-84CF-6BA6F0A8238C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571A8F86-0384-439A-875A-19AF52A57123}" type="pres">
      <dgm:prSet presAssocID="{F84D0651-3257-4493-AD80-73241E19E68C}" presName="node" presStyleLbl="node1" presStyleIdx="1" presStyleCnt="4" custScaleX="159261" custScaleY="166129" custRadScaleRad="128126" custRadScaleInc="2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E594D-0DD7-4115-9A6F-516A60796A94}" type="pres">
      <dgm:prSet presAssocID="{F66EE5DC-53B1-4F3E-9A3F-9B8682FEB16C}" presName="sibTrans" presStyleLbl="sibTrans2D1" presStyleIdx="1" presStyleCnt="4" custLinFactX="-55483" custLinFactY="14513" custLinFactNeighborX="-100000" custLinFactNeighborY="100000"/>
      <dgm:spPr/>
      <dgm:t>
        <a:bodyPr/>
        <a:lstStyle/>
        <a:p>
          <a:endParaRPr lang="ru-RU"/>
        </a:p>
      </dgm:t>
    </dgm:pt>
    <dgm:pt modelId="{41179942-1E4D-41F1-8CBC-7D78FB5AF4AF}" type="pres">
      <dgm:prSet presAssocID="{F66EE5DC-53B1-4F3E-9A3F-9B8682FEB16C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EA5D75C5-2619-4FE4-A80D-00FA4F02D2B2}" type="pres">
      <dgm:prSet presAssocID="{A2D037D2-3DC1-4158-B0AC-96F7D546F604}" presName="node" presStyleLbl="node1" presStyleIdx="2" presStyleCnt="4" custScaleX="177132" custScaleY="161866" custRadScaleRad="101278" custRadScaleInc="55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98750-DD63-4C79-9BBC-3099511059FA}" type="pres">
      <dgm:prSet presAssocID="{3111C08A-C48E-4D6E-AAB2-2674E0C7ADB3}" presName="sibTrans" presStyleLbl="sibTrans2D1" presStyleIdx="2" presStyleCnt="4" custAng="2085964" custScaleX="1896114" custScaleY="131045" custLinFactX="589925" custLinFactY="-104299" custLinFactNeighborX="600000" custLinFactNeighborY="-200000"/>
      <dgm:spPr/>
      <dgm:t>
        <a:bodyPr/>
        <a:lstStyle/>
        <a:p>
          <a:endParaRPr lang="ru-RU"/>
        </a:p>
      </dgm:t>
    </dgm:pt>
    <dgm:pt modelId="{266C29FF-2F99-4849-860B-D92D8D18CA6F}" type="pres">
      <dgm:prSet presAssocID="{3111C08A-C48E-4D6E-AAB2-2674E0C7ADB3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E0449A81-050C-49DF-8E11-EB4496212FDE}" type="pres">
      <dgm:prSet presAssocID="{0EB19244-E8F6-4814-9B4C-DE025991E429}" presName="node" presStyleLbl="node1" presStyleIdx="3" presStyleCnt="4" custScaleX="177132" custScaleY="161866" custRadScaleRad="110366" custRadScaleInc="6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3581FD-3AAF-4BB0-A04B-B898952234FC}" type="pres">
      <dgm:prSet presAssocID="{0E706947-686E-4AB6-BE84-BD6CD959FAC2}" presName="sibTrans" presStyleLbl="sibTrans2D1" presStyleIdx="3" presStyleCnt="4" custScaleX="1080024" custScaleY="119181" custLinFactX="-180341" custLinFactNeighborX="-200000" custLinFactNeighborY="-32611"/>
      <dgm:spPr/>
      <dgm:t>
        <a:bodyPr/>
        <a:lstStyle/>
        <a:p>
          <a:endParaRPr lang="ru-RU"/>
        </a:p>
      </dgm:t>
    </dgm:pt>
    <dgm:pt modelId="{2213BE8F-B0CB-492C-978E-5D975A04DD6D}" type="pres">
      <dgm:prSet presAssocID="{0E706947-686E-4AB6-BE84-BD6CD959FAC2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0BD5C04B-A52A-4739-84A9-DB2DA9882387}" type="presOf" srcId="{7F2110FB-6063-4E03-85EA-34B36526857F}" destId="{6F53109D-C4A4-4C03-AAE5-EE8A9B63144F}" srcOrd="0" destOrd="0" presId="urn:microsoft.com/office/officeart/2005/8/layout/cycle7"/>
    <dgm:cxn modelId="{0C62BDED-0848-4D35-BDE8-86CAC9E361CC}" type="presOf" srcId="{3111C08A-C48E-4D6E-AAB2-2674E0C7ADB3}" destId="{57D98750-DD63-4C79-9BBC-3099511059FA}" srcOrd="0" destOrd="0" presId="urn:microsoft.com/office/officeart/2005/8/layout/cycle7"/>
    <dgm:cxn modelId="{2F90E231-0625-4C16-9512-98AB6FE07A05}" type="presOf" srcId="{A2D037D2-3DC1-4158-B0AC-96F7D546F604}" destId="{EA5D75C5-2619-4FE4-A80D-00FA4F02D2B2}" srcOrd="0" destOrd="0" presId="urn:microsoft.com/office/officeart/2005/8/layout/cycle7"/>
    <dgm:cxn modelId="{4573AB89-04E0-4445-9668-923069E3492A}" type="presOf" srcId="{0E706947-686E-4AB6-BE84-BD6CD959FAC2}" destId="{2213BE8F-B0CB-492C-978E-5D975A04DD6D}" srcOrd="1" destOrd="0" presId="urn:microsoft.com/office/officeart/2005/8/layout/cycle7"/>
    <dgm:cxn modelId="{BFE77B0E-7A6A-4DE3-BA9F-768C7D622C45}" srcId="{7F2110FB-6063-4E03-85EA-34B36526857F}" destId="{0EB19244-E8F6-4814-9B4C-DE025991E429}" srcOrd="3" destOrd="0" parTransId="{D2400CE2-142C-4A07-8F26-F7CEE794DE6A}" sibTransId="{0E706947-686E-4AB6-BE84-BD6CD959FAC2}"/>
    <dgm:cxn modelId="{66D43C1B-3F8F-4565-BA5B-F69E86DCFEF3}" type="presOf" srcId="{F66EE5DC-53B1-4F3E-9A3F-9B8682FEB16C}" destId="{41179942-1E4D-41F1-8CBC-7D78FB5AF4AF}" srcOrd="1" destOrd="0" presId="urn:microsoft.com/office/officeart/2005/8/layout/cycle7"/>
    <dgm:cxn modelId="{D901AB90-9C53-464F-BA03-878CC52DB734}" srcId="{7F2110FB-6063-4E03-85EA-34B36526857F}" destId="{F1D14299-6441-41DB-BC85-1F30C7CC42CE}" srcOrd="0" destOrd="0" parTransId="{93BD8A61-34EA-4F4D-87D5-B9BE8D2A4D9C}" sibTransId="{3D0CEC6B-7903-481B-84CF-6BA6F0A8238C}"/>
    <dgm:cxn modelId="{5A2F6BFB-A045-4837-8AEA-76357079A645}" type="presOf" srcId="{0EB19244-E8F6-4814-9B4C-DE025991E429}" destId="{E0449A81-050C-49DF-8E11-EB4496212FDE}" srcOrd="0" destOrd="0" presId="urn:microsoft.com/office/officeart/2005/8/layout/cycle7"/>
    <dgm:cxn modelId="{8FB2EECF-BA0F-426E-A1E8-A37FC85AD02F}" type="presOf" srcId="{3D0CEC6B-7903-481B-84CF-6BA6F0A8238C}" destId="{EDFF65CC-443E-46B8-AC26-27AE8BEA4E4D}" srcOrd="1" destOrd="0" presId="urn:microsoft.com/office/officeart/2005/8/layout/cycle7"/>
    <dgm:cxn modelId="{FB670FDD-8134-4772-9EF5-83572F61D5A7}" type="presOf" srcId="{F66EE5DC-53B1-4F3E-9A3F-9B8682FEB16C}" destId="{F29E594D-0DD7-4115-9A6F-516A60796A94}" srcOrd="0" destOrd="0" presId="urn:microsoft.com/office/officeart/2005/8/layout/cycle7"/>
    <dgm:cxn modelId="{62B69C9B-1784-4D82-BC40-FB6D1C6C479D}" type="presOf" srcId="{3D0CEC6B-7903-481B-84CF-6BA6F0A8238C}" destId="{8AD87A1E-2FF2-4FC4-867C-47296398DCE5}" srcOrd="0" destOrd="0" presId="urn:microsoft.com/office/officeart/2005/8/layout/cycle7"/>
    <dgm:cxn modelId="{E0904ECF-3F19-4116-8325-468894128C29}" type="presOf" srcId="{3111C08A-C48E-4D6E-AAB2-2674E0C7ADB3}" destId="{266C29FF-2F99-4849-860B-D92D8D18CA6F}" srcOrd="1" destOrd="0" presId="urn:microsoft.com/office/officeart/2005/8/layout/cycle7"/>
    <dgm:cxn modelId="{823BD382-723E-4287-9BC7-8281330DA927}" type="presOf" srcId="{F84D0651-3257-4493-AD80-73241E19E68C}" destId="{571A8F86-0384-439A-875A-19AF52A57123}" srcOrd="0" destOrd="0" presId="urn:microsoft.com/office/officeart/2005/8/layout/cycle7"/>
    <dgm:cxn modelId="{DDFA25F9-5357-49EE-9B83-36B858AF977C}" srcId="{7F2110FB-6063-4E03-85EA-34B36526857F}" destId="{F84D0651-3257-4493-AD80-73241E19E68C}" srcOrd="1" destOrd="0" parTransId="{B21AFA66-6051-4B50-9755-2277512B847E}" sibTransId="{F66EE5DC-53B1-4F3E-9A3F-9B8682FEB16C}"/>
    <dgm:cxn modelId="{9CA3633D-3B8A-4A64-8477-2737BEA51FB4}" type="presOf" srcId="{F1D14299-6441-41DB-BC85-1F30C7CC42CE}" destId="{9CD19C1B-45AC-4756-8E83-E482B8057718}" srcOrd="0" destOrd="0" presId="urn:microsoft.com/office/officeart/2005/8/layout/cycle7"/>
    <dgm:cxn modelId="{474A82E9-322F-44D9-A79A-C542A83C3531}" srcId="{7F2110FB-6063-4E03-85EA-34B36526857F}" destId="{A2D037D2-3DC1-4158-B0AC-96F7D546F604}" srcOrd="2" destOrd="0" parTransId="{CBD0544F-BEE3-48ED-B004-9CDA82F0754A}" sibTransId="{3111C08A-C48E-4D6E-AAB2-2674E0C7ADB3}"/>
    <dgm:cxn modelId="{58B070E5-900D-4B3E-A37A-83F54B5D015A}" type="presOf" srcId="{0E706947-686E-4AB6-BE84-BD6CD959FAC2}" destId="{043581FD-3AAF-4BB0-A04B-B898952234FC}" srcOrd="0" destOrd="0" presId="urn:microsoft.com/office/officeart/2005/8/layout/cycle7"/>
    <dgm:cxn modelId="{65751775-624E-4009-95B2-6CE99BD9711F}" type="presParOf" srcId="{6F53109D-C4A4-4C03-AAE5-EE8A9B63144F}" destId="{9CD19C1B-45AC-4756-8E83-E482B8057718}" srcOrd="0" destOrd="0" presId="urn:microsoft.com/office/officeart/2005/8/layout/cycle7"/>
    <dgm:cxn modelId="{1A3A8468-715B-427C-81EC-2D0B4C91A13D}" type="presParOf" srcId="{6F53109D-C4A4-4C03-AAE5-EE8A9B63144F}" destId="{8AD87A1E-2FF2-4FC4-867C-47296398DCE5}" srcOrd="1" destOrd="0" presId="urn:microsoft.com/office/officeart/2005/8/layout/cycle7"/>
    <dgm:cxn modelId="{72B05E8C-124F-4DBD-B1A3-1CC661FBEA7E}" type="presParOf" srcId="{8AD87A1E-2FF2-4FC4-867C-47296398DCE5}" destId="{EDFF65CC-443E-46B8-AC26-27AE8BEA4E4D}" srcOrd="0" destOrd="0" presId="urn:microsoft.com/office/officeart/2005/8/layout/cycle7"/>
    <dgm:cxn modelId="{1C36220D-B6FD-405C-82F7-3693E1EDA2C3}" type="presParOf" srcId="{6F53109D-C4A4-4C03-AAE5-EE8A9B63144F}" destId="{571A8F86-0384-439A-875A-19AF52A57123}" srcOrd="2" destOrd="0" presId="urn:microsoft.com/office/officeart/2005/8/layout/cycle7"/>
    <dgm:cxn modelId="{1527C124-F9B5-4842-BC1E-F11351C4BF2D}" type="presParOf" srcId="{6F53109D-C4A4-4C03-AAE5-EE8A9B63144F}" destId="{F29E594D-0DD7-4115-9A6F-516A60796A94}" srcOrd="3" destOrd="0" presId="urn:microsoft.com/office/officeart/2005/8/layout/cycle7"/>
    <dgm:cxn modelId="{442B96F7-9969-4098-A666-A736CABE865E}" type="presParOf" srcId="{F29E594D-0DD7-4115-9A6F-516A60796A94}" destId="{41179942-1E4D-41F1-8CBC-7D78FB5AF4AF}" srcOrd="0" destOrd="0" presId="urn:microsoft.com/office/officeart/2005/8/layout/cycle7"/>
    <dgm:cxn modelId="{262DE5B1-EAEB-4F24-9823-A8A17F75AFEC}" type="presParOf" srcId="{6F53109D-C4A4-4C03-AAE5-EE8A9B63144F}" destId="{EA5D75C5-2619-4FE4-A80D-00FA4F02D2B2}" srcOrd="4" destOrd="0" presId="urn:microsoft.com/office/officeart/2005/8/layout/cycle7"/>
    <dgm:cxn modelId="{F20792E2-224E-4AA6-A545-58B1DB1C29F2}" type="presParOf" srcId="{6F53109D-C4A4-4C03-AAE5-EE8A9B63144F}" destId="{57D98750-DD63-4C79-9BBC-3099511059FA}" srcOrd="5" destOrd="0" presId="urn:microsoft.com/office/officeart/2005/8/layout/cycle7"/>
    <dgm:cxn modelId="{31E63FAA-44FF-4382-8239-E5D2D1847AD2}" type="presParOf" srcId="{57D98750-DD63-4C79-9BBC-3099511059FA}" destId="{266C29FF-2F99-4849-860B-D92D8D18CA6F}" srcOrd="0" destOrd="0" presId="urn:microsoft.com/office/officeart/2005/8/layout/cycle7"/>
    <dgm:cxn modelId="{53286920-A6A4-4A9B-ADBB-D925DB409E35}" type="presParOf" srcId="{6F53109D-C4A4-4C03-AAE5-EE8A9B63144F}" destId="{E0449A81-050C-49DF-8E11-EB4496212FDE}" srcOrd="6" destOrd="0" presId="urn:microsoft.com/office/officeart/2005/8/layout/cycle7"/>
    <dgm:cxn modelId="{9D6EF1BF-ADE4-4F85-8AD9-1838B77E3A51}" type="presParOf" srcId="{6F53109D-C4A4-4C03-AAE5-EE8A9B63144F}" destId="{043581FD-3AAF-4BB0-A04B-B898952234FC}" srcOrd="7" destOrd="0" presId="urn:microsoft.com/office/officeart/2005/8/layout/cycle7"/>
    <dgm:cxn modelId="{3EA24677-C469-4302-9D63-245982081E31}" type="presParOf" srcId="{043581FD-3AAF-4BB0-A04B-B898952234FC}" destId="{2213BE8F-B0CB-492C-978E-5D975A04DD6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19C1B-45AC-4756-8E83-E482B8057718}">
      <dsp:nvSpPr>
        <dsp:cNvPr id="0" name=""/>
        <dsp:cNvSpPr/>
      </dsp:nvSpPr>
      <dsp:spPr>
        <a:xfrm>
          <a:off x="3723569" y="-186402"/>
          <a:ext cx="4415720" cy="1264720"/>
        </a:xfrm>
        <a:prstGeom prst="roundRect">
          <a:avLst>
            <a:gd name="adj" fmla="val 10000"/>
          </a:avLst>
        </a:prstGeom>
        <a:solidFill>
          <a:srgbClr val="F5BDCE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/>
              </a:solidFill>
            </a:rPr>
            <a:t>Пути реализации</a:t>
          </a:r>
          <a:endParaRPr lang="ru-RU" sz="4000" b="1" kern="1200" dirty="0">
            <a:solidFill>
              <a:schemeClr val="tx1"/>
            </a:solidFill>
          </a:endParaRPr>
        </a:p>
      </dsp:txBody>
      <dsp:txXfrm>
        <a:off x="3760611" y="-149360"/>
        <a:ext cx="4341636" cy="1190636"/>
      </dsp:txXfrm>
    </dsp:sp>
    <dsp:sp modelId="{8AD87A1E-2FF2-4FC4-867C-47296398DCE5}">
      <dsp:nvSpPr>
        <dsp:cNvPr id="0" name=""/>
        <dsp:cNvSpPr/>
      </dsp:nvSpPr>
      <dsp:spPr>
        <a:xfrm rot="2327895">
          <a:off x="6415058" y="1010835"/>
          <a:ext cx="1911214" cy="64825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6609535" y="1140486"/>
        <a:ext cx="1522261" cy="388953"/>
      </dsp:txXfrm>
    </dsp:sp>
    <dsp:sp modelId="{571A8F86-0384-439A-875A-19AF52A57123}">
      <dsp:nvSpPr>
        <dsp:cNvPr id="0" name=""/>
        <dsp:cNvSpPr/>
      </dsp:nvSpPr>
      <dsp:spPr>
        <a:xfrm>
          <a:off x="7003064" y="1876349"/>
          <a:ext cx="4028412" cy="2101067"/>
        </a:xfrm>
        <a:prstGeom prst="roundRect">
          <a:avLst>
            <a:gd name="adj" fmla="val 10000"/>
          </a:avLst>
        </a:prstGeom>
        <a:solidFill>
          <a:srgbClr val="F5BDCE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cap="none" dirty="0" smtClean="0">
              <a:solidFill>
                <a:schemeClr val="tx1"/>
              </a:solidFill>
            </a:rPr>
            <a:t>Отдельный предмет 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cap="none" dirty="0" smtClean="0">
              <a:solidFill>
                <a:schemeClr val="tx1"/>
              </a:solidFill>
            </a:rPr>
            <a:t>10 класс</a:t>
          </a:r>
          <a:endParaRPr lang="ru-RU" sz="4800" kern="1200" dirty="0">
            <a:solidFill>
              <a:schemeClr val="tx1"/>
            </a:solidFill>
          </a:endParaRPr>
        </a:p>
      </dsp:txBody>
      <dsp:txXfrm>
        <a:off x="7064602" y="1937887"/>
        <a:ext cx="3905336" cy="1977991"/>
      </dsp:txXfrm>
    </dsp:sp>
    <dsp:sp modelId="{F29E594D-0DD7-4115-9A6F-516A60796A94}">
      <dsp:nvSpPr>
        <dsp:cNvPr id="0" name=""/>
        <dsp:cNvSpPr/>
      </dsp:nvSpPr>
      <dsp:spPr>
        <a:xfrm rot="9142424">
          <a:off x="6582728" y="4310457"/>
          <a:ext cx="163805" cy="44265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6631869" y="4398987"/>
        <a:ext cx="65522" cy="265592"/>
      </dsp:txXfrm>
    </dsp:sp>
    <dsp:sp modelId="{EA5D75C5-2619-4FE4-A80D-00FA4F02D2B2}">
      <dsp:nvSpPr>
        <dsp:cNvPr id="0" name=""/>
        <dsp:cNvSpPr/>
      </dsp:nvSpPr>
      <dsp:spPr>
        <a:xfrm>
          <a:off x="2632653" y="4072362"/>
          <a:ext cx="4480448" cy="2047152"/>
        </a:xfrm>
        <a:prstGeom prst="roundRect">
          <a:avLst>
            <a:gd name="adj" fmla="val 10000"/>
          </a:avLst>
        </a:prstGeom>
        <a:solidFill>
          <a:srgbClr val="F5BDCE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cap="none" dirty="0" smtClean="0">
              <a:solidFill>
                <a:schemeClr val="tx1"/>
              </a:solidFill>
            </a:rPr>
            <a:t>Отдельный предмет 10 и 11 классы</a:t>
          </a:r>
          <a:r>
            <a:rPr lang="ru-RU" sz="3300" kern="1200" cap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300" b="1" kern="1200" cap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профильный уровень</a:t>
          </a:r>
          <a:endParaRPr lang="ru-RU" sz="3300" b="1" kern="1200" dirty="0">
            <a:solidFill>
              <a:schemeClr val="tx1"/>
            </a:solidFill>
          </a:endParaRPr>
        </a:p>
      </dsp:txBody>
      <dsp:txXfrm>
        <a:off x="2692612" y="4132321"/>
        <a:ext cx="4360530" cy="1927234"/>
      </dsp:txXfrm>
    </dsp:sp>
    <dsp:sp modelId="{57D98750-DD63-4C79-9BBC-3099511059FA}">
      <dsp:nvSpPr>
        <dsp:cNvPr id="0" name=""/>
        <dsp:cNvSpPr/>
      </dsp:nvSpPr>
      <dsp:spPr>
        <a:xfrm rot="16200000">
          <a:off x="4448464" y="2276723"/>
          <a:ext cx="3105940" cy="58007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 rot="10800000">
        <a:off x="4622486" y="2392738"/>
        <a:ext cx="2757896" cy="348043"/>
      </dsp:txXfrm>
    </dsp:sp>
    <dsp:sp modelId="{E0449A81-050C-49DF-8E11-EB4496212FDE}">
      <dsp:nvSpPr>
        <dsp:cNvPr id="0" name=""/>
        <dsp:cNvSpPr/>
      </dsp:nvSpPr>
      <dsp:spPr>
        <a:xfrm>
          <a:off x="991439" y="1707978"/>
          <a:ext cx="4480448" cy="2047152"/>
        </a:xfrm>
        <a:prstGeom prst="roundRect">
          <a:avLst>
            <a:gd name="adj" fmla="val 10000"/>
          </a:avLst>
        </a:prstGeom>
        <a:solidFill>
          <a:srgbClr val="F5BDCE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cap="none" dirty="0" smtClean="0">
              <a:solidFill>
                <a:schemeClr val="tx1"/>
              </a:solidFill>
            </a:rPr>
            <a:t>Отдельный предмет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cap="none" dirty="0" smtClean="0">
              <a:solidFill>
                <a:schemeClr val="tx1"/>
              </a:solidFill>
            </a:rPr>
            <a:t> 11 класс</a:t>
          </a:r>
          <a:endParaRPr lang="ru-RU" sz="4400" b="1" kern="1200" dirty="0">
            <a:solidFill>
              <a:schemeClr val="tx1"/>
            </a:solidFill>
          </a:endParaRPr>
        </a:p>
      </dsp:txBody>
      <dsp:txXfrm>
        <a:off x="1051398" y="1767937"/>
        <a:ext cx="4360530" cy="1927234"/>
      </dsp:txXfrm>
    </dsp:sp>
    <dsp:sp modelId="{043581FD-3AAF-4BB0-A04B-B898952234FC}">
      <dsp:nvSpPr>
        <dsp:cNvPr id="0" name=""/>
        <dsp:cNvSpPr/>
      </dsp:nvSpPr>
      <dsp:spPr>
        <a:xfrm rot="19184943">
          <a:off x="3305011" y="985015"/>
          <a:ext cx="1769139" cy="52755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3463278" y="1090526"/>
        <a:ext cx="1452605" cy="316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AB4AA-91C1-4480-AB87-4C3D5DFFCC07}" type="datetimeFigureOut">
              <a:rPr lang="ru-RU" smtClean="0"/>
              <a:t>22.08.2017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0861-7649-44AD-9139-0B1834C0D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13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75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859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225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8407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443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613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3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151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11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2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61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7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14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169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11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6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45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auastro/home/%D0%9C%D0%B0%D1%81%D0%B5%D0%BD%D0%BD%D0%B8%D0%BA%D0%BE%D0%B2%D0%B0%202.jpg?attredirects=0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school-collection.edu.ru/catalog/rubr/d89273c5-647a-dea2-e711-1abcc7c787dc/114745/?interface=pupil&amp;class=53&amp;subject%5b%5d=30&amp;subject%5b%5d=39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7017" y="400594"/>
            <a:ext cx="11338560" cy="3204755"/>
          </a:xfrm>
        </p:spPr>
        <p:txBody>
          <a:bodyPr>
            <a:normAutofit/>
          </a:bodyPr>
          <a:lstStyle/>
          <a:p>
            <a:r>
              <a:rPr lang="ru-RU" b="1" dirty="0" smtClean="0"/>
              <a:t>Р</a:t>
            </a:r>
            <a:r>
              <a:rPr lang="ru-RU" b="1" cap="none" dirty="0" smtClean="0"/>
              <a:t>оссийская</a:t>
            </a:r>
            <a:r>
              <a:rPr lang="ru-RU" b="1" dirty="0" smtClean="0"/>
              <a:t> а</a:t>
            </a:r>
            <a:r>
              <a:rPr lang="ru-RU" b="1" cap="none" dirty="0" smtClean="0"/>
              <a:t>ссоциация</a:t>
            </a:r>
            <a:r>
              <a:rPr lang="ru-RU" b="1" dirty="0" smtClean="0"/>
              <a:t> </a:t>
            </a:r>
            <a:r>
              <a:rPr lang="ru-RU" b="1" cap="none" dirty="0" smtClean="0"/>
              <a:t>учителей астрономии и система астрономического образования в современной школе</a:t>
            </a:r>
            <a:r>
              <a:rPr lang="ru-RU" sz="6000" cap="none" dirty="0" smtClean="0"/>
              <a:t>: </a:t>
            </a:r>
            <a:r>
              <a:rPr lang="ru-RU" b="1" cap="none" dirty="0" smtClean="0"/>
              <a:t>состояние и перспективы развития </a:t>
            </a:r>
            <a:endParaRPr lang="ru-RU" cap="none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66" y="3936274"/>
            <a:ext cx="10058400" cy="2547652"/>
          </a:xfrm>
        </p:spPr>
        <p:txBody>
          <a:bodyPr>
            <a:noAutofit/>
          </a:bodyPr>
          <a:lstStyle/>
          <a:p>
            <a:pPr algn="just"/>
            <a:r>
              <a:rPr lang="ru-RU" sz="2800" b="1" cap="none" dirty="0" smtClean="0">
                <a:solidFill>
                  <a:schemeClr val="tx1"/>
                </a:solidFill>
              </a:rPr>
              <a:t>Гомулина </a:t>
            </a:r>
            <a:r>
              <a:rPr lang="ru-RU" sz="2800" b="1" cap="none" dirty="0">
                <a:solidFill>
                  <a:schemeClr val="tx1"/>
                </a:solidFill>
              </a:rPr>
              <a:t>Н</a:t>
            </a:r>
            <a:r>
              <a:rPr lang="ru-RU" sz="2800" b="1" cap="none" dirty="0" smtClean="0">
                <a:solidFill>
                  <a:schemeClr val="tx1"/>
                </a:solidFill>
              </a:rPr>
              <a:t>аталия </a:t>
            </a:r>
            <a:r>
              <a:rPr lang="ru-RU" sz="2800" b="1" cap="none" dirty="0">
                <a:solidFill>
                  <a:schemeClr val="tx1"/>
                </a:solidFill>
              </a:rPr>
              <a:t>Н</a:t>
            </a:r>
            <a:r>
              <a:rPr lang="ru-RU" sz="2800" b="1" cap="none" dirty="0" smtClean="0">
                <a:solidFill>
                  <a:schemeClr val="tx1"/>
                </a:solidFill>
              </a:rPr>
              <a:t>иколаевна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ru-RU" sz="2400" cap="none" dirty="0" smtClean="0">
                <a:solidFill>
                  <a:schemeClr val="tx1"/>
                </a:solidFill>
              </a:rPr>
              <a:t>канд.пед.наук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</a:p>
          <a:p>
            <a:pPr algn="just"/>
            <a:r>
              <a:rPr lang="ru-RU" sz="2400" cap="none" dirty="0" smtClean="0">
                <a:solidFill>
                  <a:schemeClr val="tx1"/>
                </a:solidFill>
              </a:rPr>
              <a:t>ГБОУ </a:t>
            </a:r>
            <a:r>
              <a:rPr lang="ru-RU" sz="2400" cap="none" dirty="0">
                <a:solidFill>
                  <a:schemeClr val="tx1"/>
                </a:solidFill>
              </a:rPr>
              <a:t>Московская гимназия на Юго-Западе № </a:t>
            </a:r>
            <a:r>
              <a:rPr lang="ru-RU" sz="2400" cap="none" dirty="0" smtClean="0">
                <a:solidFill>
                  <a:schemeClr val="tx1"/>
                </a:solidFill>
              </a:rPr>
              <a:t>1543,</a:t>
            </a:r>
          </a:p>
          <a:p>
            <a:pPr algn="just"/>
            <a:r>
              <a:rPr lang="ru-RU" sz="2400" cap="none" dirty="0" smtClean="0">
                <a:solidFill>
                  <a:schemeClr val="tx1"/>
                </a:solidFill>
              </a:rPr>
              <a:t>член Астрономического общества, председатель методической комиссии Российской Ассоциации учителей астрономии. Автор электронных образовательных ресурсов по астрономии</a:t>
            </a:r>
          </a:p>
        </p:txBody>
      </p:sp>
    </p:spTree>
    <p:extLst>
      <p:ext uri="{BB962C8B-B14F-4D97-AF65-F5344CB8AC3E}">
        <p14:creationId xmlns:p14="http://schemas.microsoft.com/office/powerpoint/2010/main" val="320359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6" y="0"/>
            <a:ext cx="10829813" cy="6858000"/>
          </a:xfrm>
        </p:spPr>
      </p:pic>
    </p:spTree>
    <p:extLst>
      <p:ext uri="{BB962C8B-B14F-4D97-AF65-F5344CB8AC3E}">
        <p14:creationId xmlns:p14="http://schemas.microsoft.com/office/powerpoint/2010/main" val="385344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00" y="0"/>
            <a:ext cx="10591606" cy="6858000"/>
          </a:xfrm>
        </p:spPr>
      </p:pic>
    </p:spTree>
    <p:extLst>
      <p:ext uri="{BB962C8B-B14F-4D97-AF65-F5344CB8AC3E}">
        <p14:creationId xmlns:p14="http://schemas.microsoft.com/office/powerpoint/2010/main" val="80995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2195387"/>
              </p:ext>
            </p:extLst>
          </p:nvPr>
        </p:nvGraphicFramePr>
        <p:xfrm>
          <a:off x="447261" y="457200"/>
          <a:ext cx="11589025" cy="6122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03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35" y="618517"/>
            <a:ext cx="11579087" cy="1596177"/>
          </a:xfrm>
        </p:spPr>
        <p:txBody>
          <a:bodyPr/>
          <a:lstStyle/>
          <a:p>
            <a:r>
              <a:rPr lang="ru-RU" b="1" dirty="0" smtClean="0"/>
              <a:t>К</a:t>
            </a:r>
            <a:r>
              <a:rPr lang="ru-RU" b="1" cap="none" dirty="0" smtClean="0"/>
              <a:t>урс</a:t>
            </a:r>
            <a:r>
              <a:rPr lang="ru-RU" b="1" dirty="0" smtClean="0"/>
              <a:t> А</a:t>
            </a:r>
            <a:r>
              <a:rPr lang="ru-RU" b="1" cap="none" dirty="0" smtClean="0"/>
              <a:t>строномии возвращается в школы</a:t>
            </a:r>
            <a:r>
              <a:rPr lang="ru-RU" b="1" dirty="0" smtClean="0"/>
              <a:t>. </a:t>
            </a:r>
            <a:br>
              <a:rPr lang="ru-RU" b="1" dirty="0" smtClean="0"/>
            </a:br>
            <a:r>
              <a:rPr lang="ru-RU" b="1" dirty="0" smtClean="0"/>
              <a:t>Н</a:t>
            </a:r>
            <a:r>
              <a:rPr lang="ru-RU" b="1" cap="none" dirty="0" smtClean="0"/>
              <a:t>о есть проблемы</a:t>
            </a:r>
            <a:endParaRPr lang="ru-RU" b="1" cap="none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88235" y="1977888"/>
            <a:ext cx="11579087" cy="4084982"/>
          </a:xfrm>
        </p:spPr>
        <p:txBody>
          <a:bodyPr>
            <a:normAutofit fontScale="92500" lnSpcReduction="20000"/>
          </a:bodyPr>
          <a:lstStyle/>
          <a:p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повышение квалификации учителей. </a:t>
            </a:r>
            <a:r>
              <a:rPr lang="ru-RU" sz="2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квалифицированных кадров. </a:t>
            </a:r>
          </a:p>
          <a:p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 и методические разработки для школ и </a:t>
            </a:r>
            <a:r>
              <a:rPr lang="ru-RU" sz="28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педуниверситетов</a:t>
            </a:r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они либо устарели, либо отсутствуют!</a:t>
            </a:r>
          </a:p>
          <a:p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Издательства подготовили обновленные учебники, но в школы учебники не поступили.</a:t>
            </a:r>
          </a:p>
          <a:p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учебных наглядных пособий.</a:t>
            </a:r>
          </a:p>
          <a:p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Устарели электронные образовательные ресурсы.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70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569120340"/>
              </p:ext>
            </p:extLst>
          </p:nvPr>
        </p:nvGraphicFramePr>
        <p:xfrm>
          <a:off x="191590" y="121545"/>
          <a:ext cx="11678192" cy="6656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1727">
                  <a:extLst>
                    <a:ext uri="{9D8B030D-6E8A-4147-A177-3AD203B41FA5}">
                      <a16:colId xmlns:a16="http://schemas.microsoft.com/office/drawing/2014/main" val="241395230"/>
                    </a:ext>
                  </a:extLst>
                </a:gridCol>
                <a:gridCol w="2627369">
                  <a:extLst>
                    <a:ext uri="{9D8B030D-6E8A-4147-A177-3AD203B41FA5}">
                      <a16:colId xmlns:a16="http://schemas.microsoft.com/office/drawing/2014/main" val="4192030724"/>
                    </a:ext>
                  </a:extLst>
                </a:gridCol>
                <a:gridCol w="2919548">
                  <a:extLst>
                    <a:ext uri="{9D8B030D-6E8A-4147-A177-3AD203B41FA5}">
                      <a16:colId xmlns:a16="http://schemas.microsoft.com/office/drawing/2014/main" val="3810078678"/>
                    </a:ext>
                  </a:extLst>
                </a:gridCol>
                <a:gridCol w="2919548">
                  <a:extLst>
                    <a:ext uri="{9D8B030D-6E8A-4147-A177-3AD203B41FA5}">
                      <a16:colId xmlns:a16="http://schemas.microsoft.com/office/drawing/2014/main" val="4061194776"/>
                    </a:ext>
                  </a:extLst>
                </a:gridCol>
              </a:tblGrid>
              <a:tr h="22611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030884"/>
                  </a:ext>
                </a:extLst>
              </a:tr>
              <a:tr h="1351516">
                <a:tc>
                  <a:txBody>
                    <a:bodyPr/>
                    <a:lstStyle/>
                    <a:p>
                      <a:r>
                        <a:rPr lang="ru-RU" dirty="0" smtClean="0"/>
                        <a:t>Просвещение, 1981. Б.А. Воронцов-Вельяминов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Дрофа,2009. </a:t>
                      </a:r>
                    </a:p>
                    <a:p>
                      <a:r>
                        <a:rPr lang="ru-RU" dirty="0" smtClean="0"/>
                        <a:t>Б.А. Воронцов-Вельяминов. </a:t>
                      </a:r>
                      <a:r>
                        <a:rPr lang="ru-RU" dirty="0" err="1" smtClean="0"/>
                        <a:t>Е.К.Страут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Просвещение, 2003.</a:t>
                      </a:r>
                    </a:p>
                    <a:p>
                      <a:r>
                        <a:rPr lang="ru-RU" dirty="0" err="1" smtClean="0"/>
                        <a:t>В.В.Порфирьев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Просвещение, 1988.</a:t>
                      </a:r>
                    </a:p>
                    <a:p>
                      <a:r>
                        <a:rPr lang="ru-RU" dirty="0" smtClean="0"/>
                        <a:t>Книга для чтения.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М.М.Дагаев</a:t>
                      </a:r>
                      <a:r>
                        <a:rPr lang="ru-RU" baseline="0" dirty="0" smtClean="0"/>
                        <a:t>, </a:t>
                      </a:r>
                      <a:r>
                        <a:rPr lang="ru-RU" baseline="0" dirty="0" err="1" smtClean="0"/>
                        <a:t>В.М.Чаругин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068639"/>
                  </a:ext>
                </a:extLst>
              </a:tr>
              <a:tr h="21296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744260"/>
                  </a:ext>
                </a:extLst>
              </a:tr>
              <a:tr h="885318">
                <a:tc>
                  <a:txBody>
                    <a:bodyPr/>
                    <a:lstStyle/>
                    <a:p>
                      <a:r>
                        <a:rPr lang="ru-RU" dirty="0" smtClean="0"/>
                        <a:t>Просвещение, 1994</a:t>
                      </a:r>
                    </a:p>
                    <a:p>
                      <a:r>
                        <a:rPr lang="ru-RU" dirty="0" smtClean="0"/>
                        <a:t>Левитан Е.П.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Просвещение, 2005</a:t>
                      </a:r>
                    </a:p>
                    <a:p>
                      <a:r>
                        <a:rPr lang="ru-RU" dirty="0" smtClean="0"/>
                        <a:t>Левитан Е.П.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Просвещение, 2001</a:t>
                      </a:r>
                    </a:p>
                    <a:p>
                      <a:r>
                        <a:rPr lang="ru-RU" dirty="0" err="1" smtClean="0"/>
                        <a:t>А.В.Засов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Э.В.Кононович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ФИЗМАТЛИТ, 2015, второе, </a:t>
                      </a:r>
                      <a:r>
                        <a:rPr lang="ru-RU" b="1" dirty="0" err="1" smtClean="0"/>
                        <a:t>испр</a:t>
                      </a:r>
                      <a:r>
                        <a:rPr lang="ru-RU" b="1" dirty="0" smtClean="0"/>
                        <a:t>., дополненное</a:t>
                      </a:r>
                    </a:p>
                    <a:p>
                      <a:r>
                        <a:rPr lang="ru-RU" b="1" dirty="0" err="1" smtClean="0"/>
                        <a:t>А.В.Засов</a:t>
                      </a:r>
                      <a:r>
                        <a:rPr lang="ru-RU" b="1" dirty="0" smtClean="0"/>
                        <a:t>,  </a:t>
                      </a:r>
                      <a:r>
                        <a:rPr lang="ru-RU" b="1" dirty="0" err="1" smtClean="0"/>
                        <a:t>Э.В.Кононович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26033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22" y="185781"/>
            <a:ext cx="1401398" cy="2130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07" y="147637"/>
            <a:ext cx="1626202" cy="2168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82" y="147637"/>
            <a:ext cx="1491591" cy="22023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22" y="3747496"/>
            <a:ext cx="1401398" cy="20770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59" y="3747497"/>
            <a:ext cx="1390104" cy="20578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536" y="3823527"/>
            <a:ext cx="1280429" cy="20614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370" y="3747497"/>
            <a:ext cx="1535352" cy="20365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185781"/>
            <a:ext cx="1586814" cy="213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none" dirty="0" smtClean="0"/>
              <a:t>Учебники по астрономии 2017</a:t>
            </a:r>
            <a:endParaRPr lang="ru-RU" cap="none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269966" y="2367092"/>
            <a:ext cx="5749834" cy="43385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b="1" cap="none" dirty="0"/>
              <a:t>И</a:t>
            </a:r>
            <a:r>
              <a:rPr lang="ru-RU" b="1" cap="none" dirty="0" smtClean="0"/>
              <a:t>здательство</a:t>
            </a:r>
            <a:r>
              <a:rPr lang="ru-RU" b="1" dirty="0" smtClean="0"/>
              <a:t> </a:t>
            </a:r>
            <a:r>
              <a:rPr lang="ru-RU" b="1" cap="none" dirty="0" smtClean="0"/>
              <a:t>Просвещение</a:t>
            </a:r>
          </a:p>
          <a:p>
            <a:r>
              <a:rPr lang="ru-RU" cap="none" dirty="0" smtClean="0"/>
              <a:t>УМК </a:t>
            </a:r>
            <a:r>
              <a:rPr lang="ru-RU" cap="none" dirty="0" err="1"/>
              <a:t>Ч</a:t>
            </a:r>
            <a:r>
              <a:rPr lang="ru-RU" cap="none" dirty="0" err="1" smtClean="0"/>
              <a:t>аругина</a:t>
            </a:r>
            <a:r>
              <a:rPr lang="ru-RU" cap="none" dirty="0" smtClean="0"/>
              <a:t> В.М.</a:t>
            </a:r>
          </a:p>
          <a:p>
            <a:r>
              <a:rPr lang="ru-RU" cap="none" dirty="0" smtClean="0"/>
              <a:t>УМК Левитана Е.П.</a:t>
            </a:r>
            <a:endParaRPr lang="ru-RU" cap="none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627914" cy="43385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b="1" cap="none" dirty="0"/>
              <a:t>Издательство</a:t>
            </a:r>
            <a:r>
              <a:rPr lang="ru-RU" b="1" dirty="0"/>
              <a:t> </a:t>
            </a:r>
            <a:r>
              <a:rPr lang="ru-RU" b="1" cap="none" dirty="0"/>
              <a:t>Р</a:t>
            </a:r>
            <a:r>
              <a:rPr lang="ru-RU" b="1" cap="none" dirty="0" smtClean="0"/>
              <a:t>оссийский учебник</a:t>
            </a:r>
          </a:p>
          <a:p>
            <a:r>
              <a:rPr lang="ru-RU" cap="none" dirty="0" smtClean="0"/>
              <a:t>Учебник Воронцова-Вельяминова Б.А. и </a:t>
            </a:r>
            <a:r>
              <a:rPr lang="ru-RU" cap="none" dirty="0" err="1" smtClean="0"/>
              <a:t>Страута</a:t>
            </a:r>
            <a:r>
              <a:rPr lang="ru-RU" cap="none" dirty="0" smtClean="0"/>
              <a:t> Е.К.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181" y="3724928"/>
            <a:ext cx="1840916" cy="27648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9" y="4001570"/>
            <a:ext cx="1609937" cy="23833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05" y="2897524"/>
            <a:ext cx="1717736" cy="23012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58" y="4160508"/>
            <a:ext cx="1641133" cy="24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2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</a:t>
            </a:r>
            <a:r>
              <a:rPr lang="ru-RU" b="1" cap="none" dirty="0"/>
              <a:t>оссийская</a:t>
            </a:r>
            <a:r>
              <a:rPr lang="ru-RU" b="1" dirty="0"/>
              <a:t> </a:t>
            </a:r>
            <a:r>
              <a:rPr lang="ru-RU" b="1" cap="none" dirty="0"/>
              <a:t>Ассоциация учителей астрономии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7051" y="1785258"/>
            <a:ext cx="5662749" cy="4005942"/>
          </a:xfrm>
        </p:spPr>
        <p:txBody>
          <a:bodyPr>
            <a:noAutofit/>
          </a:bodyPr>
          <a:lstStyle/>
          <a:p>
            <a:pPr algn="just"/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чебно-просветительская общественная организация, объединяющая на добровольных началах учителей, преподавателей вузов, профессиональных астрономов, лекторов и методистов планетариев, руководителей астрономических кружков, а также высококвалифицированных любителей, занимающихся астрономией</a:t>
            </a:r>
            <a:endParaRPr lang="ru-RU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ункционирует с 1998 года – старейшая Ассоциация</a:t>
            </a:r>
            <a:endParaRPr lang="ru-RU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4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35" y="69575"/>
            <a:ext cx="11698356" cy="2145120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Российской </a:t>
            </a:r>
            <a:r>
              <a:rPr lang="ru-RU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Ассоциацит</a:t>
            </a: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учителей астрономии</a:t>
            </a:r>
            <a:b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u="sng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https://sites.google.com/site/auastro/</a:t>
            </a:r>
            <a:endParaRPr lang="ru-RU" b="1" u="sng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08721" y="1958010"/>
            <a:ext cx="11847443" cy="4591878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3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 информировать о происходящем в педагогическом сообществе</a:t>
            </a:r>
            <a:r>
              <a:rPr lang="ru-RU" sz="3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sz="3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 новостях астрономического образования</a:t>
            </a:r>
          </a:p>
          <a:p>
            <a:pPr algn="just"/>
            <a:r>
              <a:rPr lang="ru-RU" sz="3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воевременно информировать о новостях астрономии</a:t>
            </a:r>
          </a:p>
          <a:p>
            <a:pPr algn="just"/>
            <a:r>
              <a:rPr lang="ru-RU" sz="3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методической поддержки в инновационной деятельности</a:t>
            </a:r>
          </a:p>
          <a:p>
            <a:pPr algn="just"/>
            <a:r>
              <a:rPr lang="ru-RU" sz="3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в повышении квалификации</a:t>
            </a:r>
          </a:p>
          <a:p>
            <a:pPr algn="just"/>
            <a:r>
              <a:rPr lang="ru-RU" sz="3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мероприятий, конкурсов и олимпиад для учителей и обучающихся</a:t>
            </a:r>
            <a:endParaRPr lang="ru-RU" sz="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экспертами мониторингов и диагностик, конкурсов профессионального мастерства, программ </a:t>
            </a:r>
            <a:r>
              <a:rPr lang="ru-RU" sz="51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дпо</a:t>
            </a:r>
            <a:endParaRPr lang="ru-RU" sz="51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Являемся авторами электронных образовательных ресурсов учебников</a:t>
            </a:r>
          </a:p>
          <a:p>
            <a:pPr algn="just"/>
            <a:endParaRPr lang="ru-RU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19" y="296091"/>
            <a:ext cx="11808823" cy="131499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</a:t>
            </a:r>
            <a:r>
              <a:rPr lang="ru-RU" b="1" cap="none" dirty="0" smtClean="0"/>
              <a:t>оссийская</a:t>
            </a:r>
            <a:r>
              <a:rPr lang="ru-RU" b="1" dirty="0" smtClean="0"/>
              <a:t> </a:t>
            </a:r>
            <a:r>
              <a:rPr lang="ru-RU" b="1" cap="none" dirty="0" smtClean="0"/>
              <a:t>Ассоциация учителей астрономии рекомендует специализированные курсы повышения квалификации по астрономии:</a:t>
            </a:r>
            <a:r>
              <a:rPr lang="ru-RU" cap="none" dirty="0" smtClean="0"/>
              <a:t/>
            </a:r>
            <a:br>
              <a:rPr lang="ru-RU" cap="none" dirty="0" smtClean="0"/>
            </a:br>
            <a:endParaRPr lang="ru-RU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6721" y="1393371"/>
            <a:ext cx="11403918" cy="53467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 подготовка по уже имеющимся дистанционным курсам на базе открытого образования. </a:t>
            </a:r>
          </a:p>
          <a:p>
            <a:pPr marL="457200" indent="-457200" algn="just">
              <a:buAutoNum type="arabicParenR"/>
            </a:pP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урс «Основы астрономии» </a:t>
            </a:r>
            <a:r>
              <a:rPr lang="ru-RU" sz="2400" u="sng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https://openedu.ru/course/msu/bastro/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МГУ им. М.В. Ломоносова. Автор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В.Г.Сурдин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arenR"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ЦПМ (Москва)  «Астрономия» </a:t>
            </a:r>
            <a:r>
              <a:rPr lang="ru-RU" sz="2400" u="sng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https://www.lektorium.tv/mooc2/26284</a:t>
            </a: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Автор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В.Г.Сурдин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AutoNum type="arabicParenR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ГАИШ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строномия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А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физ.-мат. наук, профессор физического факультета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МГУ –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очный курс.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AutoNum type="arabicParenR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блачные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в образовании: методика работы с комплексом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блако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А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курса кандидат педагог. наук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омулина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Н.Н. МИОО.</a:t>
            </a:r>
          </a:p>
          <a:p>
            <a:pPr marL="0" indent="0">
              <a:buNone/>
            </a:pPr>
            <a:endParaRPr lang="ru-RU" sz="2400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7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Курс МГУ «Астрономия</a:t>
            </a:r>
            <a:r>
              <a:rPr lang="ru-RU" dirty="0"/>
              <a:t>» </a:t>
            </a:r>
          </a:p>
        </p:txBody>
      </p:sp>
      <p:pic>
        <p:nvPicPr>
          <p:cNvPr id="37891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676400"/>
            <a:ext cx="9996488" cy="4848225"/>
          </a:xfrm>
        </p:spPr>
      </p:pic>
    </p:spTree>
    <p:extLst>
      <p:ext uri="{BB962C8B-B14F-4D97-AF65-F5344CB8AC3E}">
        <p14:creationId xmlns:p14="http://schemas.microsoft.com/office/powerpoint/2010/main" val="4148835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097" y="-339633"/>
            <a:ext cx="10773129" cy="2554328"/>
          </a:xfrm>
        </p:spPr>
        <p:txBody>
          <a:bodyPr/>
          <a:lstStyle/>
          <a:p>
            <a:r>
              <a:rPr lang="ru-RU" dirty="0" smtClean="0"/>
              <a:t>Инновационные проекты в школах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633495"/>
            <a:ext cx="11573691" cy="5000284"/>
          </a:xfrm>
        </p:spPr>
      </p:pic>
    </p:spTree>
    <p:extLst>
      <p:ext uri="{BB962C8B-B14F-4D97-AF65-F5344CB8AC3E}">
        <p14:creationId xmlns:p14="http://schemas.microsoft.com/office/powerpoint/2010/main" val="412113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Курс ЦПМ</a:t>
            </a:r>
            <a:endParaRPr lang="ru-RU" dirty="0"/>
          </a:p>
        </p:txBody>
      </p:sp>
      <p:pic>
        <p:nvPicPr>
          <p:cNvPr id="38915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628775"/>
            <a:ext cx="9197975" cy="4921250"/>
          </a:xfrm>
        </p:spPr>
      </p:pic>
    </p:spTree>
    <p:extLst>
      <p:ext uri="{BB962C8B-B14F-4D97-AF65-F5344CB8AC3E}">
        <p14:creationId xmlns:p14="http://schemas.microsoft.com/office/powerpoint/2010/main" val="15505977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4" y="1"/>
            <a:ext cx="11377613" cy="1052513"/>
          </a:xfrm>
        </p:spPr>
        <p:txBody>
          <a:bodyPr>
            <a:normAutofit fontScale="90000"/>
          </a:bodyPr>
          <a:lstStyle/>
          <a:p>
            <a:pPr algn="just">
              <a:defRPr/>
            </a:pP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оссийская 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ссоциация учителей астрономии</a:t>
            </a:r>
            <a:b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u="sng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https://sites.google.com/site/auastro/</a:t>
            </a:r>
            <a:endParaRPr lang="ru-RU" b="1" u="sng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9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2" y="1412876"/>
            <a:ext cx="11310937" cy="5184775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313" y="1412875"/>
            <a:ext cx="11310937" cy="51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1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IMG_0672_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6" y="1089056"/>
            <a:ext cx="2483643" cy="331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https://e9e6ff18-a-62cb3a1a-s-sites.googlegroups.com/site/auastro/home/IMG_0457_cr.jpg?attachauth=ANoY7cprhkVqnAtiGNHX0-3s6udx1JkBT_WtPEj-4My7loL08Oa_m0hQerhZHNSKGN48YWv62v33awAwmaSA1MxGKyXw_6q2OXPt3emWdvsEqVrFoGq2m8xLZm1q0VvbDQU5d4EwQ9-kO_M0p8xkfOyCpVWkHjqXBXYbUReHv8UuYL6ZZlCpI58xd4MLinEqHcuNqOrXNLPokieU2lJtMF5s0QcAYUMgbw%3D%3D&amp;attredirects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82" y="1089056"/>
            <a:ext cx="2768600" cy="33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%D1%86%D0%B0%D1%80%D1%8C%D0%BA%D0%BE%D0%B2%2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925" y="1137474"/>
            <a:ext cx="2900362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218661" y="436564"/>
            <a:ext cx="116188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Правление Российской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 учителей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астрономии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130569"/>
              </p:ext>
            </p:extLst>
          </p:nvPr>
        </p:nvGraphicFramePr>
        <p:xfrm>
          <a:off x="745435" y="4425980"/>
          <a:ext cx="10893288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1096">
                  <a:extLst>
                    <a:ext uri="{9D8B030D-6E8A-4147-A177-3AD203B41FA5}">
                      <a16:colId xmlns:a16="http://schemas.microsoft.com/office/drawing/2014/main" val="1102082729"/>
                    </a:ext>
                  </a:extLst>
                </a:gridCol>
                <a:gridCol w="3631096">
                  <a:extLst>
                    <a:ext uri="{9D8B030D-6E8A-4147-A177-3AD203B41FA5}">
                      <a16:colId xmlns:a16="http://schemas.microsoft.com/office/drawing/2014/main" val="180509721"/>
                    </a:ext>
                  </a:extLst>
                </a:gridCol>
                <a:gridCol w="3631096">
                  <a:extLst>
                    <a:ext uri="{9D8B030D-6E8A-4147-A177-3AD203B41FA5}">
                      <a16:colId xmlns:a16="http://schemas.microsoft.com/office/drawing/2014/main" val="2893519996"/>
                    </a:ext>
                  </a:extLst>
                </a:gridCol>
              </a:tblGrid>
              <a:tr h="2094089">
                <a:tc>
                  <a:txBody>
                    <a:bodyPr/>
                    <a:lstStyle/>
                    <a:p>
                      <a:r>
                        <a:rPr lang="ru-RU" altLang="ru-RU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Пигалицын</a:t>
                      </a:r>
                      <a:r>
                        <a:rPr lang="ru-RU" alt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Л. В. </a:t>
                      </a:r>
                    </a:p>
                    <a:p>
                      <a:r>
                        <a:rPr lang="ru-RU" alt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Народный учитель РФ </a:t>
                      </a:r>
                    </a:p>
                    <a:p>
                      <a:endParaRPr lang="ru-RU" altLang="ru-RU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alt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Председатель Ассоциации 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alt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Гаврилов М. Г. </a:t>
                      </a:r>
                    </a:p>
                    <a:p>
                      <a:r>
                        <a:rPr lang="ru-RU" alt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кандидат </a:t>
                      </a:r>
                      <a:r>
                        <a:rPr lang="ru-RU" altLang="ru-RU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</a:t>
                      </a:r>
                      <a:r>
                        <a:rPr lang="ru-RU" alt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-мат наук </a:t>
                      </a: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председателя  Ассоциации</a:t>
                      </a:r>
                    </a:p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Царьков И. С.   </a:t>
                      </a:r>
                    </a:p>
                    <a:p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Учитель физики и астрономии высшей категории МОУ СОШ № 29 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г.Подольска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Московской области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председателя  Ассоциации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83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58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ПРЕДСЕДАТЕЛИ КОМИССИЙ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Ефимова Ольга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Гомулина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николевна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Ситкова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Зинаида Павловна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ru-RU" alt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секретарь ассоциации –г. </a:t>
            </a:r>
            <a:r>
              <a:rPr lang="ru-RU" alt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ижний </a:t>
            </a:r>
            <a:r>
              <a:rPr lang="ru-RU" alt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овгород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ru-RU" alt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канд. </a:t>
            </a:r>
            <a:r>
              <a:rPr lang="ru-RU" altLang="ru-RU" sz="20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пед.наук</a:t>
            </a:r>
            <a:r>
              <a:rPr lang="ru-RU" alt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доцент </a:t>
            </a:r>
            <a:r>
              <a:rPr lang="ru-RU" altLang="ru-RU" sz="20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миоо</a:t>
            </a:r>
            <a:r>
              <a:rPr lang="ru-RU" alt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член-корр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АИО, </a:t>
            </a:r>
            <a:r>
              <a:rPr lang="ru-RU" alt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АО</a:t>
            </a:r>
          </a:p>
          <a:p>
            <a:r>
              <a:rPr lang="ru-RU" altLang="ru-RU" sz="2000" cap="none" dirty="0" smtClean="0">
                <a:latin typeface="Garamond" panose="02020404030301010803" pitchFamily="18" charset="0"/>
              </a:rPr>
              <a:t>учитель астрономии </a:t>
            </a:r>
            <a:r>
              <a:rPr lang="ru-RU" altLang="ru-RU" sz="2000" dirty="0">
                <a:latin typeface="Garamond" panose="02020404030301010803" pitchFamily="18" charset="0"/>
              </a:rPr>
              <a:t> </a:t>
            </a:r>
            <a:r>
              <a:rPr lang="ru-RU" altLang="ru-RU" sz="2000" cap="none" dirty="0" smtClean="0">
                <a:latin typeface="Garamond" panose="02020404030301010803" pitchFamily="18" charset="0"/>
              </a:rPr>
              <a:t>г. </a:t>
            </a:r>
            <a:r>
              <a:rPr lang="ru-RU" altLang="ru-RU" sz="2000" cap="none" dirty="0">
                <a:latin typeface="Garamond" panose="02020404030301010803" pitchFamily="18" charset="0"/>
              </a:rPr>
              <a:t>М</a:t>
            </a:r>
            <a:r>
              <a:rPr lang="ru-RU" altLang="ru-RU" sz="2000" cap="none" dirty="0" smtClean="0">
                <a:latin typeface="Garamond" panose="02020404030301010803" pitchFamily="18" charset="0"/>
              </a:rPr>
              <a:t>осква</a:t>
            </a:r>
          </a:p>
          <a:p>
            <a:endParaRPr lang="ru-RU" altLang="ru-RU" dirty="0">
              <a:latin typeface="Garamond" panose="02020404030301010803" pitchFamily="18" charset="0"/>
            </a:endParaRP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ru-RU" alt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связям с планетариями научный эксперт нижегородского планетария</a:t>
            </a:r>
            <a:r>
              <a:rPr lang="ru-RU" altLang="ru-RU" dirty="0" smtClean="0"/>
              <a:t>, </a:t>
            </a:r>
            <a:r>
              <a:rPr lang="ru-RU" alt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Нижний Новгород</a:t>
            </a:r>
          </a:p>
        </p:txBody>
      </p:sp>
      <p:pic>
        <p:nvPicPr>
          <p:cNvPr id="9" name="Picture 6" descr="%D0%93%D0%BE%D0%BC%D1%83%D0%BB%D0%B8%D0%BD%D0%B0%20%D0%9D%20%D0%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21" y="4657654"/>
            <a:ext cx="2738403" cy="206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%D0%A1%D0%B8%D1%82%D0%BA%D0%BE%D0%B2%D0%B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899" y="4273617"/>
            <a:ext cx="3690266" cy="244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64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ЧЛЕНЫ КОМИССИЙ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Санников Степан Сергеевич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ТИМАКИНА ЕЛЕНА СЕРГЕЕВНА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altLang="ru-RU" b="1" dirty="0">
                <a:latin typeface="Times New Roman" panose="02020603050405020304" pitchFamily="18" charset="0"/>
              </a:rPr>
              <a:t>Масленникова Юлия </a:t>
            </a:r>
            <a:r>
              <a:rPr lang="ru-RU" altLang="ru-RU" b="1" dirty="0" smtClean="0">
                <a:latin typeface="Times New Roman" panose="02020603050405020304" pitchFamily="18" charset="0"/>
              </a:rPr>
              <a:t>Владимировна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ru-RU" alt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работе с регионами. </a:t>
            </a:r>
            <a:r>
              <a:rPr lang="ru-RU" alt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астрономии НП «Филипповская школа»,</a:t>
            </a:r>
          </a:p>
          <a:p>
            <a:r>
              <a:rPr lang="ru-RU" alt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научный сотрудник </a:t>
            </a:r>
            <a:r>
              <a:rPr lang="ru-RU" alt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урчатовского института,</a:t>
            </a:r>
          </a:p>
          <a:p>
            <a:r>
              <a:rPr lang="ru-RU" alt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научный руководитель ООО «Кругозор»  г. Москва.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ru-RU" alt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канд. </a:t>
            </a:r>
            <a:r>
              <a:rPr lang="ru-RU" altLang="ru-RU" sz="20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пед.наук</a:t>
            </a:r>
            <a:r>
              <a:rPr lang="ru-RU" alt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Заслуженный учитель РФ </a:t>
            </a:r>
            <a:r>
              <a:rPr lang="ru-RU" altLang="ru-RU" sz="2000" cap="none" dirty="0" smtClean="0">
                <a:latin typeface="Garamond" panose="02020404030301010803" pitchFamily="18" charset="0"/>
              </a:rPr>
              <a:t>учитель астрономии </a:t>
            </a:r>
            <a:r>
              <a:rPr lang="ru-RU" altLang="ru-RU" sz="2000" dirty="0">
                <a:latin typeface="Garamond" panose="02020404030301010803" pitchFamily="18" charset="0"/>
              </a:rPr>
              <a:t> </a:t>
            </a:r>
            <a:r>
              <a:rPr lang="ru-RU" altLang="ru-RU" sz="2000" cap="none" dirty="0" smtClean="0">
                <a:latin typeface="Garamond" panose="02020404030301010803" pitchFamily="18" charset="0"/>
              </a:rPr>
              <a:t>г. </a:t>
            </a:r>
            <a:r>
              <a:rPr lang="ru-RU" altLang="ru-RU" sz="2000" cap="none" dirty="0">
                <a:latin typeface="Garamond" panose="02020404030301010803" pitchFamily="18" charset="0"/>
              </a:rPr>
              <a:t>М</a:t>
            </a:r>
            <a:r>
              <a:rPr lang="ru-RU" altLang="ru-RU" sz="2000" cap="none" dirty="0" smtClean="0">
                <a:latin typeface="Garamond" panose="02020404030301010803" pitchFamily="18" charset="0"/>
              </a:rPr>
              <a:t>осква</a:t>
            </a:r>
          </a:p>
          <a:p>
            <a:endParaRPr lang="ru-RU" altLang="ru-RU" dirty="0">
              <a:latin typeface="Garamond" panose="02020404030301010803" pitchFamily="18" charset="0"/>
            </a:endParaRP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pPr eaLnBrk="0" hangingPunct="0"/>
            <a:r>
              <a:rPr lang="ru-RU" altLang="ru-RU" dirty="0">
                <a:latin typeface="Times New Roman" panose="02020603050405020304" pitchFamily="18" charset="0"/>
              </a:rPr>
              <a:t> 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alt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кафедры педагогики и управления образовательными системами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ННГУ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Н.И.Лобачевского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учитель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  <p:pic>
        <p:nvPicPr>
          <p:cNvPr id="11" name="Picture 6" descr="%D0%A2%D0%B8%D0%BC%D0%B0%D0%BA%D0%B8%D0%BD%D0%B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48" y="4532034"/>
            <a:ext cx="3226795" cy="218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%D0%9C%D0%B0%D1%81%D0%B5%D0%BD%D0%BD%D0%B8%D0%BA%D0%BE%D0%B2%D0%B0%20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94" y="4381843"/>
            <a:ext cx="30734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84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7713" y="381001"/>
            <a:ext cx="6592388" cy="671513"/>
          </a:xfrm>
        </p:spPr>
        <p:txBody>
          <a:bodyPr/>
          <a:lstStyle/>
          <a:p>
            <a:pPr>
              <a:defRPr/>
            </a:pP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азделы сайта:</a:t>
            </a:r>
            <a:endParaRPr lang="ru-RU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1" name="Объект 2"/>
          <p:cNvSpPr>
            <a:spLocks noGrp="1"/>
          </p:cNvSpPr>
          <p:nvPr>
            <p:ph idx="4294967295"/>
          </p:nvPr>
        </p:nvSpPr>
        <p:spPr>
          <a:xfrm>
            <a:off x="182880" y="879566"/>
            <a:ext cx="10475597" cy="5429159"/>
          </a:xfrm>
        </p:spPr>
        <p:txBody>
          <a:bodyPr>
            <a:normAutofit lnSpcReduction="10000"/>
          </a:bodyPr>
          <a:lstStyle/>
          <a:p>
            <a:r>
              <a:rPr lang="ru-RU" alt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Ассоциации</a:t>
            </a:r>
          </a:p>
          <a:p>
            <a:r>
              <a:rPr lang="ru-RU" alt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</a:t>
            </a:r>
          </a:p>
          <a:p>
            <a:r>
              <a:rPr lang="ru-RU" alt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</a:t>
            </a:r>
          </a:p>
          <a:p>
            <a:r>
              <a:rPr lang="ru-RU" alt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</a:p>
          <a:p>
            <a:r>
              <a:rPr lang="ru-RU" altLang="ru-RU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естник Ассоциации</a:t>
            </a:r>
          </a:p>
          <a:p>
            <a:r>
              <a:rPr lang="ru-RU" alt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заочная астрономическая школа</a:t>
            </a:r>
          </a:p>
          <a:p>
            <a:r>
              <a:rPr lang="ru-RU" alt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образовательные ресурсы</a:t>
            </a:r>
          </a:p>
          <a:p>
            <a:r>
              <a:rPr lang="ru-RU" alt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и анимации</a:t>
            </a:r>
          </a:p>
          <a:p>
            <a:r>
              <a:rPr lang="ru-RU" alt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по месяцам</a:t>
            </a:r>
            <a:endParaRPr lang="ru-RU" altLang="ru-RU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7" y="3716339"/>
            <a:ext cx="52673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2" y="735013"/>
            <a:ext cx="5133975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4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22" y="790575"/>
            <a:ext cx="9749848" cy="599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195638" y="149225"/>
            <a:ext cx="52054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новостной 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ленты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56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4" y="381000"/>
            <a:ext cx="11377613" cy="7445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екомендации по ресурсам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Астротоп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рекомендует:</a:t>
            </a:r>
            <a:endParaRPr lang="ru-RU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5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7126" y="1905001"/>
            <a:ext cx="8705850" cy="4786313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7126" y="1419498"/>
            <a:ext cx="9588934" cy="527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6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81001"/>
            <a:ext cx="11088688" cy="815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карта – кружки по астрономии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3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3027" y="1285876"/>
            <a:ext cx="9432925" cy="5387975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1438" y="1285875"/>
            <a:ext cx="9432925" cy="53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4" y="381000"/>
            <a:ext cx="11377613" cy="7445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екомендации по образовательным ресурсам:</a:t>
            </a:r>
            <a:endParaRPr lang="ru-RU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9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1589" y="1412875"/>
            <a:ext cx="9521825" cy="5162550"/>
          </a:xfrm>
        </p:spPr>
      </p:pic>
      <p:pic>
        <p:nvPicPr>
          <p:cNvPr id="4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0" y="1412875"/>
            <a:ext cx="952182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13210" y="109330"/>
          <a:ext cx="11962833" cy="6695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2432">
                  <a:extLst>
                    <a:ext uri="{9D8B030D-6E8A-4147-A177-3AD203B41FA5}">
                      <a16:colId xmlns:a16="http://schemas.microsoft.com/office/drawing/2014/main" val="1102767148"/>
                    </a:ext>
                  </a:extLst>
                </a:gridCol>
                <a:gridCol w="7890401">
                  <a:extLst>
                    <a:ext uri="{9D8B030D-6E8A-4147-A177-3AD203B41FA5}">
                      <a16:colId xmlns:a16="http://schemas.microsoft.com/office/drawing/2014/main" val="4155566920"/>
                    </a:ext>
                  </a:extLst>
                </a:gridCol>
              </a:tblGrid>
              <a:tr h="86886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Мнение что делают астрономы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B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Современный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астроном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B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877417"/>
                  </a:ext>
                </a:extLst>
              </a:tr>
              <a:tr h="57505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CE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наблюдает в телескоп. К современному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наземному телескопу нельзя приближаться – помехи. ПЗС матрица  - температура </a:t>
                      </a:r>
                      <a:r>
                        <a:rPr lang="ru-RU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135 С.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К космическому телескопу летают только для ремонта.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Современная астрономия – это внедрение высокой технологии (техника наблюдений и обработки, возможности компьютерной техники, новые приемники излучения, новые космические эксперименты).</a:t>
                      </a:r>
                    </a:p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Многие астрономические задачи</a:t>
                      </a:r>
                      <a:b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требуют колоссальных вычислительных ресурсов, поэтому астрономы работают на суперкомпьютерах. Современный астроном в совершенстве владеет информационными технологиями.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Современный астроном – инженер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математик, физик.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81977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0" y="1193875"/>
            <a:ext cx="2002973" cy="2530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05" y="3778920"/>
            <a:ext cx="2514536" cy="251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оссийская </a:t>
            </a: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ссоциация учителей астрономии</a:t>
            </a:r>
            <a:b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u="sng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https://sites.google.com/site/auastro/</a:t>
            </a:r>
            <a:endParaRPr lang="ru-RU" b="1" u="sng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Полноценный курс астрономии директивно ввести нельзя. Нужны подготовленные учителя.</a:t>
            </a:r>
          </a:p>
          <a:p>
            <a:pPr algn="just"/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Нужны современные методические разработки.</a:t>
            </a:r>
          </a:p>
          <a:p>
            <a:pPr algn="just"/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ешением Ассоциации с 2016 года функционирует 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специальный сайт, посвященный методике преподавания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курса астрономии в школе – организация реальной помощи учителям физики.</a:t>
            </a:r>
            <a:endParaRPr lang="ru-RU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2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194" y="618518"/>
            <a:ext cx="10268032" cy="1044820"/>
          </a:xfrm>
        </p:spPr>
        <p:txBody>
          <a:bodyPr/>
          <a:lstStyle/>
          <a:p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 Москве?</a:t>
            </a:r>
            <a:endParaRPr lang="ru-RU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1257" y="1436915"/>
            <a:ext cx="11451772" cy="5190308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ризеры и победители заключительного тура ВОШ по астрономии и Международных олимпиад по астрономии за последние 4 года: школы № 179, № 1329, «Курчатовская школа», школа № 1726, «Пятьдесят седьмая школа», лицей «Вторая школа», СУНЦ, «Лицей № 1557», лицей №1524, № 853, №444, лицей №1502,  Московская гимназия на Юго-Западе № 1543.   Итого 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школ </a:t>
            </a:r>
            <a:r>
              <a:rPr lang="ru-RU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осквы из 650 школ  и комплексов (2%)</a:t>
            </a:r>
          </a:p>
          <a:p>
            <a:pPr algn="just"/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школ – подготовка к ВОШ за счет ЦПМ (менее 1%). </a:t>
            </a:r>
          </a:p>
          <a:p>
            <a:pPr algn="just"/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школы – обучение </a:t>
            </a:r>
            <a:r>
              <a:rPr lang="ru-RU" sz="2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урочно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 только в 11 классе.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179, </a:t>
            </a: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гимназия на Юго-Западе №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1543. Эти часы есть в учебном плане школы.</a:t>
            </a:r>
          </a:p>
          <a:p>
            <a:pPr algn="just"/>
            <a:r>
              <a:rPr lang="ru-RU" sz="2600" dirty="0"/>
              <a:t>Андрей Михайлович </a:t>
            </a:r>
            <a:r>
              <a:rPr lang="ru-RU" sz="2600" b="1" dirty="0"/>
              <a:t>Татарников</a:t>
            </a:r>
            <a:r>
              <a:rPr lang="ru-RU" sz="2600" cap="none" dirty="0"/>
              <a:t>,</a:t>
            </a:r>
            <a:r>
              <a:rPr lang="ru-RU" sz="2600" dirty="0"/>
              <a:t> Михаил Владимирович </a:t>
            </a:r>
            <a:r>
              <a:rPr lang="ru-RU" sz="2600" b="1" dirty="0"/>
              <a:t>Кузнецов</a:t>
            </a:r>
            <a:r>
              <a:rPr lang="ru-RU" sz="2600" cap="none" dirty="0"/>
              <a:t>,</a:t>
            </a:r>
            <a:r>
              <a:rPr lang="ru-RU" sz="2600" dirty="0"/>
              <a:t> Наталья Евгеньевна </a:t>
            </a:r>
            <a:r>
              <a:rPr lang="ru-RU" sz="2600" b="1" dirty="0" err="1"/>
              <a:t>Шатовская</a:t>
            </a:r>
            <a:r>
              <a:rPr lang="ru-RU" sz="2600" cap="none" dirty="0"/>
              <a:t>,</a:t>
            </a:r>
            <a:r>
              <a:rPr lang="ru-RU" sz="2600" dirty="0"/>
              <a:t> Евгений Николаевич </a:t>
            </a:r>
            <a:r>
              <a:rPr lang="ru-RU" sz="2600" b="1" dirty="0"/>
              <a:t>Фадеев</a:t>
            </a:r>
            <a:r>
              <a:rPr lang="ru-RU" sz="2600" cap="none" dirty="0"/>
              <a:t>,</a:t>
            </a:r>
            <a:r>
              <a:rPr lang="ru-RU" sz="2600" dirty="0"/>
              <a:t> Мария Владимировна </a:t>
            </a:r>
            <a:r>
              <a:rPr lang="ru-RU" sz="2600" b="1" dirty="0"/>
              <a:t>Богданова</a:t>
            </a:r>
            <a:r>
              <a:rPr lang="ru-RU" sz="2600" b="1" cap="none" dirty="0"/>
              <a:t>, </a:t>
            </a:r>
            <a:r>
              <a:rPr lang="ru-RU" sz="2600" cap="none" dirty="0"/>
              <a:t>НАТАЛИЯ НИКОЛАЕВНА </a:t>
            </a:r>
            <a:r>
              <a:rPr lang="ru-RU" sz="2600" b="1" cap="none" dirty="0"/>
              <a:t>ГОМУЛИНА</a:t>
            </a:r>
            <a:r>
              <a:rPr lang="ru-RU" sz="2600" cap="none" dirty="0"/>
              <a:t> ,</a:t>
            </a:r>
            <a:r>
              <a:rPr lang="ru-RU" sz="2600" dirty="0"/>
              <a:t> </a:t>
            </a:r>
            <a:r>
              <a:rPr lang="ru-RU" sz="2600" b="1" dirty="0"/>
              <a:t>Власов</a:t>
            </a:r>
            <a:r>
              <a:rPr lang="ru-RU" sz="2600" dirty="0"/>
              <a:t> Андрей Дмитриевич</a:t>
            </a:r>
            <a:r>
              <a:rPr lang="ru-RU" sz="2600" dirty="0" smtClean="0"/>
              <a:t>. </a:t>
            </a:r>
            <a:r>
              <a:rPr lang="ru-RU" sz="2600" dirty="0"/>
              <a:t>Кирилл Олегович </a:t>
            </a:r>
            <a:r>
              <a:rPr lang="ru-RU" sz="2600" b="1" dirty="0" err="1" smtClean="0"/>
              <a:t>Чепурной</a:t>
            </a:r>
            <a:r>
              <a:rPr lang="ru-RU" sz="2600" b="1" dirty="0" smtClean="0"/>
              <a:t>.</a:t>
            </a:r>
            <a:endParaRPr lang="ru-RU" sz="2600" b="1" dirty="0"/>
          </a:p>
          <a:p>
            <a:pPr algn="just"/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кружков – в том числе в ГАИШ,  (0,8%)</a:t>
            </a:r>
          </a:p>
          <a:p>
            <a:pPr algn="just"/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 – Московская астрономическая олимпиада. 2 уровень.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5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none" dirty="0" smtClean="0"/>
              <a:t>Проведение открытого </a:t>
            </a:r>
            <a:r>
              <a:rPr lang="ru-RU" cap="none" dirty="0" smtClean="0"/>
              <a:t>урока в 179 школе </a:t>
            </a:r>
            <a:r>
              <a:rPr lang="ru-RU" cap="none" dirty="0" smtClean="0"/>
              <a:t>по астрономии в Москве и широкое освещение в прессе</a:t>
            </a:r>
            <a:endParaRPr lang="ru-RU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42" y="2214694"/>
            <a:ext cx="5445760" cy="40843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3" y="2214694"/>
            <a:ext cx="6063792" cy="40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7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Закупка оборудования для школ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 smtClean="0"/>
              <a:t> где преподают астрономию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3" y="2367092"/>
            <a:ext cx="10529289" cy="415562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телескопа</a:t>
            </a:r>
          </a:p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 по спектроскопии</a:t>
            </a:r>
          </a:p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звездного неба</a:t>
            </a:r>
          </a:p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глобусы</a:t>
            </a:r>
          </a:p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для лабораторных работ</a:t>
            </a:r>
          </a:p>
          <a:p>
            <a:pPr marL="0" indent="0">
              <a:buNone/>
            </a:pP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превышающую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 </a:t>
            </a:r>
            <a:r>
              <a:rPr lang="ru-RU" sz="2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50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9670"/>
            <a:ext cx="10364451" cy="862148"/>
          </a:xfrm>
        </p:spPr>
        <p:txBody>
          <a:bodyPr/>
          <a:lstStyle/>
          <a:p>
            <a:r>
              <a:rPr lang="ru-RU" cap="none" dirty="0"/>
              <a:t>Э</a:t>
            </a:r>
            <a:r>
              <a:rPr lang="ru-RU" cap="none" dirty="0" smtClean="0"/>
              <a:t>лектронные образовательные ресурсы</a:t>
            </a:r>
            <a:endParaRPr lang="ru-RU" cap="none" dirty="0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63" y="1264375"/>
            <a:ext cx="2118328" cy="302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42" y="4352720"/>
            <a:ext cx="3433403" cy="249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3" descr="inde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32" y="788669"/>
            <a:ext cx="3564368" cy="267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астрономия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043" y="4293326"/>
            <a:ext cx="2942219" cy="221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4" descr="astroless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517" y="788669"/>
            <a:ext cx="3290274" cy="329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face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4376278"/>
            <a:ext cx="2481722" cy="248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низ 8"/>
          <p:cNvSpPr/>
          <p:nvPr/>
        </p:nvSpPr>
        <p:spPr>
          <a:xfrm>
            <a:off x="11172877" y="3462699"/>
            <a:ext cx="514026" cy="830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flipH="1" flipV="1">
            <a:off x="9866809" y="3462699"/>
            <a:ext cx="1053739" cy="5084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77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703" y="69669"/>
            <a:ext cx="9954523" cy="10450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роблема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09303" y="1114699"/>
            <a:ext cx="10942911" cy="5665516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ru-RU" sz="3999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3999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лектронные образовательные ресурсы должны функционировать в </a:t>
            </a:r>
            <a:r>
              <a:rPr lang="en-US" sz="39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Windows </a:t>
            </a:r>
            <a:r>
              <a:rPr lang="en-US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3999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выше.</a:t>
            </a:r>
            <a:endParaRPr lang="ru-RU" sz="39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3999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999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ассматриваются только авторские ресурсы </a:t>
            </a:r>
            <a:r>
              <a:rPr lang="ru-RU" sz="39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Дрофа, ООО «ФИЗИКОН», </a:t>
            </a:r>
            <a:r>
              <a:rPr lang="ru-RU" sz="3999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НФПК</a:t>
            </a:r>
            <a:r>
              <a:rPr lang="ru-RU" sz="39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9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 даже не в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 </a:t>
            </a:r>
            <a:r>
              <a:rPr lang="ru-RU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0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nternet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40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xplorer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последними </a:t>
            </a:r>
            <a:r>
              <a:rPr lang="ru-RU" sz="40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патчами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 JVM </a:t>
            </a:r>
            <a:r>
              <a:rPr lang="ru-RU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удаляется с компьютера, причем установить ее становится невозможно, а запуск приводит к ошибкам, как в </a:t>
            </a:r>
            <a:r>
              <a:rPr lang="ru-RU" sz="40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аттаче</a:t>
            </a:r>
            <a:r>
              <a:rPr lang="ru-RU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ru-RU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2 варианта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ЭОР </a:t>
            </a:r>
            <a:r>
              <a:rPr lang="ru-RU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 интерактивными моделями на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Java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на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40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lash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"Открытая  Астрономия 2.7"</a:t>
            </a:r>
          </a:p>
          <a:p>
            <a:pPr marL="0" indent="0" algn="just">
              <a:buNone/>
              <a:defRPr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2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открывать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ЭОР </a:t>
            </a:r>
            <a:r>
              <a:rPr lang="ru-RU" sz="4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других браузеров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3199" dirty="0"/>
          </a:p>
        </p:txBody>
      </p:sp>
    </p:spTree>
    <p:extLst>
      <p:ext uri="{BB962C8B-B14F-4D97-AF65-F5344CB8AC3E}">
        <p14:creationId xmlns:p14="http://schemas.microsoft.com/office/powerpoint/2010/main" val="301459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489" y="381001"/>
            <a:ext cx="9180513" cy="81597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Открытая Астрономия для </a:t>
            </a:r>
            <a:r>
              <a:rPr lang="en-US" dirty="0" smtClean="0"/>
              <a:t>WIN 8</a:t>
            </a:r>
            <a:endParaRPr lang="ru-RU" dirty="0"/>
          </a:p>
        </p:txBody>
      </p:sp>
      <p:pic>
        <p:nvPicPr>
          <p:cNvPr id="16387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789" y="1889125"/>
            <a:ext cx="3109913" cy="3848100"/>
          </a:xfrm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19" y="1308893"/>
            <a:ext cx="6677025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08" y="1308893"/>
            <a:ext cx="4376852" cy="49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7411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5114" y="93663"/>
            <a:ext cx="8823325" cy="66167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3" y="-49286"/>
            <a:ext cx="9178835" cy="68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34" y="-182879"/>
            <a:ext cx="10633792" cy="1463039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ЭУМ </a:t>
            </a:r>
            <a:r>
              <a:rPr lang="ru-RU" cap="none" dirty="0" smtClean="0"/>
              <a:t>портал</a:t>
            </a:r>
            <a:r>
              <a:rPr lang="ru-RU" dirty="0" smtClean="0"/>
              <a:t> ФЦИОР – </a:t>
            </a:r>
            <a:r>
              <a:rPr lang="ru-RU" cap="none" dirty="0" smtClean="0"/>
              <a:t>черный экран</a:t>
            </a:r>
            <a:r>
              <a:rPr lang="ru-RU" dirty="0" smtClean="0"/>
              <a:t>!!!</a:t>
            </a:r>
            <a:endParaRPr lang="ru-RU" dirty="0"/>
          </a:p>
        </p:txBody>
      </p:sp>
      <p:sp>
        <p:nvSpPr>
          <p:cNvPr id="18435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80" y="2486207"/>
            <a:ext cx="6148388" cy="384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9" descr="Галактика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01" y="939347"/>
            <a:ext cx="5364162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8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5"/>
          <p:cNvSpPr txBox="1">
            <a:spLocks noGrp="1"/>
          </p:cNvSpPr>
          <p:nvPr/>
        </p:nvSpPr>
        <p:spPr bwMode="auto">
          <a:xfrm>
            <a:off x="3429000" y="6415089"/>
            <a:ext cx="1593850" cy="4413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7" rIns="92075" bIns="46037" anchor="ctr"/>
          <a:lstStyle/>
          <a:p>
            <a:pPr>
              <a:defRPr/>
            </a:pPr>
            <a:fld id="{909306E4-3A13-4982-94A5-B9E7D7A2FFCF}" type="datetime1">
              <a:rPr kumimoji="1" lang="ru-RU" sz="1000"/>
              <a:pPr>
                <a:defRPr/>
              </a:pPr>
              <a:t>22.08.2017</a:t>
            </a:fld>
            <a:endParaRPr kumimoji="1" lang="ru-RU" sz="1000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13211" y="1"/>
            <a:ext cx="1185236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"/>
              <a:defRPr sz="32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 3" panose="05040102010807070707" pitchFamily="18" charset="2"/>
              <a:buChar char=""/>
              <a:defRPr sz="28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BBB59"/>
              </a:buClr>
              <a:buSzPct val="90000"/>
              <a:buFont typeface="Wingdings 3" panose="05040102010807070707" pitchFamily="18" charset="2"/>
              <a:buChar char="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64A2"/>
              </a:buClr>
              <a:buSzPct val="90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A5E74"/>
              </a:buClr>
              <a:buSzPct val="90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5E74"/>
              </a:buClr>
              <a:buSzPct val="90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5E74"/>
              </a:buClr>
              <a:buSzPct val="90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5E74"/>
              </a:buClr>
              <a:buSzPct val="90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5E74"/>
              </a:buClr>
              <a:buSzPct val="90000"/>
              <a:buFont typeface="Wingdings 3" panose="05040102010807070707" pitchFamily="18" charset="2"/>
              <a:buChar char="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b="1" dirty="0">
                <a:latin typeface="Tahoma" panose="020B0604030504040204" pitchFamily="34" charset="0"/>
              </a:rPr>
              <a:t>Ранее: Портал ФЦИОР (Федеральный центр информационных образовательных ресурсов):</a:t>
            </a:r>
            <a:r>
              <a:rPr lang="ru-RU" altLang="ru-RU" sz="2400" b="1" dirty="0">
                <a:latin typeface="Tahoma" panose="020B0604030504040204" pitchFamily="34" charset="0"/>
              </a:rPr>
              <a:t>    </a:t>
            </a:r>
            <a:r>
              <a:rPr lang="en-US" altLang="ru-RU" b="1" u="sng" dirty="0">
                <a:latin typeface="Tahoma" panose="020B0604030504040204" pitchFamily="34" charset="0"/>
              </a:rPr>
              <a:t>http://fcior.edu.ru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ru-RU" b="1" u="sng" dirty="0">
                <a:latin typeface="Tahoma" panose="020B0604030504040204" pitchFamily="34" charset="0"/>
              </a:rPr>
              <a:t>http://cor.edu.ru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b="1" dirty="0">
              <a:latin typeface="Tahoma" panose="020B0604030504040204" pitchFamily="34" charset="0"/>
            </a:endParaRPr>
          </a:p>
        </p:txBody>
      </p:sp>
      <p:pic>
        <p:nvPicPr>
          <p:cNvPr id="1024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40" y="2486616"/>
            <a:ext cx="8174919" cy="41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385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Астрономия: информационный взрыв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790546" cy="4390759"/>
          </a:xfrm>
        </p:spPr>
        <p:txBody>
          <a:bodyPr>
            <a:normAutofit/>
          </a:bodyPr>
          <a:lstStyle/>
          <a:p>
            <a:pPr algn="just"/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 области галактической и внегалактической астрономии: около 500 оригинальных научных статей ежемесячно.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высокой технологии (техника наблюдений и обработки, возможности компьютерной техники, новые приемники излучения, новые космические эксперименты). </a:t>
            </a:r>
          </a:p>
          <a:p>
            <a:pPr algn="just"/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специалистов в области астрономии, рост интереса к научным проблемам.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504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847850" y="3044825"/>
            <a:ext cx="8712200" cy="2400300"/>
          </a:xfrm>
        </p:spPr>
        <p:txBody>
          <a:bodyPr>
            <a:normAutofit fontScale="32500" lnSpcReduction="20000"/>
          </a:bodyPr>
          <a:lstStyle/>
          <a:p>
            <a:pPr algn="just">
              <a:defRPr/>
            </a:pPr>
            <a:r>
              <a:rPr lang="ru-RU" sz="12300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23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ультиринг, электронные уроки</a:t>
            </a:r>
          </a:p>
          <a:p>
            <a:pPr algn="just">
              <a:defRPr/>
            </a:pPr>
            <a:r>
              <a:rPr lang="en-US" sz="16000" b="1" u="sng" cap="none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http://multiring.ru/lesson</a:t>
            </a:r>
          </a:p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1915887" y="188914"/>
            <a:ext cx="8342540" cy="2084023"/>
          </a:xfrm>
        </p:spPr>
        <p:txBody>
          <a:bodyPr/>
          <a:lstStyle/>
          <a:p>
            <a:pPr algn="just"/>
            <a:r>
              <a:rPr lang="ru-RU" alt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настоящее время рекомендуем пользоваться ресурсом:</a:t>
            </a:r>
            <a:endParaRPr lang="ru-RU" altLang="ru-RU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4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5701" y="117476"/>
            <a:ext cx="8012112" cy="1223963"/>
          </a:xfrm>
        </p:spPr>
        <p:txBody>
          <a:bodyPr/>
          <a:lstStyle/>
          <a:p>
            <a:pPr>
              <a:defRPr/>
            </a:pPr>
            <a:r>
              <a:rPr lang="ru-RU" b="1" cap="none" dirty="0" smtClean="0">
                <a:latin typeface="Times New Roman" pitchFamily="18" charset="0"/>
                <a:cs typeface="Times New Roman" pitchFamily="18" charset="0"/>
              </a:rPr>
              <a:t>сервер      </a:t>
            </a:r>
            <a:r>
              <a:rPr lang="en-US" b="1" u="sng" cap="none" dirty="0" smtClean="0">
                <a:latin typeface="Times New Roman" pitchFamily="18" charset="0"/>
                <a:cs typeface="Times New Roman" pitchFamily="18" charset="0"/>
              </a:rPr>
              <a:t>http://multiring.ru/lesson</a:t>
            </a:r>
            <a:endParaRPr lang="ru-RU" b="1" u="sng" cap="none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2" y="1484314"/>
            <a:ext cx="6237287" cy="3106737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10" y="1064420"/>
            <a:ext cx="6237287" cy="3106737"/>
          </a:xfrm>
          <a:prstGeom prst="rect">
            <a:avLst/>
          </a:prstGeom>
        </p:spPr>
      </p:pic>
      <p:pic>
        <p:nvPicPr>
          <p:cNvPr id="2048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09" y="3824469"/>
            <a:ext cx="7315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4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9" y="15875"/>
            <a:ext cx="10367963" cy="6840538"/>
          </a:xfrm>
        </p:spPr>
      </p:pic>
      <p:pic>
        <p:nvPicPr>
          <p:cNvPr id="3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00" y="15875"/>
            <a:ext cx="10367963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70857" y="-113211"/>
            <a:ext cx="12149083" cy="1515291"/>
          </a:xfrm>
        </p:spPr>
        <p:txBody>
          <a:bodyPr/>
          <a:lstStyle/>
          <a:p>
            <a:pPr>
              <a:defRPr/>
            </a:pPr>
            <a:r>
              <a:rPr lang="ru-RU" cap="none" dirty="0"/>
              <a:t>П</a:t>
            </a:r>
            <a:r>
              <a:rPr lang="ru-RU" cap="none" dirty="0" smtClean="0"/>
              <a:t>ланетарий</a:t>
            </a:r>
            <a:endParaRPr lang="ru-RU" cap="none" dirty="0"/>
          </a:p>
        </p:txBody>
      </p:sp>
      <p:pic>
        <p:nvPicPr>
          <p:cNvPr id="22533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558" y="3794128"/>
            <a:ext cx="3936274" cy="293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90" y="2432408"/>
            <a:ext cx="4286250" cy="4295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32" y="131900"/>
            <a:ext cx="4794068" cy="3595551"/>
          </a:xfrm>
          <a:prstGeom prst="rect">
            <a:avLst/>
          </a:prstGeom>
        </p:spPr>
      </p:pic>
      <p:pic>
        <p:nvPicPr>
          <p:cNvPr id="22532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63" y="948149"/>
            <a:ext cx="4989654" cy="361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3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620"/>
            <a:ext cx="5677988" cy="425849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035832"/>
            <a:ext cx="6166846" cy="462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3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3555" name="Объект 2"/>
          <p:cNvSpPr>
            <a:spLocks noGrp="1"/>
          </p:cNvSpPr>
          <p:nvPr>
            <p:ph idx="4294967295"/>
          </p:nvPr>
        </p:nvSpPr>
        <p:spPr>
          <a:xfrm>
            <a:off x="911226" y="692150"/>
            <a:ext cx="10758260" cy="5761038"/>
          </a:xfrm>
        </p:spPr>
        <p:txBody>
          <a:bodyPr/>
          <a:lstStyle/>
          <a:p>
            <a:r>
              <a:rPr lang="ru-RU" alt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Единой коллекции ЦОР учитель может сегодня найти электронные ресурсы по астрономии «Планетарий» </a:t>
            </a:r>
            <a:r>
              <a:rPr lang="ru-RU" altLang="ru-RU" sz="2400" u="sng" cap="none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http://school-collection.edu.ru/catalog/rubr/d89273c5-647a-dea2-e711-1abcc7c787dc/114745/?interface=pupil&amp;class=53&amp;subject[]=30&amp;subject[]=39</a:t>
            </a:r>
            <a:endParaRPr lang="ru-RU" altLang="ru-RU" sz="2400" u="sng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разделы ИИСС – «Звездное небо», «Солнечная система», «Галактика», «Виртуальный телескоп», «Модели», «Практика», «Учителю». </a:t>
            </a:r>
          </a:p>
          <a:p>
            <a:r>
              <a:rPr lang="ru-RU" alt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ИИСС не будет работать планетарий из-за прекращения использования </a:t>
            </a:r>
            <a:r>
              <a:rPr lang="en-US" alt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java</a:t>
            </a:r>
            <a:r>
              <a:rPr lang="ru-RU" alt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но можно использовать </a:t>
            </a:r>
            <a:r>
              <a:rPr lang="ru-RU" alt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интерактивных моделей и большое количество анимаций.</a:t>
            </a:r>
            <a:r>
              <a:rPr lang="ru-RU" alt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alt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рекомендуется показать ученикам работу модели «Виртуальный телескоп», которая показывает этапы работы с телескопами. запускать данный ресурс лучше браузером </a:t>
            </a:r>
            <a:r>
              <a:rPr lang="en-US" alt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Internet Explorer</a:t>
            </a:r>
            <a:r>
              <a:rPr lang="ru-RU" alt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9470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214" y="366714"/>
            <a:ext cx="11547475" cy="132397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Астрономия. Открытая Коллекция для интерактивных досок (</a:t>
            </a:r>
            <a:r>
              <a:rPr lang="en-US" dirty="0" smtClean="0"/>
              <a:t>W7, W8,Linux)</a:t>
            </a:r>
            <a:endParaRPr lang="ru-RU" dirty="0"/>
          </a:p>
        </p:txBody>
      </p:sp>
      <p:pic>
        <p:nvPicPr>
          <p:cNvPr id="29699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817689"/>
            <a:ext cx="8707438" cy="5038725"/>
          </a:xfrm>
        </p:spPr>
      </p:pic>
    </p:spTree>
    <p:extLst>
      <p:ext uri="{BB962C8B-B14F-4D97-AF65-F5344CB8AC3E}">
        <p14:creationId xmlns:p14="http://schemas.microsoft.com/office/powerpoint/2010/main" val="424357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0723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789" y="101600"/>
            <a:ext cx="10971213" cy="6616700"/>
          </a:xfrm>
        </p:spPr>
      </p:pic>
    </p:spTree>
    <p:extLst>
      <p:ext uri="{BB962C8B-B14F-4D97-AF65-F5344CB8AC3E}">
        <p14:creationId xmlns:p14="http://schemas.microsoft.com/office/powerpoint/2010/main" val="31951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1747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7" y="96838"/>
            <a:ext cx="6853237" cy="4349750"/>
          </a:xfrm>
        </p:spPr>
      </p:pic>
      <p:pic>
        <p:nvPicPr>
          <p:cNvPr id="3174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1" y="3479801"/>
            <a:ext cx="660400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23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Открытая Коллекция для </a:t>
            </a:r>
            <a:r>
              <a:rPr lang="en-US" dirty="0" smtClean="0"/>
              <a:t>LINUX</a:t>
            </a:r>
            <a:endParaRPr lang="ru-RU" dirty="0"/>
          </a:p>
        </p:txBody>
      </p:sp>
      <p:pic>
        <p:nvPicPr>
          <p:cNvPr id="32771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814" y="2727326"/>
            <a:ext cx="5713413" cy="3998913"/>
          </a:xfrm>
        </p:spPr>
      </p:pic>
      <p:pic>
        <p:nvPicPr>
          <p:cNvPr id="3277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7" y="1690688"/>
            <a:ext cx="557847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606" y="-121919"/>
            <a:ext cx="10459620" cy="1219199"/>
          </a:xfrm>
        </p:spPr>
        <p:txBody>
          <a:bodyPr/>
          <a:lstStyle/>
          <a:p>
            <a:r>
              <a:rPr lang="ru-RU" b="1" dirty="0" smtClean="0"/>
              <a:t>История вопроса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1589" y="809897"/>
            <a:ext cx="11704319" cy="5573486"/>
          </a:xfrm>
        </p:spPr>
        <p:txBody>
          <a:bodyPr>
            <a:noAutofit/>
          </a:bodyPr>
          <a:lstStyle/>
          <a:p>
            <a:pPr marL="457200" indent="-457200" algn="just">
              <a:buAutoNum type="arabicPeriod"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астрономия никто приказом не отменял в школах страны.</a:t>
            </a:r>
          </a:p>
          <a:p>
            <a:pPr marL="457200" indent="-457200" algn="just">
              <a:buAutoNum type="arabicPeriod"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Отмена произошла постепенно. Из БУП в 2001. Не стало в списках разрешенной и допущенной литературы в 2008.</a:t>
            </a:r>
          </a:p>
          <a:p>
            <a:pPr marL="457200" indent="-457200" algn="just">
              <a:buAutoNum type="arabicPeriod"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некоторых областях преподают практически в большом количестве школ –Нижний Новгород. В некоторых школах преподавание никогда не отменялось.</a:t>
            </a:r>
          </a:p>
          <a:p>
            <a:pPr marL="457200" indent="-457200" algn="just">
              <a:buAutoNum type="arabicPeriod"/>
            </a:pP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июня 2017 года приказ № 506 Министерство принимает 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по астрономии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 сентября 2017 года рекомендует курс астрономии как 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обязательный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10 или 11 классах. </a:t>
            </a:r>
          </a:p>
          <a:p>
            <a:pPr marL="457200" indent="-457200" algn="just">
              <a:buAutoNum type="arabicPeriod"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Июнь - август 2017 года проводился вебинары, посвященные введению астрономии как обязательного предмета в школы страны.</a:t>
            </a:r>
            <a:endParaRPr lang="ru-RU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19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3795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363" y="76200"/>
            <a:ext cx="6280150" cy="4349750"/>
          </a:xfrm>
        </p:spPr>
      </p:pic>
      <p:pic>
        <p:nvPicPr>
          <p:cNvPr id="3379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7" y="2854325"/>
            <a:ext cx="6427787" cy="385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41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34819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7" y="93663"/>
            <a:ext cx="7038975" cy="4349750"/>
          </a:xfrm>
        </p:spPr>
      </p:pic>
      <p:pic>
        <p:nvPicPr>
          <p:cNvPr id="3482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3824289"/>
            <a:ext cx="6015038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1027114"/>
            <a:ext cx="4560888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22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584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2" y="1589"/>
            <a:ext cx="10174287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Объект 5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024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6867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338" y="1589"/>
            <a:ext cx="10174288" cy="6854825"/>
          </a:xfrm>
        </p:spPr>
      </p:pic>
    </p:spTree>
    <p:extLst>
      <p:ext uri="{BB962C8B-B14F-4D97-AF65-F5344CB8AC3E}">
        <p14:creationId xmlns:p14="http://schemas.microsoft.com/office/powerpoint/2010/main" val="7137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7891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0452" y="1589"/>
            <a:ext cx="10174287" cy="6854825"/>
          </a:xfrm>
        </p:spPr>
      </p:pic>
    </p:spTree>
    <p:extLst>
      <p:ext uri="{BB962C8B-B14F-4D97-AF65-F5344CB8AC3E}">
        <p14:creationId xmlns:p14="http://schemas.microsoft.com/office/powerpoint/2010/main" val="12758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8915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289" y="1589"/>
            <a:ext cx="10152063" cy="6840537"/>
          </a:xfrm>
        </p:spPr>
      </p:pic>
    </p:spTree>
    <p:extLst>
      <p:ext uri="{BB962C8B-B14F-4D97-AF65-F5344CB8AC3E}">
        <p14:creationId xmlns:p14="http://schemas.microsoft.com/office/powerpoint/2010/main" val="12442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452" y="618517"/>
            <a:ext cx="10045774" cy="2442735"/>
          </a:xfrm>
        </p:spPr>
        <p:txBody>
          <a:bodyPr>
            <a:normAutofit fontScale="90000"/>
          </a:bodyPr>
          <a:lstStyle/>
          <a:p>
            <a:r>
              <a:rPr lang="ru-RU" sz="4800" b="1" cap="none" dirty="0" smtClean="0"/>
              <a:t/>
            </a:r>
            <a:br>
              <a:rPr lang="ru-RU" sz="4800" b="1" cap="none" dirty="0" smtClean="0"/>
            </a:br>
            <a:r>
              <a:rPr lang="ru-RU" sz="4800" b="1" cap="none" dirty="0" smtClean="0"/>
              <a:t/>
            </a:r>
            <a:br>
              <a:rPr lang="ru-RU" sz="4800" b="1" cap="none" dirty="0" smtClean="0"/>
            </a:br>
            <a:r>
              <a:rPr lang="ru-RU" sz="4800" b="1" cap="none" dirty="0"/>
              <a:t/>
            </a:r>
            <a:br>
              <a:rPr lang="ru-RU" sz="4800" b="1" cap="none" dirty="0"/>
            </a:br>
            <a:r>
              <a:rPr lang="ru-RU" sz="4800" b="1" cap="none" dirty="0" smtClean="0"/>
              <a:t>Ваши вопросы, пожалуйста</a:t>
            </a:r>
            <a:endParaRPr lang="ru-RU" sz="4800" b="1" cap="none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24892" y="2812870"/>
            <a:ext cx="8551818" cy="297833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4800" u="sng" cap="none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4800" u="sng" cap="none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800" u="sng" cap="none" dirty="0" smtClean="0">
                <a:solidFill>
                  <a:schemeClr val="accent4">
                    <a:lumMod val="75000"/>
                  </a:schemeClr>
                </a:solidFill>
              </a:rPr>
              <a:t>gomulina@yandex.ru</a:t>
            </a:r>
            <a:endParaRPr lang="ru-RU" sz="4800" u="sng" cap="none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4400" u="sng" cap="none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cap="none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22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none" dirty="0" smtClean="0"/>
              <a:t>Темы, очень слабо отраженные или отсутствующие в школьном курсе физики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Космические масштабы пространства и времени, доступные исследованиям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Астрономические единицы расстояний. расстояния до Луны, Солнца, планет, звезд и галактик. время распространения света. 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sz="3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наблюдаемыми астрономическими явлениями </a:t>
            </a:r>
          </a:p>
          <a:p>
            <a:pPr marL="514350" indent="-514350" algn="just">
              <a:buFont typeface="+mj-lt"/>
              <a:buAutoNum type="arabicPeriod"/>
            </a:pPr>
            <a:endParaRPr lang="ru-RU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43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85191" y="0"/>
            <a:ext cx="10492409" cy="5791199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Видимые движения Солнца, Луны, планет, звезд, зависимость от широты. </a:t>
            </a:r>
          </a:p>
          <a:p>
            <a:pPr marL="0" indent="0" algn="just">
              <a:buNone/>
            </a:pPr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Смена фаз Луны, смена суток, смена времен года. </a:t>
            </a:r>
          </a:p>
          <a:p>
            <a:pPr marL="0" indent="0" algn="just">
              <a:buNone/>
            </a:pPr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Кометы, метеоры, метеориты </a:t>
            </a:r>
          </a:p>
          <a:p>
            <a:pPr marL="0" indent="0" algn="just">
              <a:buNone/>
            </a:pPr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Описание тел планетной системы.</a:t>
            </a:r>
          </a:p>
          <a:p>
            <a:pPr marL="0" indent="0" algn="just">
              <a:buNone/>
            </a:pPr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Описание различий между планетами и их физические причины.</a:t>
            </a:r>
          </a:p>
          <a:p>
            <a:pPr marL="0" indent="0" algn="just">
              <a:buNone/>
            </a:pPr>
            <a:r>
              <a:rPr lang="ru-RU" sz="2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Экзопланеты.</a:t>
            </a:r>
            <a:endParaRPr lang="ru-RU" sz="2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5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31521" y="139338"/>
            <a:ext cx="10728960" cy="625275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Эволюция космических объектов и Вселенной как целого </a:t>
            </a:r>
          </a:p>
          <a:p>
            <a:pPr marL="0" indent="0" algn="just">
              <a:buNone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Возраст Земли, Солнца, других звезд. необратимые изменения во Вселенной. Изменение химического состава вещества.</a:t>
            </a:r>
          </a:p>
          <a:p>
            <a:pPr marL="0" indent="0" algn="just">
              <a:buNone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боронно-космические задачи. </a:t>
            </a:r>
          </a:p>
          <a:p>
            <a:pPr marL="0" indent="0" algn="just">
              <a:buNone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13.Космическая связь, навигация, мониторинг. </a:t>
            </a:r>
          </a:p>
          <a:p>
            <a:pPr marL="0" indent="0" algn="just">
              <a:buNone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14.Создание инерциальной системы координат. </a:t>
            </a:r>
          </a:p>
          <a:p>
            <a:pPr marL="0" indent="0" algn="just">
              <a:buNone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15.Солнечно-земные связи </a:t>
            </a:r>
          </a:p>
          <a:p>
            <a:pPr marL="0" indent="0" algn="just">
              <a:buNone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 Отслеживание опасных астероидов. </a:t>
            </a:r>
          </a:p>
          <a:p>
            <a:pPr marL="0" indent="0" algn="just">
              <a:buNone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 Гравитационные волны как источник информации.</a:t>
            </a:r>
          </a:p>
          <a:p>
            <a:pPr marL="0" indent="0" algn="just">
              <a:buNone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 Закон смещения Вина.</a:t>
            </a:r>
          </a:p>
          <a:p>
            <a:pPr marL="0" indent="0" algn="just">
              <a:buNone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 Закон Стефана-Больцмана.</a:t>
            </a:r>
          </a:p>
          <a:p>
            <a:pPr marL="0" indent="0" algn="just">
              <a:buNone/>
            </a:pP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 Происхождение химических элементов.</a:t>
            </a:r>
            <a:endParaRPr lang="ru-RU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16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451" y="78378"/>
            <a:ext cx="10006775" cy="1027612"/>
          </a:xfrm>
        </p:spPr>
        <p:txBody>
          <a:bodyPr/>
          <a:lstStyle/>
          <a:p>
            <a:r>
              <a:rPr lang="ru-RU" b="1" dirty="0" smtClean="0"/>
              <a:t>ЗАКАЗ ЭКОНОМИЧЕСКИЙ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87680" y="1105990"/>
            <a:ext cx="11347269" cy="5251267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встреча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БРИКС </a:t>
            </a: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астрономии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«Риски и возможности астрономии в странах БРИКС»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 </a:t>
            </a: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2015 </a:t>
            </a: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РОСКОСМОС 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 2016 года Директор Департамента по коммуникациям «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РОСКОСМОСа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Игорь Буренков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отметил, что школам, которые готовы вернуть астрономию, РОСКОСМОС предоставит все необходимые методические материалы и пособия.</a:t>
            </a:r>
          </a:p>
          <a:p>
            <a:pPr algn="just"/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АПРЕЛЯ 2016 ГОДА.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Роскосмос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выступает за возвращение в российские школы астрономии и готов помочь школам с учебниками, заявил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иректор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епартамента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госкорпорации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одырев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Минобрнауки 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Васильева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пообещала вернуть астрономию в школы 21 сентября 2016 г.  </a:t>
            </a:r>
            <a:r>
              <a:rPr lang="en-US" sz="2400" u="sng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http://www.rosbalt.ru/russia/2016/09/21/1551967.html</a:t>
            </a:r>
            <a:endParaRPr lang="ru-RU" sz="2400" u="sng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января 2017 г. министр </a:t>
            </a:r>
            <a:r>
              <a:rPr lang="ru-RU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Васильева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астрономия будет введена в 2017-2018 уч. году.</a:t>
            </a:r>
          </a:p>
          <a:p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2016 – началась разработка Стандарта по астрономии.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19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555" y="-121919"/>
            <a:ext cx="10816672" cy="2336614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cap="none" dirty="0" smtClean="0"/>
              <a:t>Рабочая встреча </a:t>
            </a:r>
            <a:r>
              <a:rPr lang="ru-RU" dirty="0" smtClean="0"/>
              <a:t>БРИКС </a:t>
            </a:r>
            <a:r>
              <a:rPr lang="ru-RU" cap="none" dirty="0" smtClean="0"/>
              <a:t>по астрономии </a:t>
            </a:r>
            <a:r>
              <a:rPr lang="ru-RU" dirty="0" smtClean="0"/>
              <a:t>«</a:t>
            </a:r>
            <a:r>
              <a:rPr lang="ru-RU" dirty="0"/>
              <a:t>Риски и возможности астрономии в странах БРИКС»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14 </a:t>
            </a:r>
            <a:r>
              <a:rPr lang="ru-RU" cap="none" dirty="0" smtClean="0"/>
              <a:t>декабря</a:t>
            </a:r>
            <a:r>
              <a:rPr lang="ru-RU" dirty="0" smtClean="0"/>
              <a:t> 2015 </a:t>
            </a:r>
            <a:r>
              <a:rPr lang="ru-RU" cap="none" dirty="0" smtClean="0"/>
              <a:t>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28" y="2498475"/>
            <a:ext cx="6539286" cy="4359525"/>
          </a:xfrm>
        </p:spPr>
      </p:pic>
    </p:spTree>
    <p:extLst>
      <p:ext uri="{BB962C8B-B14F-4D97-AF65-F5344CB8AC3E}">
        <p14:creationId xmlns:p14="http://schemas.microsoft.com/office/powerpoint/2010/main" val="83524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129208"/>
            <a:ext cx="10363826" cy="1192696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cap="none" dirty="0" smtClean="0"/>
              <a:t>Наземные проекты стоимостью более 1млрд </a:t>
            </a:r>
            <a:r>
              <a:rPr lang="ru-RU" dirty="0" smtClean="0"/>
              <a:t>$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50223050"/>
              </p:ext>
            </p:extLst>
          </p:nvPr>
        </p:nvGraphicFramePr>
        <p:xfrm>
          <a:off x="536710" y="1063488"/>
          <a:ext cx="11290854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0768">
                  <a:extLst>
                    <a:ext uri="{9D8B030D-6E8A-4147-A177-3AD203B41FA5}">
                      <a16:colId xmlns:a16="http://schemas.microsoft.com/office/drawing/2014/main" val="3229682209"/>
                    </a:ext>
                  </a:extLst>
                </a:gridCol>
                <a:gridCol w="4386468">
                  <a:extLst>
                    <a:ext uri="{9D8B030D-6E8A-4147-A177-3AD203B41FA5}">
                      <a16:colId xmlns:a16="http://schemas.microsoft.com/office/drawing/2014/main" val="344514166"/>
                    </a:ext>
                  </a:extLst>
                </a:gridCol>
                <a:gridCol w="3763618">
                  <a:extLst>
                    <a:ext uri="{9D8B030D-6E8A-4147-A177-3AD203B41FA5}">
                      <a16:colId xmlns:a16="http://schemas.microsoft.com/office/drawing/2014/main" val="4049267733"/>
                    </a:ext>
                  </a:extLst>
                </a:gridCol>
              </a:tblGrid>
              <a:tr h="1047638">
                <a:tc>
                  <a:txBody>
                    <a:bodyPr/>
                    <a:lstStyle/>
                    <a:p>
                      <a:endParaRPr lang="ru-RU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Проект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E92A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Что собой представляет</a:t>
                      </a:r>
                      <a:r>
                        <a:rPr lang="ru-RU" sz="2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E92A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4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Основные участники </a:t>
                      </a:r>
                      <a:endParaRPr lang="ru-RU" sz="24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E9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334007"/>
                  </a:ext>
                </a:extLst>
              </a:tr>
              <a:tr h="1208813"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E-ELT (</a:t>
                      </a:r>
                      <a:r>
                        <a:rPr lang="ru-RU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Чили) 2021-23 	</a:t>
                      </a:r>
                    </a:p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Супер-телескоп с диаметром </a:t>
                      </a:r>
                    </a:p>
                    <a:p>
                      <a:r>
                        <a:rPr lang="ru-RU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Объектива 40м	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Европейские страны и Россия	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251450"/>
                  </a:ext>
                </a:extLst>
              </a:tr>
              <a:tr h="2713113"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SKA (</a:t>
                      </a:r>
                      <a:r>
                        <a:rPr lang="ru-RU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ЮАР) </a:t>
                      </a:r>
                    </a:p>
                    <a:p>
                      <a:r>
                        <a:rPr lang="ru-RU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2019-2021</a:t>
                      </a:r>
                    </a:p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Наземный всеволновый комплекс из нескольких тысяч </a:t>
                      </a:r>
                    </a:p>
                    <a:p>
                      <a:r>
                        <a:rPr lang="ru-RU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антенн на территории размером в </a:t>
                      </a:r>
                      <a:r>
                        <a:rPr lang="ru-RU" sz="2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неск</a:t>
                      </a:r>
                      <a:r>
                        <a:rPr lang="ru-RU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тысяч км	</a:t>
                      </a:r>
                    </a:p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Европейские страны, Австралия, Канада, Китай, Индия, Россия и др. 	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272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00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2" y="0"/>
            <a:ext cx="10137913" cy="6857488"/>
          </a:xfrm>
        </p:spPr>
      </p:pic>
    </p:spTree>
    <p:extLst>
      <p:ext uri="{BB962C8B-B14F-4D97-AF65-F5344CB8AC3E}">
        <p14:creationId xmlns:p14="http://schemas.microsoft.com/office/powerpoint/2010/main" val="180271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TC104033925[[fn=Капля]]</Template>
  <TotalTime>2420</TotalTime>
  <Words>1723</Words>
  <Application>Microsoft Office PowerPoint</Application>
  <PresentationFormat>Широкоэкранный</PresentationFormat>
  <Paragraphs>215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7" baseType="lpstr">
      <vt:lpstr>Arial</vt:lpstr>
      <vt:lpstr>Calibri</vt:lpstr>
      <vt:lpstr>Garamond</vt:lpstr>
      <vt:lpstr>Symbol</vt:lpstr>
      <vt:lpstr>Tahoma</vt:lpstr>
      <vt:lpstr>Times New Roman</vt:lpstr>
      <vt:lpstr>Tw Cen MT</vt:lpstr>
      <vt:lpstr>Капля</vt:lpstr>
      <vt:lpstr>Российская ассоциация учителей астрономии и система астрономического образования в современной школе: состояние и перспективы развития </vt:lpstr>
      <vt:lpstr>Инновационные проекты в школах</vt:lpstr>
      <vt:lpstr>Презентация PowerPoint</vt:lpstr>
      <vt:lpstr> Астрономия: информационный взрыв </vt:lpstr>
      <vt:lpstr>История вопроса</vt:lpstr>
      <vt:lpstr>ЗАКАЗ ЭКОНОМИЧЕСКИЙ</vt:lpstr>
      <vt:lpstr> Рабочая встреча БРИКС по астрономии «Риски и возможности астрономии в странах БРИКС»  14 декабря 2015 г.</vt:lpstr>
      <vt:lpstr> Наземные проекты стоимостью более 1млрд $ </vt:lpstr>
      <vt:lpstr>Презентация PowerPoint</vt:lpstr>
      <vt:lpstr>Презентация PowerPoint</vt:lpstr>
      <vt:lpstr>Презентация PowerPoint</vt:lpstr>
      <vt:lpstr>Презентация PowerPoint</vt:lpstr>
      <vt:lpstr>Курс Астрономии возвращается в школы.  Но есть проблемы</vt:lpstr>
      <vt:lpstr>Презентация PowerPoint</vt:lpstr>
      <vt:lpstr>Учебники по астрономии 2017</vt:lpstr>
      <vt:lpstr>Российская Ассоциация учителей астрономии</vt:lpstr>
      <vt:lpstr>Задачи Российской Ассоциацит учителей астрономии https://sites.google.com/site/auastro/</vt:lpstr>
      <vt:lpstr>Российская Ассоциация учителей астрономии рекомендует специализированные курсы повышения квалификации по астрономии: </vt:lpstr>
      <vt:lpstr>Курс МГУ «Астрономия» </vt:lpstr>
      <vt:lpstr>Курс ЦПМ</vt:lpstr>
      <vt:lpstr>Российская Ассоциация учителей астрономии https://sites.google.com/site/auastro/</vt:lpstr>
      <vt:lpstr>Презентация PowerPoint</vt:lpstr>
      <vt:lpstr>ПРЕДСЕДАТЕЛИ КОМИССИЙ</vt:lpstr>
      <vt:lpstr>ЧЛЕНЫ КОМИССИЙ</vt:lpstr>
      <vt:lpstr>Разделы сайта:</vt:lpstr>
      <vt:lpstr>Презентация PowerPoint</vt:lpstr>
      <vt:lpstr>Рекомендации по ресурсам – Астротоп 100 рекомендует:</vt:lpstr>
      <vt:lpstr>Интерактивная карта – кружки по астрономии</vt:lpstr>
      <vt:lpstr>Рекомендации по образовательным ресурсам:</vt:lpstr>
      <vt:lpstr>Российская Ассоциация учителей астрономии https://sites.google.com/site/auastro/</vt:lpstr>
      <vt:lpstr>Что в Москве?</vt:lpstr>
      <vt:lpstr>Проведение открытого урока в 179 школе по астрономии в Москве и широкое освещение в прессе</vt:lpstr>
      <vt:lpstr>Закупка оборудования для школ, где преподают астрономию</vt:lpstr>
      <vt:lpstr>Электронные образовательные ресурсы</vt:lpstr>
      <vt:lpstr>Проблема:</vt:lpstr>
      <vt:lpstr>Открытая Астрономия для WIN 8</vt:lpstr>
      <vt:lpstr>Презентация PowerPoint</vt:lpstr>
      <vt:lpstr>ЭУМ портал ФЦИОР – черный экран!!!</vt:lpstr>
      <vt:lpstr>Презентация PowerPoint</vt:lpstr>
      <vt:lpstr>В настоящее время рекомендуем пользоваться ресурсом:</vt:lpstr>
      <vt:lpstr>сервер      http://multiring.ru/lesson</vt:lpstr>
      <vt:lpstr>Презентация PowerPoint</vt:lpstr>
      <vt:lpstr>Планетарий</vt:lpstr>
      <vt:lpstr>Презентация PowerPoint</vt:lpstr>
      <vt:lpstr>Презентация PowerPoint</vt:lpstr>
      <vt:lpstr>Астрономия. Открытая Коллекция для интерактивных досок (W7, W8,Linux)</vt:lpstr>
      <vt:lpstr>Презентация PowerPoint</vt:lpstr>
      <vt:lpstr>Презентация PowerPoint</vt:lpstr>
      <vt:lpstr>Открытая Коллекция для LINUX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Ваши вопросы, пожалуйста</vt:lpstr>
      <vt:lpstr>Темы, очень слабо отраженные или отсутствующие в школьном курсе физики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Николаевна Гомулина</dc:creator>
  <cp:lastModifiedBy>Гомулина</cp:lastModifiedBy>
  <cp:revision>164</cp:revision>
  <dcterms:created xsi:type="dcterms:W3CDTF">2013-07-31T16:34:15Z</dcterms:created>
  <dcterms:modified xsi:type="dcterms:W3CDTF">2017-08-21T23:54:11Z</dcterms:modified>
</cp:coreProperties>
</file>