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60" r:id="rId2"/>
    <p:sldId id="262" r:id="rId3"/>
    <p:sldId id="299" r:id="rId4"/>
    <p:sldId id="300" r:id="rId5"/>
    <p:sldId id="264" r:id="rId6"/>
    <p:sldId id="265" r:id="rId7"/>
    <p:sldId id="344" r:id="rId8"/>
    <p:sldId id="267" r:id="rId9"/>
    <p:sldId id="315" r:id="rId10"/>
    <p:sldId id="268" r:id="rId11"/>
    <p:sldId id="345" r:id="rId12"/>
    <p:sldId id="346" r:id="rId13"/>
    <p:sldId id="273" r:id="rId14"/>
    <p:sldId id="274" r:id="rId15"/>
    <p:sldId id="276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B"/>
    <a:srgbClr val="ED10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24" autoAdjust="0"/>
    <p:restoredTop sz="94491" autoAdjust="0"/>
  </p:normalViewPr>
  <p:slideViewPr>
    <p:cSldViewPr showGuides="1">
      <p:cViewPr>
        <p:scale>
          <a:sx n="80" d="100"/>
          <a:sy n="80" d="100"/>
        </p:scale>
        <p:origin x="-273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gapWidth val="100"/>
        <c:overlap val="100"/>
        <c:axId val="50398336"/>
        <c:axId val="50399872"/>
      </c:barChart>
      <c:catAx>
        <c:axId val="50398336"/>
        <c:scaling>
          <c:orientation val="minMax"/>
        </c:scaling>
        <c:axPos val="b"/>
        <c:numFmt formatCode="General" sourceLinked="0"/>
        <c:tickLblPos val="nextTo"/>
        <c:crossAx val="50399872"/>
        <c:crosses val="autoZero"/>
        <c:auto val="1"/>
        <c:lblAlgn val="ctr"/>
        <c:lblOffset val="100"/>
      </c:catAx>
      <c:valAx>
        <c:axId val="50399872"/>
        <c:scaling>
          <c:orientation val="minMax"/>
        </c:scaling>
        <c:axPos val="l"/>
        <c:majorGridlines/>
        <c:numFmt formatCode="General" sourceLinked="1"/>
        <c:tickLblPos val="nextTo"/>
        <c:crossAx val="503983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gapWidth val="100"/>
        <c:overlap val="100"/>
        <c:axId val="51137152"/>
        <c:axId val="51143040"/>
      </c:barChart>
      <c:catAx>
        <c:axId val="51137152"/>
        <c:scaling>
          <c:orientation val="minMax"/>
        </c:scaling>
        <c:axPos val="b"/>
        <c:numFmt formatCode="General" sourceLinked="0"/>
        <c:tickLblPos val="nextTo"/>
        <c:crossAx val="51143040"/>
        <c:crosses val="autoZero"/>
        <c:auto val="1"/>
        <c:lblAlgn val="ctr"/>
        <c:lblOffset val="100"/>
      </c:catAx>
      <c:valAx>
        <c:axId val="51143040"/>
        <c:scaling>
          <c:orientation val="minMax"/>
        </c:scaling>
        <c:axPos val="l"/>
        <c:majorGridlines/>
        <c:numFmt formatCode="General" sourceLinked="1"/>
        <c:tickLblPos val="nextTo"/>
        <c:crossAx val="511371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911F-C8B4-4DD2-B18D-F3882A0788BB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1A6E-6B58-407B-B8B9-3ADF7A615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88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BA2D-058B-4899-B526-E7B9F11604DB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63C0-8B72-4B5B-96E7-D2166A3E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1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47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4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с лого РУ 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1142984"/>
            <a:ext cx="5643602" cy="13456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3714752"/>
            <a:ext cx="82296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143644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7" name="Диаграмма 6"/>
          <p:cNvGraphicFramePr/>
          <p:nvPr userDrawn="1"/>
        </p:nvGraphicFramePr>
        <p:xfrm>
          <a:off x="500034" y="1643050"/>
          <a:ext cx="378621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 userDrawn="1"/>
        </p:nvGraphicFramePr>
        <p:xfrm>
          <a:off x="4786314" y="1643050"/>
          <a:ext cx="378621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900486" cy="42687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1857364"/>
            <a:ext cx="3829048" cy="42687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08500"/>
            <a:ext cx="3900486" cy="16176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4508500"/>
            <a:ext cx="3929090" cy="16176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428596" y="1785926"/>
            <a:ext cx="3929090" cy="2428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786314" y="1785926"/>
            <a:ext cx="3929090" cy="2428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3071810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571472" y="1785927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idx="15"/>
          </p:nvPr>
        </p:nvSpPr>
        <p:spPr>
          <a:xfrm>
            <a:off x="2500298" y="1785927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6"/>
          </p:nvPr>
        </p:nvSpPr>
        <p:spPr>
          <a:xfrm>
            <a:off x="571472" y="5357825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2"/>
          <p:cNvSpPr>
            <a:spLocks noGrp="1"/>
          </p:cNvSpPr>
          <p:nvPr>
            <p:ph type="pic" idx="17"/>
          </p:nvPr>
        </p:nvSpPr>
        <p:spPr>
          <a:xfrm>
            <a:off x="571472" y="4071942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2500298" y="4071942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19"/>
          </p:nvPr>
        </p:nvSpPr>
        <p:spPr>
          <a:xfrm>
            <a:off x="4857752" y="3071810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20"/>
          </p:nvPr>
        </p:nvSpPr>
        <p:spPr>
          <a:xfrm>
            <a:off x="4857752" y="1785927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idx="21"/>
          </p:nvPr>
        </p:nvSpPr>
        <p:spPr>
          <a:xfrm>
            <a:off x="6786578" y="1785927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22"/>
          </p:nvPr>
        </p:nvSpPr>
        <p:spPr>
          <a:xfrm>
            <a:off x="4857752" y="5357825"/>
            <a:ext cx="3714776" cy="7143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23"/>
          </p:nvPr>
        </p:nvSpPr>
        <p:spPr>
          <a:xfrm>
            <a:off x="4857752" y="4071942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0" name="Рисунок 2"/>
          <p:cNvSpPr>
            <a:spLocks noGrp="1"/>
          </p:cNvSpPr>
          <p:nvPr>
            <p:ph type="pic" idx="24"/>
          </p:nvPr>
        </p:nvSpPr>
        <p:spPr>
          <a:xfrm>
            <a:off x="6786578" y="4071942"/>
            <a:ext cx="1785950" cy="1190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ре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57158" y="2071678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7158" y="1571612"/>
            <a:ext cx="4071966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57158" y="4357694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57158" y="3857628"/>
            <a:ext cx="4071966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21"/>
            <p:custDataLst>
              <p:tags r:id="rId3"/>
            </p:custDataLst>
          </p:nvPr>
        </p:nvSpPr>
        <p:spPr>
          <a:xfrm>
            <a:off x="4714876" y="2071678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4876" y="1571612"/>
            <a:ext cx="4071966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4714876" y="4357694"/>
            <a:ext cx="4071966" cy="1643074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4714876" y="3857628"/>
            <a:ext cx="4071966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 с заголовками и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495116"/>
            <a:ext cx="2736000" cy="648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495116"/>
            <a:ext cx="2736000" cy="648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495116"/>
            <a:ext cx="2736000" cy="648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2000240"/>
            <a:ext cx="2736000" cy="324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2000240"/>
            <a:ext cx="2736000" cy="324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2000240"/>
            <a:ext cx="2736000" cy="324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5315644"/>
            <a:ext cx="2736000" cy="828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5315644"/>
            <a:ext cx="2736000" cy="828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5315644"/>
            <a:ext cx="2736000" cy="828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4"/>
          </p:nvPr>
        </p:nvSpPr>
        <p:spPr>
          <a:xfrm>
            <a:off x="250825" y="1785926"/>
            <a:ext cx="4176713" cy="451458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 sz="1800" i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5"/>
          </p:nvPr>
        </p:nvSpPr>
        <p:spPr>
          <a:xfrm>
            <a:off x="4716463" y="1785926"/>
            <a:ext cx="4176713" cy="451458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181" y="1630368"/>
            <a:ext cx="3600000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4819" y="1639878"/>
            <a:ext cx="3600000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лого издательст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715016"/>
            <a:ext cx="914400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70751"/>
            <a:ext cx="3286148" cy="558645"/>
          </a:xfrm>
          <a:prstGeom prst="rect">
            <a:avLst/>
          </a:prstGeom>
          <a:noFill/>
        </p:spPr>
      </p:pic>
      <p:pic>
        <p:nvPicPr>
          <p:cNvPr id="11" name="Picture 3" descr="D:\Masha\черная пятница\!Фирменные стили и логотипы\!Российский учебник\презентация\для перезентации РУ\для-перезентации-РУ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77" y="2285992"/>
            <a:ext cx="7642246" cy="21716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2+1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00034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143117"/>
            <a:ext cx="3929090" cy="164307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14876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4714876" y="2143116"/>
            <a:ext cx="3929090" cy="398304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4" y="3857628"/>
            <a:ext cx="3924821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sz="half" idx="20"/>
          </p:nvPr>
        </p:nvSpPr>
        <p:spPr>
          <a:xfrm>
            <a:off x="500034" y="4357694"/>
            <a:ext cx="3929090" cy="171451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1+2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4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500034" y="2143116"/>
            <a:ext cx="3929090" cy="398304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6" y="1630368"/>
            <a:ext cx="3924821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2143117"/>
            <a:ext cx="3929090" cy="164307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4876" y="3857628"/>
            <a:ext cx="3924821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sz="half" idx="20"/>
          </p:nvPr>
        </p:nvSpPr>
        <p:spPr>
          <a:xfrm>
            <a:off x="4714876" y="4357694"/>
            <a:ext cx="3929090" cy="171451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57364"/>
            <a:ext cx="5111750" cy="4268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643051"/>
            <a:ext cx="5486400" cy="30845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648-08FD-4020-86D2-F789BB84DAF6}" type="datetime1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с лого издательств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1142984"/>
            <a:ext cx="5643602" cy="13456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0" y="5715016"/>
            <a:ext cx="914400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70751"/>
            <a:ext cx="3286148" cy="5586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 с лого 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D:\Masha\черная пятница\!Фирменные стили и логотипы\!Российский учебник\презентация\для перезентации РУ\для-перезентации-РУ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53" y="2410100"/>
            <a:ext cx="7356494" cy="20904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без лого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без лог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143644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 с лого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3714752"/>
            <a:ext cx="82296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143644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1214422"/>
            <a:ext cx="6500858" cy="15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0E0D-F197-4B14-B296-C27E6C00E6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8596" y="6215082"/>
            <a:ext cx="2976560" cy="4507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08" r:id="rId3"/>
    <p:sldLayoutId id="2147483714" r:id="rId4"/>
    <p:sldLayoutId id="2147483713" r:id="rId5"/>
    <p:sldLayoutId id="2147483710" r:id="rId6"/>
    <p:sldLayoutId id="2147483698" r:id="rId7"/>
    <p:sldLayoutId id="2147483709" r:id="rId8"/>
    <p:sldLayoutId id="2147483711" r:id="rId9"/>
    <p:sldLayoutId id="2147483712" r:id="rId10"/>
    <p:sldLayoutId id="2147483700" r:id="rId11"/>
    <p:sldLayoutId id="2147483701" r:id="rId12"/>
    <p:sldLayoutId id="2147483720" r:id="rId13"/>
    <p:sldLayoutId id="2147483703" r:id="rId14"/>
    <p:sldLayoutId id="2147483722" r:id="rId15"/>
    <p:sldLayoutId id="2147483723" r:id="rId16"/>
    <p:sldLayoutId id="2147483727" r:id="rId17"/>
    <p:sldLayoutId id="2147483726" r:id="rId18"/>
    <p:sldLayoutId id="2147483724" r:id="rId19"/>
    <p:sldLayoutId id="2147483728" r:id="rId20"/>
    <p:sldLayoutId id="2147483729" r:id="rId21"/>
    <p:sldLayoutId id="2147483704" r:id="rId22"/>
    <p:sldLayoutId id="2147483705" r:id="rId23"/>
    <p:sldLayoutId id="2147483731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KVkBeffmNq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fa-ventana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УМК «Астрономия»</a:t>
            </a:r>
            <a:br>
              <a:rPr lang="ru-RU" sz="4000" b="1" dirty="0" smtClean="0"/>
            </a:br>
            <a:r>
              <a:rPr lang="ru-RU" dirty="0" smtClean="0"/>
              <a:t> Базовый уровень</a:t>
            </a:r>
            <a:br>
              <a:rPr lang="ru-RU" dirty="0" smtClean="0"/>
            </a:br>
            <a:r>
              <a:rPr lang="ru-RU" dirty="0" smtClean="0"/>
              <a:t>11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Авторский коллектив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Б.А. Воронцов – Вельяминов, Е.К. </a:t>
            </a:r>
            <a:r>
              <a:rPr lang="ru-RU" sz="2800" dirty="0" err="1" smtClean="0"/>
              <a:t>Страут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2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42852"/>
            <a:ext cx="2226872" cy="3357586"/>
          </a:xfrm>
          <a:ln>
            <a:solidFill>
              <a:srgbClr val="005CAB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4282" y="428604"/>
            <a:ext cx="3714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>
                <a:solidFill>
                  <a:srgbClr val="00206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начале главы закладывается </a:t>
            </a:r>
            <a:r>
              <a:rPr lang="ru-RU" sz="2000" dirty="0" smtClean="0">
                <a:solidFill>
                  <a:srgbClr val="002060"/>
                </a:solidFill>
              </a:rPr>
              <a:t>проблематика</a:t>
            </a:r>
          </a:p>
          <a:p>
            <a:pPr>
              <a:spcBef>
                <a:spcPct val="50000"/>
              </a:spcBef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Параграфы </a:t>
            </a:r>
            <a:r>
              <a:rPr lang="ru-RU" sz="2000" dirty="0">
                <a:solidFill>
                  <a:srgbClr val="002060"/>
                </a:solidFill>
              </a:rPr>
              <a:t>разделены на пункты, каждый из которых имеет </a:t>
            </a:r>
            <a:r>
              <a:rPr lang="ru-RU" sz="2000" dirty="0" smtClean="0">
                <a:solidFill>
                  <a:srgbClr val="002060"/>
                </a:solidFill>
              </a:rPr>
              <a:t>номер и название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5" descr="220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00108"/>
            <a:ext cx="2428892" cy="3612978"/>
          </a:xfrm>
          <a:prstGeom prst="rect">
            <a:avLst/>
          </a:prstGeom>
          <a:ln>
            <a:solidFill>
              <a:srgbClr val="005CAB"/>
            </a:solidFill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5720" y="2857496"/>
            <a:ext cx="23917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336699"/>
                </a:solidFill>
              </a:rPr>
              <a:t>  </a:t>
            </a:r>
            <a:r>
              <a:rPr lang="ru-RU" sz="2000" dirty="0" smtClean="0">
                <a:solidFill>
                  <a:srgbClr val="002060"/>
                </a:solidFill>
              </a:rPr>
              <a:t>Указания </a:t>
            </a:r>
            <a:r>
              <a:rPr lang="ru-RU" sz="2000" dirty="0">
                <a:solidFill>
                  <a:srgbClr val="002060"/>
                </a:solidFill>
              </a:rPr>
              <a:t>к астрономическим </a:t>
            </a:r>
            <a:r>
              <a:rPr lang="ru-RU" sz="2000" dirty="0" smtClean="0">
                <a:solidFill>
                  <a:srgbClr val="002060"/>
                </a:solidFill>
              </a:rPr>
              <a:t>наблюдениям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5" descr="220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000240"/>
            <a:ext cx="2284876" cy="3545702"/>
          </a:xfrm>
          <a:prstGeom prst="rect">
            <a:avLst/>
          </a:prstGeom>
          <a:ln>
            <a:solidFill>
              <a:srgbClr val="005CAB"/>
            </a:solidFill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00298" y="4786322"/>
            <a:ext cx="332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>
                <a:solidFill>
                  <a:srgbClr val="003366"/>
                </a:solidFill>
                <a:cs typeface="+mn-cs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Проектная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4000504"/>
            <a:ext cx="2071702" cy="263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00298" y="5286388"/>
            <a:ext cx="4067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>
                <a:solidFill>
                  <a:srgbClr val="003366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Цветные иллюстрации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00298" y="5715016"/>
            <a:ext cx="3852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>
                <a:solidFill>
                  <a:srgbClr val="003366"/>
                </a:solidFill>
              </a:rPr>
              <a:t> </a:t>
            </a:r>
            <a:r>
              <a:rPr lang="ru-RU" sz="2000" dirty="0" smtClean="0">
                <a:solidFill>
                  <a:srgbClr val="003366"/>
                </a:solidFill>
              </a:rPr>
              <a:t> Примеры </a:t>
            </a:r>
            <a:r>
              <a:rPr lang="ru-RU" sz="2000" dirty="0">
                <a:solidFill>
                  <a:srgbClr val="003366"/>
                </a:solidFill>
              </a:rPr>
              <a:t>решения </a:t>
            </a:r>
            <a:r>
              <a:rPr lang="ru-RU" sz="2000" dirty="0" smtClean="0">
                <a:solidFill>
                  <a:srgbClr val="003366"/>
                </a:solidFill>
              </a:rPr>
              <a:t>задач</a:t>
            </a:r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62196" y="6215082"/>
            <a:ext cx="482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000" dirty="0" smtClean="0">
                <a:solidFill>
                  <a:srgbClr val="003366"/>
                </a:solidFill>
                <a:cs typeface="+mn-cs"/>
              </a:rPr>
              <a:t>  </a:t>
            </a:r>
            <a:r>
              <a:rPr lang="ru-RU" sz="2000" dirty="0" smtClean="0">
                <a:solidFill>
                  <a:srgbClr val="003366"/>
                </a:solidFill>
              </a:rPr>
              <a:t>Вопросы</a:t>
            </a:r>
            <a:r>
              <a:rPr lang="ru-RU" sz="2000" dirty="0">
                <a:solidFill>
                  <a:srgbClr val="003366"/>
                </a:solidFill>
              </a:rPr>
              <a:t>, задания, </a:t>
            </a:r>
            <a:r>
              <a:rPr lang="ru-RU" sz="2000" dirty="0" smtClean="0">
                <a:solidFill>
                  <a:srgbClr val="003366"/>
                </a:solidFill>
              </a:rPr>
              <a:t>упражнения</a:t>
            </a:r>
            <a:endParaRPr lang="ru-R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2"/>
          <p:cNvGraphicFramePr>
            <a:graphicFrameLocks/>
          </p:cNvGraphicFramePr>
          <p:nvPr/>
        </p:nvGraphicFramePr>
        <p:xfrm>
          <a:off x="285720" y="214290"/>
          <a:ext cx="8715404" cy="6252334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637734"/>
                <a:gridCol w="5077670"/>
              </a:tblGrid>
              <a:tr h="7721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Критерии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Корпорация «Российский учебник»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«Астрономия» (базовый уровень)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Авторы: Б.А. Воронцов–Вельяминов, Е.К.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Страут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(«Дрофа»)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84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нормативным документам.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Приказы № 506, 613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МНиО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РФ</a:t>
                      </a:r>
                      <a:endParaRPr lang="ru-RU" sz="18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целям изучения курса «Астрономия», примерной программе и  обязательному минимуму содержания, заложенным приказом N 506 от 7 июня 2017 года 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4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к использованию, основания 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 Федеральным перечнем (номер  2.3.2.4.1.1)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и положительные заключения экспертизы РАН и РАО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4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Полнота соответствия обязательному минимуму содержания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соответствует  обязательному минимуму содержания заложенным приказом N 506 от 7 июня 2017 года </a:t>
                      </a:r>
                      <a:endParaRPr lang="ru-RU" sz="1800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Образовательный  потенциал  представленного учебного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материала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Изложенный  в учебнике материал позволят   заложить научную и научно - методологическую базу,  системно формирует фундаментальное естественнонаучное восприятие мира.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9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Интегративная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межпредметная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компонента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Прослеживается постоянно, логична,   доказательна.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4" y="1500174"/>
          <a:ext cx="8715404" cy="521208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637734"/>
                <a:gridCol w="5077670"/>
              </a:tblGrid>
              <a:tr h="4084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современному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состоянию астрономии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Учебник построен в логике  современных научных достижений,  содержит описания открытий и достижений последних лет.   Излагаемый материал выстроен таким образом, что его изучение подводит к пониманию не только самих фундаментальных научных выводов, но и их обоснований. 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4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Компоновка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учебного материала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Классическая компоновка материала. Все требуемые для пояснения текста рисунки находятся на этой же странице.  Вопросы и задачи отнесены в конец параграфа</a:t>
                      </a:r>
                      <a:endParaRPr lang="ru-RU" sz="180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9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Основообразующий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системообразующий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 учебного материала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Последовательно, основываясь на законе всемирного тяготения, его анализе, системно,  логично  и доказательно даны  основы вводимых  научных  теорий и представлений современной астрономии - положения общей теории относительности, ее расширение в теории Фридмана, Хаббла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ru-RU" sz="3200" dirty="0" smtClean="0"/>
              <a:t>Методическое пособие</a:t>
            </a:r>
            <a:endParaRPr lang="ru-R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038600" cy="4752528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528392" cy="4752528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Структура </a:t>
            </a:r>
            <a:br>
              <a:rPr lang="ru-RU" sz="3600" dirty="0" smtClean="0"/>
            </a:br>
            <a:r>
              <a:rPr lang="ru-RU" sz="3600" dirty="0" smtClean="0"/>
              <a:t>методического пособия</a:t>
            </a:r>
            <a:endParaRPr lang="ru-RU" sz="36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4294967295"/>
          </p:nvPr>
        </p:nvPicPr>
        <p:blipFill>
          <a:blip r:embed="rId2" cstate="print"/>
          <a:srcRect l="33511" t="50194" r="31188" b="15233"/>
          <a:stretch>
            <a:fillRect/>
          </a:stretch>
        </p:blipFill>
        <p:spPr bwMode="auto">
          <a:xfrm>
            <a:off x="4429124" y="1428736"/>
            <a:ext cx="3357586" cy="1857388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2844" y="1571612"/>
            <a:ext cx="43564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400" dirty="0">
                <a:solidFill>
                  <a:srgbClr val="003366"/>
                </a:solidFill>
                <a:cs typeface="+mn-cs"/>
              </a:rPr>
              <a:t> </a:t>
            </a:r>
            <a:r>
              <a:rPr lang="ru-RU" sz="2400" dirty="0" smtClean="0">
                <a:solidFill>
                  <a:srgbClr val="003366"/>
                </a:solidFill>
                <a:cs typeface="+mn-cs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Подробные рекомендации к каждому уроку.</a:t>
            </a:r>
          </a:p>
          <a:p>
            <a:pPr>
              <a:spcBef>
                <a:spcPct val="50000"/>
              </a:spcBef>
              <a:buBlip>
                <a:blip r:embed="rId3"/>
              </a:buBlip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Дидактические единицы урока.</a:t>
            </a:r>
          </a:p>
          <a:p>
            <a:pPr>
              <a:spcBef>
                <a:spcPct val="50000"/>
              </a:spcBef>
              <a:defRPr/>
            </a:pPr>
            <a:endParaRPr lang="ru-RU" sz="2400" dirty="0" smtClean="0">
              <a:solidFill>
                <a:srgbClr val="336699"/>
              </a:solidFill>
            </a:endParaRP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142844" y="3357562"/>
            <a:ext cx="41767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5CAB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Основной материал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  Методические </a:t>
            </a:r>
            <a:r>
              <a:rPr lang="ru-RU" dirty="0">
                <a:solidFill>
                  <a:srgbClr val="002060"/>
                </a:solidFill>
              </a:rPr>
              <a:t>акценты </a:t>
            </a:r>
            <a:r>
              <a:rPr lang="ru-RU" dirty="0" smtClean="0">
                <a:solidFill>
                  <a:srgbClr val="002060"/>
                </a:solidFill>
              </a:rPr>
              <a:t>урока     </a:t>
            </a:r>
          </a:p>
        </p:txBody>
      </p:sp>
      <p:pic>
        <p:nvPicPr>
          <p:cNvPr id="7" name="Содержимое 5"/>
          <p:cNvPicPr>
            <a:picLocks/>
          </p:cNvPicPr>
          <p:nvPr/>
        </p:nvPicPr>
        <p:blipFill>
          <a:blip r:embed="rId4" cstate="print"/>
          <a:srcRect l="37680" t="16144" r="35993" b="11079"/>
          <a:stretch>
            <a:fillRect/>
          </a:stretch>
        </p:blipFill>
        <p:spPr bwMode="auto">
          <a:xfrm>
            <a:off x="5286380" y="2786058"/>
            <a:ext cx="2857520" cy="3857652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286116" y="5072074"/>
            <a:ext cx="1480676" cy="2387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57818" y="3714752"/>
            <a:ext cx="2071912" cy="2387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0694" y="3500438"/>
            <a:ext cx="103962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37039" t="17692" r="35703" b="10000"/>
          <a:stretch>
            <a:fillRect/>
          </a:stretch>
        </p:blipFill>
        <p:spPr bwMode="auto">
          <a:xfrm>
            <a:off x="500034" y="1071546"/>
            <a:ext cx="3142262" cy="4059902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4282" y="357166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  <a:cs typeface="+mn-cs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Домашнее задание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034" y="271462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57752" y="285728"/>
            <a:ext cx="3779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Темы проектов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Интернет-ресурсы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/>
          <p:cNvPicPr>
            <a:picLocks/>
          </p:cNvPicPr>
          <p:nvPr/>
        </p:nvPicPr>
        <p:blipFill>
          <a:blip r:embed="rId3" cstate="print"/>
          <a:srcRect l="37680" t="17179" r="36024" b="11026"/>
          <a:stretch>
            <a:fillRect/>
          </a:stretch>
        </p:blipFill>
        <p:spPr bwMode="auto">
          <a:xfrm>
            <a:off x="4857752" y="1500174"/>
            <a:ext cx="3929090" cy="4714908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929190" y="1928802"/>
            <a:ext cx="1404156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2500306"/>
            <a:ext cx="1512168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38482" t="16923" r="35382" b="11026"/>
          <a:stretch>
            <a:fillRect/>
          </a:stretch>
        </p:blipFill>
        <p:spPr bwMode="auto">
          <a:xfrm>
            <a:off x="4716016" y="404664"/>
            <a:ext cx="3960000" cy="5760000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1844824"/>
            <a:ext cx="4427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Комментарии для учителя к решению задания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4824028" y="2060848"/>
            <a:ext cx="3708412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32710" t="13077" r="31374" b="4103"/>
          <a:stretch>
            <a:fillRect/>
          </a:stretch>
        </p:blipFill>
        <p:spPr bwMode="auto">
          <a:xfrm>
            <a:off x="4716016" y="476672"/>
            <a:ext cx="3960000" cy="5760000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1916832"/>
            <a:ext cx="370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Задачи для подготовки к ЕГЭ по физике</a:t>
            </a:r>
          </a:p>
        </p:txBody>
      </p:sp>
      <p:sp>
        <p:nvSpPr>
          <p:cNvPr id="9" name="Овал 8"/>
          <p:cNvSpPr/>
          <p:nvPr/>
        </p:nvSpPr>
        <p:spPr>
          <a:xfrm>
            <a:off x="4895596" y="3573016"/>
            <a:ext cx="309634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38161" t="17179" r="35863" b="11539"/>
          <a:stretch>
            <a:fillRect/>
          </a:stretch>
        </p:blipFill>
        <p:spPr bwMode="auto">
          <a:xfrm>
            <a:off x="4716016" y="476672"/>
            <a:ext cx="3960000" cy="5760000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2060848"/>
            <a:ext cx="4139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Проверочные и практические работы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56076" y="2024844"/>
            <a:ext cx="3096344" cy="5400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36718" t="13590" r="33939" b="6923"/>
          <a:stretch>
            <a:fillRect/>
          </a:stretch>
        </p:blipFill>
        <p:spPr bwMode="auto">
          <a:xfrm>
            <a:off x="4499992" y="404664"/>
            <a:ext cx="3960000" cy="5760000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2132856"/>
            <a:ext cx="4284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  </a:t>
            </a:r>
            <a:r>
              <a:rPr lang="ru-RU" sz="3200" dirty="0" smtClean="0">
                <a:solidFill>
                  <a:srgbClr val="005CAB"/>
                </a:solidFill>
              </a:rPr>
              <a:t>Контрольные работы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5363648" y="2780928"/>
            <a:ext cx="2160240" cy="6120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ст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6983564" cy="5157192"/>
          </a:xfrm>
          <a:prstGeom prst="rect">
            <a:avLst/>
          </a:prstGeom>
        </p:spPr>
      </p:pic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5733256"/>
            <a:ext cx="8748713" cy="5762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 1 сентября 2017 года астрономия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становится обязательным учебным предметом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08518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ru-RU" sz="2400" dirty="0" smtClean="0">
                <a:solidFill>
                  <a:schemeClr val="tx2"/>
                </a:solidFill>
                <a:hlinkClick r:id="rId4"/>
              </a:rPr>
              <a:t>www.youtube.com/watch?v=KVkBeffmNqk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4490" t="8219" r="5099" b="5205"/>
          <a:stretch>
            <a:fillRect/>
          </a:stretch>
        </p:blipFill>
        <p:spPr>
          <a:xfrm>
            <a:off x="72594" y="980728"/>
            <a:ext cx="9000000" cy="5040000"/>
          </a:xfrm>
          <a:prstGeom prst="rect">
            <a:avLst/>
          </a:prstGeom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55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4490" t="7733" r="5253" b="4800"/>
          <a:stretch>
            <a:fillRect/>
          </a:stretch>
        </p:blipFill>
        <p:spPr>
          <a:xfrm>
            <a:off x="0" y="1052736"/>
            <a:ext cx="9000000" cy="50400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11760" y="6165304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Интерактивное оглавление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46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4335" t="7671" r="5408" b="4932"/>
          <a:stretch>
            <a:fillRect/>
          </a:stretch>
        </p:blipFill>
        <p:spPr>
          <a:xfrm>
            <a:off x="0" y="1052736"/>
            <a:ext cx="9000000" cy="50400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15816" y="6237312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Контекстный поиск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97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4025" t="7671" r="5099" b="4384"/>
          <a:stretch>
            <a:fillRect/>
          </a:stretch>
        </p:blipFill>
        <p:spPr>
          <a:xfrm>
            <a:off x="0" y="1052736"/>
            <a:ext cx="9000000" cy="504000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07704" y="6165304"/>
            <a:ext cx="576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Возможность увеличения иллюстраций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65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716" t="6575" r="6027" b="4932"/>
          <a:stretch>
            <a:fillRect/>
          </a:stretch>
        </p:blipFill>
        <p:spPr>
          <a:xfrm>
            <a:off x="0" y="1211759"/>
            <a:ext cx="9000000" cy="50400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79912" y="6396335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Задания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5579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4180" t="7671" r="5408" b="5753"/>
          <a:stretch>
            <a:fillRect/>
          </a:stretch>
        </p:blipFill>
        <p:spPr>
          <a:xfrm>
            <a:off x="0" y="1196752"/>
            <a:ext cx="9000000" cy="504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63888" y="6396335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Анимации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285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67944" y="5517232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Тесты</a:t>
            </a:r>
          </a:p>
        </p:txBody>
      </p:sp>
    </p:spTree>
    <p:extLst>
      <p:ext uri="{BB962C8B-B14F-4D97-AF65-F5344CB8AC3E}">
        <p14:creationId xmlns="" xmlns:p14="http://schemas.microsoft.com/office/powerpoint/2010/main" val="42272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5966" b="4830"/>
          <a:stretch>
            <a:fillRect/>
          </a:stretch>
        </p:blipFill>
        <p:spPr>
          <a:xfrm>
            <a:off x="0" y="1196752"/>
            <a:ext cx="9000000" cy="50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5856" y="6237312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Слайд – шоу</a:t>
            </a:r>
          </a:p>
        </p:txBody>
      </p:sp>
    </p:spTree>
    <p:extLst>
      <p:ext uri="{BB962C8B-B14F-4D97-AF65-F5344CB8AC3E}">
        <p14:creationId xmlns="" xmlns:p14="http://schemas.microsoft.com/office/powerpoint/2010/main" val="39504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 smtClean="0"/>
              <a:t>Электронная форма учебника</a:t>
            </a: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99592" y="6093296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5CAB"/>
                </a:solidFill>
              </a:rPr>
              <a:t>Перечень электронных  образовательных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784976" cy="11161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Методическая служба по физике :</a:t>
            </a: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0" y="3653644"/>
            <a:ext cx="9144000" cy="320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200" b="1" dirty="0" err="1" smtClean="0">
                <a:solidFill>
                  <a:schemeClr val="bg1"/>
                </a:solidFill>
              </a:rPr>
              <a:t>Опаловский</a:t>
            </a:r>
            <a:r>
              <a:rPr lang="ru-RU" sz="2200" b="1" dirty="0" smtClean="0">
                <a:solidFill>
                  <a:schemeClr val="bg1"/>
                </a:solidFill>
              </a:rPr>
              <a:t> Владимир Александрович              Долгих Елена Николаевна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lang="en-US" sz="2400" b="1" u="sng" dirty="0" smtClean="0">
                <a:solidFill>
                  <a:srgbClr val="ED1064"/>
                </a:solidFill>
              </a:rPr>
              <a:t>Opalovskiy.VA@rosuchebnik.ru</a:t>
            </a:r>
            <a:r>
              <a:rPr lang="en-US" sz="2400" b="1" dirty="0" smtClean="0">
                <a:solidFill>
                  <a:srgbClr val="ED1064"/>
                </a:solidFill>
              </a:rPr>
              <a:t>                    </a:t>
            </a:r>
            <a:r>
              <a:rPr lang="en-US" sz="2400" b="1" u="sng" dirty="0" smtClean="0">
                <a:solidFill>
                  <a:srgbClr val="ED1064"/>
                </a:solidFill>
              </a:rPr>
              <a:t>Dolgih.EN@rosuchebnik.ru</a:t>
            </a:r>
          </a:p>
          <a:p>
            <a:pPr>
              <a:spcBef>
                <a:spcPct val="20000"/>
              </a:spcBef>
            </a:pP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Тел.: 8-800-2000-550, </a:t>
            </a:r>
            <a:r>
              <a:rPr lang="ru-RU" sz="2400" dirty="0" err="1" smtClean="0">
                <a:solidFill>
                  <a:schemeClr val="bg1"/>
                </a:solidFill>
              </a:rPr>
              <a:t>доб</a:t>
            </a:r>
            <a:r>
              <a:rPr lang="ru-RU" sz="2400" dirty="0" smtClean="0">
                <a:solidFill>
                  <a:schemeClr val="bg1"/>
                </a:solidFill>
              </a:rPr>
              <a:t>. 28-46    Тел.: 8-800-2000-550, </a:t>
            </a:r>
            <a:r>
              <a:rPr lang="ru-RU" sz="2400" dirty="0" err="1" smtClean="0">
                <a:solidFill>
                  <a:schemeClr val="bg1"/>
                </a:solidFill>
              </a:rPr>
              <a:t>доб</a:t>
            </a:r>
            <a:r>
              <a:rPr lang="ru-RU" sz="2400" dirty="0" smtClean="0">
                <a:solidFill>
                  <a:schemeClr val="bg1"/>
                </a:solidFill>
              </a:rPr>
              <a:t>. 18-35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(звонки по России бесплатные)</a:t>
            </a:r>
          </a:p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640960" cy="5069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640960"/>
              </a:tblGrid>
              <a:tr h="101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Приказ </a:t>
                      </a:r>
                      <a:r>
                        <a:rPr lang="ru-RU" sz="2200" b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2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№506 от 7.06.2017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«О внесении изменений в ФК ГОС»</a:t>
                      </a:r>
                      <a:endParaRPr lang="ru-RU" sz="22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Приказ </a:t>
                      </a:r>
                      <a:r>
                        <a:rPr lang="ru-RU" sz="22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№253 от 31.03.2014 (редакция от 20.06.2017 г)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«Об утверждении федерального перечня учебников»</a:t>
                      </a:r>
                      <a:endParaRPr lang="ru-RU" sz="22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Письмо </a:t>
                      </a:r>
                      <a:r>
                        <a:rPr lang="ru-RU" sz="22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№ТС194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/</a:t>
                      </a: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08 от 20.06.2017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«Об организации изучения учебного предмета «Астрономия»</a:t>
                      </a:r>
                      <a:endParaRPr lang="ru-RU" sz="22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Вебинар</a:t>
                      </a: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(</a:t>
                      </a:r>
                      <a:r>
                        <a:rPr lang="ru-RU" sz="22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, РАО, АПКППРО) от 26.06.2017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«Организационные вопросы внедрения дисциплины «Астрономия»</a:t>
                      </a:r>
                      <a:endParaRPr lang="ru-RU" sz="22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Приказ </a:t>
                      </a:r>
                      <a:r>
                        <a:rPr lang="ru-RU" sz="22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№613 от 29.06.2017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«О внесении изменений в ФГОС СОО»</a:t>
                      </a:r>
                      <a:endParaRPr lang="ru-RU" sz="22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ru-RU" dirty="0" smtClean="0"/>
              <a:t>Основные положения</a:t>
            </a:r>
            <a:endParaRPr lang="ru-RU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730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0"/>
              </a:tblGrid>
              <a:tr h="644794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Астрономия – обязательный учебный предмет для старшеклассников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4794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Начало преподавания астрономии – 2017 либо 2018 </a:t>
                      </a:r>
                      <a:r>
                        <a:rPr lang="ru-RU" sz="18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г. </a:t>
                      </a:r>
                      <a:r>
                        <a:rPr lang="ru-RU" sz="18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 мере готовности школ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089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 усмотрению школы преподавание астрономии возможно:</a:t>
                      </a:r>
                    </a:p>
                    <a:p>
                      <a:pPr marL="360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в 11 классе весь год</a:t>
                      </a:r>
                    </a:p>
                    <a:p>
                      <a:pPr marL="360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в 11 классе одно полугодие</a:t>
                      </a:r>
                    </a:p>
                    <a:p>
                      <a:pPr marL="360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по пол года в 10 и 11 классах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479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Школы самостоятельно перераспределяют часы учебного плана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для преподавания астрономии без ущерба для других предметов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479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Астрономическая составляющая в курсе физики остаётся в прежнем объёме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479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 2019 г –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задания по астрономии будут включены в КИМ ЕГЭ по физике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419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Учителям, которые будут преподавать астрономию, рекомендуется пройти курсы повышения квалификации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867_big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64195" y="980728"/>
            <a:ext cx="3779837" cy="5676900"/>
          </a:xfrm>
          <a:ln>
            <a:solidFill>
              <a:srgbClr val="005CAB"/>
            </a:solidFill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1406" y="0"/>
            <a:ext cx="5184576" cy="198884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663300"/>
                </a:solidFill>
                <a:latin typeface="Georgia" pitchFamily="18" charset="0"/>
              </a:rPr>
              <a:t>Учебник   рекомендован  </a:t>
            </a:r>
            <a:r>
              <a:rPr lang="ru-RU" sz="1700" b="1" dirty="0">
                <a:solidFill>
                  <a:srgbClr val="663300"/>
                </a:solidFill>
                <a:latin typeface="Georgia" pitchFamily="18" charset="0"/>
              </a:rPr>
              <a:t>Министерством</a:t>
            </a:r>
            <a:br>
              <a:rPr lang="ru-RU" sz="1700" b="1" dirty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rgbClr val="663300"/>
                </a:solidFill>
                <a:latin typeface="Georgia" pitchFamily="18" charset="0"/>
              </a:rPr>
              <a:t>  образования и науки  РФ  и  </a:t>
            </a:r>
            <a:r>
              <a:rPr lang="ru-RU" sz="1700" b="1" dirty="0" smtClean="0">
                <a:solidFill>
                  <a:srgbClr val="663300"/>
                </a:solidFill>
                <a:latin typeface="Georgia" pitchFamily="18" charset="0"/>
              </a:rPr>
              <a:t>включен  в  </a:t>
            </a:r>
            <a:br>
              <a:rPr lang="ru-RU" sz="1700" b="1" dirty="0" smtClean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sz="1700" b="1" dirty="0" smtClean="0">
                <a:solidFill>
                  <a:srgbClr val="663300"/>
                </a:solidFill>
                <a:latin typeface="Georgia" pitchFamily="18" charset="0"/>
              </a:rPr>
              <a:t>Федеральный  </a:t>
            </a:r>
            <a:r>
              <a:rPr lang="ru-RU" sz="1700" b="1" dirty="0">
                <a:solidFill>
                  <a:srgbClr val="663300"/>
                </a:solidFill>
                <a:latin typeface="Georgia" pitchFamily="18" charset="0"/>
              </a:rPr>
              <a:t>перечень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520" y="2060848"/>
            <a:ext cx="47525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336699"/>
                </a:solidFill>
              </a:rPr>
              <a:t>Единственный учебник по астрономии,  который неизменно входит в федеральный перечень (номер в действующем ФП 2.3.2.4.1.1)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336699"/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336699"/>
                </a:solidFill>
              </a:rPr>
              <a:t>Полностью соответствует новым требованиям ФГОС и ФК ГОС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336699"/>
              </a:solidFill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336699"/>
                </a:solidFill>
              </a:rPr>
              <a:t>Учебник классический по структуре, современный по содержанию</a:t>
            </a:r>
            <a:endParaRPr lang="ru-RU" sz="2400" b="1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304255" cy="3325341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Состав УМК</a:t>
            </a:r>
            <a:br>
              <a:rPr lang="ru-RU" sz="3600" dirty="0" smtClean="0"/>
            </a:br>
            <a:r>
              <a:rPr lang="ru-RU" sz="3600" dirty="0" smtClean="0"/>
              <a:t>Астрономия  11 Базовый уровень</a:t>
            </a:r>
            <a:endParaRPr lang="ru-RU" sz="3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844824"/>
            <a:ext cx="45725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3366"/>
                </a:solidFill>
                <a:cs typeface="+mn-cs"/>
              </a:rPr>
              <a:t> </a:t>
            </a:r>
            <a:r>
              <a:rPr lang="ru-RU" sz="2400" dirty="0" smtClean="0">
                <a:solidFill>
                  <a:srgbClr val="003366"/>
                </a:solidFill>
                <a:cs typeface="+mn-cs"/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Учебник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Рабочая программа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Методическое пособие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Электронная форма учебника</a:t>
            </a:r>
            <a:endParaRPr lang="ru-RU" sz="2400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9" name="Содержимое 6" descr="5867_big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484784"/>
            <a:ext cx="2267932" cy="3284984"/>
          </a:xfrm>
          <a:prstGeom prst="rect">
            <a:avLst/>
          </a:prstGeom>
          <a:ln>
            <a:solidFill>
              <a:srgbClr val="005CAB"/>
            </a:solidFill>
          </a:ln>
        </p:spPr>
      </p:pic>
      <p:pic>
        <p:nvPicPr>
          <p:cNvPr id="14" name="Содержимое 5"/>
          <p:cNvPicPr>
            <a:picLocks noGrp="1"/>
          </p:cNvPicPr>
          <p:nvPr>
            <p:ph idx="1"/>
          </p:nvPr>
        </p:nvPicPr>
        <p:blipFill>
          <a:blip r:embed="rId5" cstate="print"/>
          <a:srcRect l="34474" t="11026" r="32496" b="4103"/>
          <a:stretch>
            <a:fillRect/>
          </a:stretch>
        </p:blipFill>
        <p:spPr bwMode="auto">
          <a:xfrm>
            <a:off x="4355976" y="2924944"/>
            <a:ext cx="2304256" cy="3312368"/>
          </a:xfrm>
          <a:prstGeom prst="rect">
            <a:avLst/>
          </a:prstGeom>
          <a:ln>
            <a:solidFill>
              <a:srgbClr val="005CAB"/>
            </a:solidFill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4" y="3284984"/>
            <a:ext cx="2304256" cy="3376067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392488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3200" dirty="0" smtClean="0"/>
              <a:t>Рабочие программы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7520" t="16923" r="35542" b="54103"/>
          <a:stretch>
            <a:fillRect/>
          </a:stretch>
        </p:blipFill>
        <p:spPr bwMode="auto">
          <a:xfrm>
            <a:off x="179512" y="1628800"/>
            <a:ext cx="4248472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 свободном доступе на сайте  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http://www.drofa-ventana.ru/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5"/>
          <p:cNvPicPr>
            <a:picLocks noGrp="1"/>
          </p:cNvPicPr>
          <p:nvPr>
            <p:ph idx="1"/>
          </p:nvPr>
        </p:nvPicPr>
        <p:blipFill>
          <a:blip r:embed="rId4" cstate="print"/>
          <a:srcRect l="34474" t="11026" r="32496" b="4103"/>
          <a:stretch>
            <a:fillRect/>
          </a:stretch>
        </p:blipFill>
        <p:spPr bwMode="auto">
          <a:xfrm>
            <a:off x="4572000" y="332656"/>
            <a:ext cx="295232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132856"/>
            <a:ext cx="2904244" cy="4608512"/>
          </a:xfrm>
          <a:prstGeom prst="rect">
            <a:avLst/>
          </a:prstGeom>
          <a:noFill/>
          <a:ln w="9525">
            <a:solidFill>
              <a:srgbClr val="005CAB"/>
            </a:solidFill>
            <a:miter lim="800000"/>
            <a:headEnd/>
            <a:tailEnd/>
          </a:ln>
          <a:effectLst>
            <a:outerShdw blurRad="292100" dist="139700" dir="2700000" algn="l" rotWithShape="0">
              <a:schemeClr val="tx2"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anchor="ctr" anchorCtr="0">
            <a:normAutofit/>
          </a:bodyPr>
          <a:lstStyle/>
          <a:p>
            <a:r>
              <a:rPr lang="ru-RU" sz="3600" dirty="0" smtClean="0"/>
              <a:t>Учебник</a:t>
            </a:r>
            <a:endParaRPr lang="ru-RU" sz="3600" dirty="0"/>
          </a:p>
        </p:txBody>
      </p:sp>
      <p:pic>
        <p:nvPicPr>
          <p:cNvPr id="6" name="Содержимое 6" descr="5867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571480"/>
            <a:ext cx="3960440" cy="5948077"/>
          </a:xfrm>
          <a:ln>
            <a:solidFill>
              <a:srgbClr val="005CAB"/>
            </a:solidFill>
          </a:ln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3535232" cy="452596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Введение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Практические основы астрономии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Строение Солнечной системы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Природа тел Солнечной системы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Солнце и звёзды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Строение и эволюция Вселенной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Приложения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Ответы к задачам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Соответствие требований ФК ГОС к обязательному минимуму содержания основной образовательной программы по астрономии и содержания учебника</a:t>
            </a:r>
            <a:endParaRPr lang="ru-RU" dirty="0"/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114800"/>
                <a:gridCol w="4114800"/>
              </a:tblGrid>
              <a:tr h="77147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Требования ФК ГОС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Глава учебника</a:t>
                      </a:r>
                      <a:endParaRPr lang="ru-RU" sz="20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09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Предмет астрономии</a:t>
                      </a:r>
                      <a:endParaRPr lang="ru-RU" sz="1800" b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 Введение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0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Основы практической астрономии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 Практические основы астрономии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0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Законы движения небесных тел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 Строение Солнечной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системы</a:t>
                      </a:r>
                    </a:p>
                  </a:txBody>
                  <a:tcPr/>
                </a:tc>
              </a:tr>
              <a:tr h="7043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Солнечная система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 Строение Солнечной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системы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 Природа тел Солнечной системы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3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Методы астрономических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исследований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 Введение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 Солнце и звёзды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0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Звёзды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 Солнце и звёзды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0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Наша Галактика –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Млечный Путь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6. Строение и эволюция Вселенной</a:t>
                      </a:r>
                    </a:p>
                  </a:txBody>
                  <a:tcPr/>
                </a:tc>
              </a:tr>
              <a:tr h="7043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Галактики. Строение и эволюция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Вселенной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6. Строение и эволюция Вселенной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heme/theme1.xml><?xml version="1.0" encoding="utf-8"?>
<a:theme xmlns:a="http://schemas.openxmlformats.org/drawingml/2006/main" name="Тема Office">
  <a:themeElements>
    <a:clrScheme name="Российский учебник">
      <a:dk1>
        <a:srgbClr val="515151"/>
      </a:dk1>
      <a:lt1>
        <a:srgbClr val="FFFFFF"/>
      </a:lt1>
      <a:dk2>
        <a:srgbClr val="7B7B7B"/>
      </a:dk2>
      <a:lt2>
        <a:srgbClr val="FFFFFF"/>
      </a:lt2>
      <a:accent1>
        <a:srgbClr val="969696"/>
      </a:accent1>
      <a:accent2>
        <a:srgbClr val="0063B5"/>
      </a:accent2>
      <a:accent3>
        <a:srgbClr val="3BA6FF"/>
      </a:accent3>
      <a:accent4>
        <a:srgbClr val="75C1FF"/>
      </a:accent4>
      <a:accent5>
        <a:srgbClr val="A5A5A5"/>
      </a:accent5>
      <a:accent6>
        <a:srgbClr val="D8D8D8"/>
      </a:accent6>
      <a:hlink>
        <a:srgbClr val="005CAB"/>
      </a:hlink>
      <a:folHlink>
        <a:srgbClr val="A6A6A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РУ 4х3" id="{7C9DC303-742F-9041-ABA3-286BD215772F}" vid="{6298532F-199B-D144-8CF4-66E44EE92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798</Words>
  <Application>Microsoft Office PowerPoint</Application>
  <PresentationFormat>Экран (4:3)</PresentationFormat>
  <Paragraphs>146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УМК «Астрономия»  Базовый уровень 11 класс</vt:lpstr>
      <vt:lpstr>С 1 сентября 2017 года астрономия  становится обязательным учебным предметом</vt:lpstr>
      <vt:lpstr>Нормативные документы</vt:lpstr>
      <vt:lpstr>Основные положения</vt:lpstr>
      <vt:lpstr>Слайд 5</vt:lpstr>
      <vt:lpstr>Состав УМК Астрономия  11 Базовый уровень</vt:lpstr>
      <vt:lpstr>Рабочие программы</vt:lpstr>
      <vt:lpstr>Учебник</vt:lpstr>
      <vt:lpstr>Соответствие требований ФК ГОС к обязательному минимуму содержания основной образовательной программы по астрономии и содержания учебника</vt:lpstr>
      <vt:lpstr>Слайд 10</vt:lpstr>
      <vt:lpstr>Слайд 11</vt:lpstr>
      <vt:lpstr>Слайд 12</vt:lpstr>
      <vt:lpstr>Методическое пособие</vt:lpstr>
      <vt:lpstr>Структура  методического пособия</vt:lpstr>
      <vt:lpstr>Слайд 15</vt:lpstr>
      <vt:lpstr>Слайд 16</vt:lpstr>
      <vt:lpstr>Слайд 17</vt:lpstr>
      <vt:lpstr>Слайд 18</vt:lpstr>
      <vt:lpstr>Слайд 19</vt:lpstr>
      <vt:lpstr>Электронная форма учебника</vt:lpstr>
      <vt:lpstr>Электронная форма учебника</vt:lpstr>
      <vt:lpstr>Электронная форма учебника</vt:lpstr>
      <vt:lpstr>Электронная форма учебника</vt:lpstr>
      <vt:lpstr>Электронная форма учебника</vt:lpstr>
      <vt:lpstr>Электронная форма учебника</vt:lpstr>
      <vt:lpstr>Электронная форма учебника</vt:lpstr>
      <vt:lpstr>Электронная форма учебника</vt:lpstr>
      <vt:lpstr>Электронная форма учебника</vt:lpstr>
      <vt:lpstr>Слайд 29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</dc:title>
  <dc:creator>З.</dc:creator>
  <cp:lastModifiedBy>dolgih.e</cp:lastModifiedBy>
  <cp:revision>260</cp:revision>
  <dcterms:created xsi:type="dcterms:W3CDTF">2017-05-24T14:24:06Z</dcterms:created>
  <dcterms:modified xsi:type="dcterms:W3CDTF">2017-08-22T04:55:02Z</dcterms:modified>
</cp:coreProperties>
</file>