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1" r:id="rId3"/>
    <p:sldId id="261" r:id="rId4"/>
    <p:sldId id="286" r:id="rId5"/>
    <p:sldId id="284" r:id="rId6"/>
    <p:sldId id="285" r:id="rId7"/>
    <p:sldId id="258" r:id="rId8"/>
    <p:sldId id="259" r:id="rId9"/>
    <p:sldId id="260" r:id="rId10"/>
    <p:sldId id="262" r:id="rId11"/>
    <p:sldId id="263" r:id="rId12"/>
    <p:sldId id="264" r:id="rId13"/>
    <p:sldId id="268" r:id="rId14"/>
    <p:sldId id="265" r:id="rId15"/>
    <p:sldId id="266" r:id="rId16"/>
    <p:sldId id="269" r:id="rId17"/>
    <p:sldId id="270" r:id="rId18"/>
    <p:sldId id="272" r:id="rId19"/>
    <p:sldId id="290" r:id="rId20"/>
    <p:sldId id="273" r:id="rId21"/>
    <p:sldId id="282" r:id="rId22"/>
    <p:sldId id="28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8" r:id="rId31"/>
    <p:sldId id="28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068-EAA3-4226-AB0C-88513F56CAC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138AB84-6D64-472D-B31C-59EE9E8E261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068-EAA3-4226-AB0C-88513F56CAC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AB84-6D64-472D-B31C-59EE9E8E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068-EAA3-4226-AB0C-88513F56CAC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AB84-6D64-472D-B31C-59EE9E8E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068-EAA3-4226-AB0C-88513F56CAC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AB84-6D64-472D-B31C-59EE9E8E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068-EAA3-4226-AB0C-88513F56CAC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AB84-6D64-472D-B31C-59EE9E8E261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068-EAA3-4226-AB0C-88513F56CAC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AB84-6D64-472D-B31C-59EE9E8E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068-EAA3-4226-AB0C-88513F56CAC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AB84-6D64-472D-B31C-59EE9E8E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068-EAA3-4226-AB0C-88513F56CAC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AB84-6D64-472D-B31C-59EE9E8E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068-EAA3-4226-AB0C-88513F56CAC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AB84-6D64-472D-B31C-59EE9E8E2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068-EAA3-4226-AB0C-88513F56CAC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AB84-6D64-472D-B31C-59EE9E8E26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068-EAA3-4226-AB0C-88513F56CAC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AB84-6D64-472D-B31C-59EE9E8E26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EFC068-EAA3-4226-AB0C-88513F56CAC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138AB84-6D64-472D-B31C-59EE9E8E26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6984776" cy="914400"/>
          </a:xfrm>
        </p:spPr>
        <p:txBody>
          <a:bodyPr/>
          <a:lstStyle/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sz="1600" b="1" dirty="0" smtClean="0">
                <a:solidFill>
                  <a:schemeClr val="tx1"/>
                </a:solidFill>
              </a:rPr>
              <a:t>Обсуждение проекта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4" y="3227033"/>
            <a:ext cx="6991631" cy="121920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Проект концепции развития предметной области «Естественные науки. </a:t>
            </a:r>
            <a:r>
              <a:rPr lang="ru-RU" sz="3200" b="1" dirty="0" smtClean="0"/>
              <a:t>ФИЗИКА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473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664" y="404664"/>
            <a:ext cx="8260672" cy="103942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Проблемы изучения и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преподавания</a:t>
            </a:r>
            <a:br>
              <a:rPr lang="ru-RU" sz="20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учебного предмета «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Физика». </a:t>
            </a:r>
            <a:br>
              <a:rPr lang="ru-RU" sz="20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Проблемы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мотивационного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характера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Физика – объективно трудный учебный предмет. Физику нельзя просто выучить, ее надо 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понимать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а для этого школьнику необходимо прикладывать серьезные интеллектуальные усилия.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Проблемы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мотивационного характера у большого числа учащихся возникают, когда при изучении физики доминирует теоретическая составляющая и сведена к минимуму экспериментальная деятельность учащихся.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Школьники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 могут понять смысла изучения физики, если вся их работа сводится к заучиванию определений, формул и решению типовых задач, в которых они имеют дело с идеализированными, не имеющими отношения к жизни объектами. 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3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изучения и преподавания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 учебного предмета «Физика». 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</a:t>
            </a:r>
            <a:r>
              <a:rPr lang="ru-RU" sz="2000" b="1" dirty="0" smtClean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содержательного </a:t>
            </a: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характера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Calibri"/>
              </a:rPr>
              <a:t>В начальной школе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</a:rPr>
              <a:t>Сравнение </a:t>
            </a:r>
            <a:r>
              <a:rPr lang="ru-RU" dirty="0">
                <a:latin typeface="Times New Roman"/>
                <a:ea typeface="Calibri"/>
              </a:rPr>
              <a:t>программы естественнонаучного содержания тестов </a:t>
            </a:r>
            <a:r>
              <a:rPr lang="en-US" dirty="0">
                <a:latin typeface="Times New Roman"/>
                <a:ea typeface="Calibri"/>
              </a:rPr>
              <a:t>TIMSS</a:t>
            </a:r>
            <a:r>
              <a:rPr lang="ru-RU" dirty="0">
                <a:latin typeface="Times New Roman"/>
                <a:ea typeface="Calibri"/>
              </a:rPr>
              <a:t> для 4 классов </a:t>
            </a:r>
            <a:r>
              <a:rPr lang="en-US" dirty="0">
                <a:latin typeface="Times New Roman"/>
                <a:ea typeface="Calibri"/>
              </a:rPr>
              <a:t>c</a:t>
            </a:r>
            <a:r>
              <a:rPr lang="ru-RU" dirty="0">
                <a:latin typeface="Times New Roman"/>
                <a:ea typeface="Calibri"/>
              </a:rPr>
              <a:t> отечественными примерными программами предмета «Окружающий мир» показывает существенное расхождение как в объеме изучаемого содержания (отечественный курс содержит меньшее число содержательных единиц), так и в наполнении отдельных тем. </a:t>
            </a:r>
            <a:endParaRPr lang="ru-RU" dirty="0" smtClean="0">
              <a:latin typeface="Times New Roman"/>
              <a:ea typeface="Calibri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</a:rPr>
              <a:t>В </a:t>
            </a:r>
            <a:r>
              <a:rPr lang="ru-RU" dirty="0">
                <a:latin typeface="Times New Roman"/>
                <a:ea typeface="Calibri"/>
              </a:rPr>
              <a:t>блоке «Физические науки» в нашей программе отсутствует целых семь больших тем: источники энергии, тепловые явления, световые и звуковые явления, электрические и магнитные явления, силы и движение.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7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изучения и преподавания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 учебного предмета «Физика». 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содержательного характера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В 5-6 классах </a:t>
            </a:r>
            <a:endParaRPr lang="ru-RU" i="1" dirty="0" smtClean="0">
              <a:latin typeface="Times New Roman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редусмотрено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изучение только систематических курсов биологии и географии, во ФГОС произошел полный отказ от существовавшей ранее возможности изучения в младшем подростковом возрасте интегрированного курса естествознания, который включал и  физическую составляющую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Искусственный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разрыв в два года приводит к утрате у многих учащихся интереса к естественным наукам, а также забыванию тех первоначальных естественнонаучных знаний и умений, которые были получены ими в начальной школе в рамках предмета «Окружающий мир». 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6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изучения и преподавания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 учебного предмета «Физика». 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</a:t>
            </a:r>
            <a:r>
              <a:rPr lang="ru-RU" sz="2000" b="1" dirty="0" smtClean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методического </a:t>
            </a: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характера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7-9 классы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Результаты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исследования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TIMSS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данные ОГЭ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свидетельствуют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 дисбалансе в формировании способов деятельности: наиболее высокие результаты достигаются при выполнении заданий на воспроизведение знаний и их применение в типовых учебных ситуациях, дефициты фиксируются при выполнении заданий на применение знаний в измененных ситуациях, при объяснении явлений и описаниях наблюдений и опытов.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Анализ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аппарата усвоения учебно-методических комплектов показывает недостаточную насыщенность заданиями, формирующими сложные умения строить логически связные рассуждения, объяснять результаты опытов, самостоятельно выдвигать гипотезы и проводить исследования. 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41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изучения и преподавания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 учебного предмета «Физика». 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содержательного характера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10-11 классы:</a:t>
            </a:r>
          </a:p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Результаты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решения задач в ЕГЭ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- не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более четверти участников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осваивают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решение задач на применение знаний в измененных ситуациях. Это говорит о недостатке учебного времени, о том, что физика изучается преимущественно на базовом уровне с нагрузкой 2 часа в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неделю.</a:t>
            </a:r>
          </a:p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Эти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данные в совокупности с данными международного исследования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TIMSS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свидетельствуют о малой численности обучающихся, изучающих профильный курс физики, и, соответственно, о недостатке числа профильных физико-математических классов. 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6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изучения и преподавания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 учебного предмета «Физика». 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</a:t>
            </a:r>
            <a:r>
              <a:rPr lang="ru-RU" sz="2000" b="1" dirty="0" smtClean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методического </a:t>
            </a: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характера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just"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Calibri"/>
              </a:rPr>
              <a:t>10-11 классы</a:t>
            </a:r>
          </a:p>
          <a:p>
            <a:pPr marL="11430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</a:rPr>
              <a:t>Результаты </a:t>
            </a:r>
            <a:r>
              <a:rPr lang="ru-RU" dirty="0">
                <a:latin typeface="Times New Roman"/>
                <a:ea typeface="Calibri"/>
              </a:rPr>
              <a:t>международного сравнительного исследования </a:t>
            </a:r>
            <a:r>
              <a:rPr lang="en-US" dirty="0">
                <a:latin typeface="Times New Roman"/>
                <a:ea typeface="Calibri"/>
              </a:rPr>
              <a:t>PISA</a:t>
            </a:r>
            <a:r>
              <a:rPr lang="ru-RU" dirty="0">
                <a:latin typeface="Times New Roman"/>
                <a:ea typeface="Calibri"/>
              </a:rPr>
              <a:t> и </a:t>
            </a:r>
            <a:r>
              <a:rPr lang="ru-RU" dirty="0" smtClean="0">
                <a:latin typeface="Times New Roman"/>
                <a:ea typeface="Calibri"/>
              </a:rPr>
              <a:t>ВПР свидетельствуют </a:t>
            </a:r>
            <a:r>
              <a:rPr lang="ru-RU" dirty="0">
                <a:latin typeface="Times New Roman"/>
                <a:ea typeface="Calibri"/>
              </a:rPr>
              <a:t>о том, что в методике обучения физике недостаточно внимания уделяется формированию таких умений, как постановка задачи исследования, выдвижение научных гипотез и предложение способов их проверки, определение плана исследования и интерпретация его результатов, использование приемов, повышающих надежность получаемых данных. </a:t>
            </a:r>
            <a:endParaRPr lang="ru-RU" dirty="0" smtClean="0">
              <a:latin typeface="Times New Roman"/>
              <a:ea typeface="Calibri"/>
            </a:endParaRPr>
          </a:p>
          <a:p>
            <a:pPr marL="114300" indent="0" algn="just"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Calibri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</a:rPr>
              <a:t>Имеющиеся </a:t>
            </a:r>
            <a:r>
              <a:rPr lang="ru-RU" dirty="0">
                <a:latin typeface="Times New Roman"/>
                <a:ea typeface="Calibri"/>
              </a:rPr>
              <a:t>учебно-методические комплекты по физике для основной школы и для базового уровня в средней школе (физика и естествознание) не решают в полной мере задачу формирования естественнонаучной грамотности обучающихся. </a:t>
            </a:r>
            <a:endParaRPr lang="ru-RU" dirty="0"/>
          </a:p>
          <a:p>
            <a:pPr algn="just">
              <a:spcAft>
                <a:spcPts val="0"/>
              </a:spcAft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90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изучения и преподавания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 учебного предмета «Физика». 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</a:t>
            </a:r>
            <a:r>
              <a:rPr lang="ru-RU" sz="2000" b="1" dirty="0" smtClean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методического </a:t>
            </a: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характера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 algn="just"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Times New Roman"/>
              </a:rPr>
              <a:t>10-11 классы</a:t>
            </a:r>
          </a:p>
          <a:p>
            <a:pPr marL="11430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По </a:t>
            </a:r>
            <a:r>
              <a:rPr lang="ru-RU" dirty="0">
                <a:latin typeface="Times New Roman"/>
                <a:ea typeface="Times New Roman"/>
              </a:rPr>
              <a:t>результатам ЕГЭ и международных исследований </a:t>
            </a:r>
            <a:r>
              <a:rPr lang="ru-RU" dirty="0" smtClean="0">
                <a:latin typeface="Times New Roman"/>
                <a:ea typeface="Times New Roman"/>
              </a:rPr>
              <a:t>- тенденция </a:t>
            </a:r>
            <a:r>
              <a:rPr lang="ru-RU" dirty="0">
                <a:latin typeface="Times New Roman"/>
                <a:ea typeface="Times New Roman"/>
              </a:rPr>
              <a:t>более высоких результатов выполнения заданий по механике, чем по квантовой физике и последним темам </a:t>
            </a:r>
            <a:r>
              <a:rPr lang="ru-RU" dirty="0" smtClean="0">
                <a:latin typeface="Times New Roman"/>
                <a:ea typeface="Times New Roman"/>
              </a:rPr>
              <a:t>электродинамики. Это </a:t>
            </a:r>
            <a:r>
              <a:rPr lang="ru-RU" dirty="0">
                <a:latin typeface="Times New Roman"/>
                <a:ea typeface="Times New Roman"/>
              </a:rPr>
              <a:t>свидетельствует о существующем в процессе обучения  «перекосе» затрат учебного времени между разделами физики в пользу механики, а также о недостаточном внимании в программах </a:t>
            </a:r>
            <a:r>
              <a:rPr lang="ru-RU" dirty="0" smtClean="0">
                <a:latin typeface="Times New Roman"/>
                <a:cs typeface="Times New Roman"/>
              </a:rPr>
              <a:t>фактам </a:t>
            </a:r>
            <a:r>
              <a:rPr lang="ru-RU" dirty="0">
                <a:latin typeface="Times New Roman"/>
                <a:cs typeface="Times New Roman"/>
              </a:rPr>
              <a:t>и закономерностям, связанным с достижениями современной </a:t>
            </a:r>
            <a:r>
              <a:rPr lang="ru-RU" dirty="0" smtClean="0">
                <a:latin typeface="Times New Roman"/>
                <a:cs typeface="Times New Roman"/>
              </a:rPr>
              <a:t>физики.</a:t>
            </a:r>
          </a:p>
          <a:p>
            <a:pPr marL="114300" indent="0" algn="just">
              <a:spcAft>
                <a:spcPts val="0"/>
              </a:spcAft>
              <a:buNone/>
            </a:pPr>
            <a:endParaRPr lang="ru-RU" dirty="0"/>
          </a:p>
          <a:p>
            <a:pPr marL="114300"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</a:rPr>
              <a:t>Результаты решения расчетных задач показывают, что необходимы изменения в методиках обучения решению задач, которые должны быть направлена не на заучивание способов решения типовых расчетных задач, а на обучение умениям самостоятельно выбирать физическую модель при решении задачи, обосновывать выбор необходимых законов и формул.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9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изучения и преподавания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 учебного предмета «Физика». 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</a:t>
            </a:r>
            <a:r>
              <a:rPr lang="ru-RU" sz="2000" b="1" dirty="0" smtClean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методического </a:t>
            </a: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характера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Материально-техническое оснащение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М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атериально-техническое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оснащение кабинета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физики включает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демонстрационное и лабораторное оборудование. Оборудование должно обеспечивать   наблюдение и исследование ключевых явлений, исследование  эмпирических закономерностей и большинства фундаментальных законов, измерение изучаемых величин.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Лабораторное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оборудование обеспечивает самостоятельный ученический эксперимент, при этом нормативно-обязательным вне зависимости от уровня изучения физики (базовый или углубленный) и образовательной программы (основная или средняя школа) является фронтальный ученический эксперимент.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тсутствуют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единые требования как к перечню оборудования, так и к параметрам приборов и материалов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Реальное положение с оснащенностью учебных кабинетов вызывает тревогу, и без исправления ситуации крайне затруднена модернизация физического образования.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9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изучения и преподавания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 учебного предмета «Физика». 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 smtClean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Кадровые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Направление педагогической подготовки в вузах, на которой обучаются будущие учителя физики, мало востребованы в связи с низким престижем профессии учителя физики. Кроме того, на это направление подготовки не требуется сертификат о сдаче ЕГЭ по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физике. </a:t>
            </a:r>
          </a:p>
          <a:p>
            <a:pPr marL="514350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571500" indent="-34290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Школы испытывают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существенный дефицит учителей физики, что объясняется не только их низким социальным статусом и маленькой зарплатой, но и тем, что многие педагогические вузы, особенно после объединения с другими вузами, прекратили подготовку учителей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физики.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 marL="571500" indent="-34290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Данные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международных сравнительных исследований и национальных исследований качества образования говорят о высоком среднем возрасте учителей физики, малочисленности группы учителей с опытом работы до 10 лет. </a:t>
            </a:r>
          </a:p>
          <a:p>
            <a:pPr marL="571500" indent="-34290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Процедура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отбора экспертов в региональные предметные комиссии по проверке заданий с развернутым ответом ОГЭ и ЕГЭ косвенно свидетельствует о недостаточном уровне предметной подготовки части учителей физики. 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9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изучения и преподавания</a:t>
            </a:r>
            <a:b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 учебного предмета «Физика».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Какие еще проблемы изучения и преподавания физики целесообразно включить в концепцию?</a:t>
            </a:r>
          </a:p>
          <a:p>
            <a:r>
              <a:rPr lang="ru-RU" b="1" dirty="0" smtClean="0"/>
              <a:t>….</a:t>
            </a:r>
          </a:p>
          <a:p>
            <a:r>
              <a:rPr lang="ru-RU" b="1" dirty="0" smtClean="0"/>
              <a:t>….</a:t>
            </a:r>
          </a:p>
          <a:p>
            <a:r>
              <a:rPr lang="ru-RU" b="1" dirty="0" smtClean="0"/>
              <a:t>….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412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Структура концепции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Значение учебного предмета «Физика» </a:t>
            </a:r>
            <a:r>
              <a:rPr lang="ru-RU" sz="2000" cap="all" dirty="0">
                <a:solidFill>
                  <a:srgbClr val="93A299">
                    <a:lumMod val="75000"/>
                  </a:srgbClr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2000" cap="all" dirty="0">
                <a:solidFill>
                  <a:srgbClr val="93A299">
                    <a:lumMod val="75000"/>
                  </a:srgbClr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2000" b="1" cap="all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в современной системе общего </a:t>
            </a:r>
            <a:r>
              <a:rPr lang="ru-RU" sz="2000" b="1" cap="all" dirty="0" smtClean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образования. Цели и задачи изучения предмета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Проблемы изучения и преподавания</a:t>
            </a:r>
            <a:br>
              <a:rPr lang="ru-RU" sz="2000" b="1" cap="all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cap="all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 учебного предмета «Физика</a:t>
            </a:r>
            <a:r>
              <a:rPr lang="ru-RU" sz="2000" b="1" cap="all" dirty="0" smtClean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»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b="1" cap="all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+mj-cs"/>
              </a:rPr>
              <a:t>Основные направления реализации Концепции</a:t>
            </a:r>
            <a:r>
              <a:rPr lang="ru-RU" sz="2000" b="1" cap="all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cap="all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58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Основные направления реализации Концепции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Обновление содержания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образования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: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В начальной школе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элементы физики должны входить в содержание предмета «Окружающий мир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».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Акцент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усилении наглядности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на формировании таких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действий,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как наблюдение, описание явлений, предположения об их причинах, простейшие опыты и измерения. 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Clr>
                <a:srgbClr val="93A299"/>
              </a:buClr>
            </a:pPr>
            <a:r>
              <a:rPr lang="ru-RU" sz="2000" i="1" dirty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В 5-6 классах основной школы</a:t>
            </a:r>
            <a:r>
              <a:rPr lang="ru-RU" sz="2000" dirty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 элементы физики должны изучаться в рамках интегрированного предмета «Естествознание». Здесь </a:t>
            </a:r>
            <a:r>
              <a:rPr lang="ru-RU" sz="2000" dirty="0" smtClean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новый </a:t>
            </a:r>
            <a:r>
              <a:rPr lang="ru-RU" sz="2000" dirty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качественный </a:t>
            </a:r>
            <a:r>
              <a:rPr lang="ru-RU" sz="2000" dirty="0" smtClean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уровень: проведение </a:t>
            </a:r>
            <a:r>
              <a:rPr lang="ru-RU" sz="2000" dirty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простейших исследований, измерений и даже </a:t>
            </a:r>
            <a:r>
              <a:rPr lang="ru-RU" sz="2000" dirty="0" smtClean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обработки </a:t>
            </a:r>
            <a:r>
              <a:rPr lang="ru-RU" sz="2000" dirty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данных с помощью </a:t>
            </a:r>
            <a:r>
              <a:rPr lang="ru-RU" sz="2000" dirty="0" smtClean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компьютера, переход </a:t>
            </a:r>
            <a:r>
              <a:rPr lang="ru-RU" sz="2000" dirty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к научным объяснениям некоторых явлений и пониманию взаимосвязи разных наук о </a:t>
            </a:r>
            <a:r>
              <a:rPr lang="ru-RU" sz="2000" dirty="0" smtClean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природе.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49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Основные направления реализации Концепции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 marL="114300" lvl="0" indent="0" algn="just">
              <a:lnSpc>
                <a:spcPct val="115000"/>
              </a:lnSpc>
              <a:buClr>
                <a:srgbClr val="93A299"/>
              </a:buClr>
              <a:buNone/>
            </a:pPr>
            <a:r>
              <a:rPr lang="ru-RU" sz="1800" b="1" dirty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Обновление содержания образования</a:t>
            </a:r>
            <a:r>
              <a:rPr lang="ru-RU" sz="1800" dirty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800" dirty="0">
              <a:solidFill>
                <a:srgbClr val="564B3C"/>
              </a:solidFill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i="1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1600" i="1" dirty="0">
                <a:latin typeface="Times New Roman"/>
                <a:ea typeface="Times New Roman"/>
                <a:cs typeface="Times New Roman"/>
              </a:rPr>
              <a:t>7-9 </a:t>
            </a:r>
            <a:r>
              <a:rPr lang="ru-RU" sz="1600" i="1" dirty="0" smtClean="0">
                <a:latin typeface="Times New Roman"/>
                <a:ea typeface="Times New Roman"/>
                <a:cs typeface="Times New Roman"/>
              </a:rPr>
              <a:t>классах – систематический курс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физики. 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ru-RU" sz="1600" dirty="0">
                <a:solidFill>
                  <a:srgbClr val="564B3C"/>
                </a:solidFill>
                <a:latin typeface="Times New Roman"/>
                <a:ea typeface="Microsoft YaHei"/>
                <a:cs typeface="Times New Roman"/>
              </a:rPr>
              <a:t>Стержневыми элементами курса физики основной школы являются физические </a:t>
            </a:r>
            <a:r>
              <a:rPr lang="ru-RU" sz="1600" dirty="0" smtClean="0">
                <a:solidFill>
                  <a:srgbClr val="564B3C"/>
                </a:solidFill>
                <a:latin typeface="Times New Roman"/>
                <a:ea typeface="Microsoft YaHei"/>
                <a:cs typeface="Times New Roman"/>
              </a:rPr>
              <a:t>явления.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ru-RU" sz="1600" dirty="0" smtClean="0">
                <a:solidFill>
                  <a:srgbClr val="564B3C"/>
                </a:solidFill>
                <a:latin typeface="Times New Roman"/>
                <a:ea typeface="Microsoft YaHei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Ключевым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здесь должно являться экспериментальное исследование физических явлений, изучение эмпирических законов, применение физических знаний в реальных жизненных ситуациях, понимание связи физики с окружающими нас устройствами и технологиями. </a:t>
            </a:r>
            <a:endParaRPr lang="ru-RU" sz="1600" dirty="0" smtClean="0">
              <a:latin typeface="Times New Roman"/>
              <a:ea typeface="Times New Roman"/>
              <a:cs typeface="Times New Roman"/>
            </a:endParaRP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Должно быть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расширено использование  исследовательского подхода в ученическом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эксперименте. </a:t>
            </a: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В требованиях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к результатам обучения  акцент перенесен с решения расчетных задач на объяснение физических явлений на основе имеющихся теоретических знаний (качественные задачи).  </a:t>
            </a:r>
            <a:endParaRPr lang="ru-RU" sz="1600" dirty="0" smtClean="0">
              <a:latin typeface="Times New Roman"/>
              <a:ea typeface="Times New Roman"/>
              <a:cs typeface="Times New Roman"/>
            </a:endParaRP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Расширено число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ученических практических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работ, что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должно обеспечивать мотивацию к изучению предмета, увеличение доли обучающихся, выбирающих физику в качестве профильного предмета в средней школе.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332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Основные направления реализации Концепции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lvl="0" indent="0" algn="just">
              <a:lnSpc>
                <a:spcPct val="115000"/>
              </a:lnSpc>
              <a:buClr>
                <a:srgbClr val="93A299"/>
              </a:buClr>
              <a:buNone/>
            </a:pPr>
            <a:r>
              <a:rPr lang="ru-RU" sz="2300" b="1" dirty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Обновление содержания образования</a:t>
            </a:r>
            <a:r>
              <a:rPr lang="ru-RU" sz="2300" dirty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2300" dirty="0">
              <a:solidFill>
                <a:srgbClr val="564B3C"/>
              </a:solidFill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300" i="1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300" i="1" dirty="0">
                <a:latin typeface="Times New Roman"/>
                <a:ea typeface="Times New Roman"/>
                <a:cs typeface="Times New Roman"/>
              </a:rPr>
              <a:t>10-11 классах</a:t>
            </a:r>
            <a:r>
              <a:rPr lang="ru-RU" sz="2300" dirty="0">
                <a:latin typeface="Times New Roman"/>
                <a:ea typeface="Times New Roman"/>
                <a:cs typeface="Times New Roman"/>
              </a:rPr>
              <a:t> физика может изучаться либо в рамках интегрированного курса, либо отдельного предмета. </a:t>
            </a:r>
            <a:endParaRPr lang="ru-RU" sz="2300" dirty="0" smtClean="0">
              <a:latin typeface="Times New Roman"/>
              <a:ea typeface="Times New Roman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300" dirty="0" smtClean="0">
                <a:latin typeface="Times New Roman"/>
                <a:ea typeface="Calibri"/>
                <a:cs typeface="Times New Roman"/>
              </a:rPr>
              <a:t>Основной </a:t>
            </a:r>
            <a:r>
              <a:rPr lang="ru-RU" sz="2300" dirty="0">
                <a:latin typeface="Times New Roman"/>
                <a:ea typeface="Calibri"/>
                <a:cs typeface="Times New Roman"/>
              </a:rPr>
              <a:t>целью изучения предмета </a:t>
            </a:r>
            <a:r>
              <a:rPr lang="ru-RU" sz="2300" b="1" i="1" dirty="0">
                <a:latin typeface="Times New Roman"/>
                <a:ea typeface="Calibri"/>
                <a:cs typeface="Times New Roman"/>
              </a:rPr>
              <a:t>на базовом уровне </a:t>
            </a:r>
            <a:r>
              <a:rPr lang="ru-RU" sz="2300" dirty="0">
                <a:latin typeface="Times New Roman"/>
                <a:ea typeface="Calibri"/>
                <a:cs typeface="Times New Roman"/>
              </a:rPr>
              <a:t>в средней школе должно стать формирование естественнонаучной грамотности, что требует существенного усиления методологической составляющей курса и расширение аппарата усвоения учебно-методических комплектов заданиями практико-ориентированного </a:t>
            </a:r>
            <a:r>
              <a:rPr lang="ru-RU" sz="2300" dirty="0" smtClean="0">
                <a:latin typeface="Times New Roman"/>
                <a:ea typeface="Calibri"/>
                <a:cs typeface="Times New Roman"/>
              </a:rPr>
              <a:t>характера.</a:t>
            </a:r>
            <a:endParaRPr lang="ru-RU" sz="2300" dirty="0" smtClean="0">
              <a:latin typeface="Calibri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300" dirty="0" smtClean="0"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2300" i="1" dirty="0">
                <a:latin typeface="Times New Roman"/>
                <a:ea typeface="Times New Roman"/>
                <a:cs typeface="Times New Roman"/>
              </a:rPr>
              <a:t>углубленном уровне</a:t>
            </a:r>
            <a:r>
              <a:rPr lang="ru-RU" sz="2300" dirty="0">
                <a:latin typeface="Times New Roman"/>
                <a:ea typeface="Times New Roman"/>
                <a:cs typeface="Times New Roman"/>
              </a:rPr>
              <a:t> физика изучается как научная дисциплина, имеющая непосредственное отношение к будущей научной или инженерной профессиональной сфере </a:t>
            </a:r>
            <a:r>
              <a:rPr lang="ru-RU" sz="2300" dirty="0" smtClean="0">
                <a:latin typeface="Times New Roman"/>
                <a:ea typeface="Times New Roman"/>
                <a:cs typeface="Times New Roman"/>
              </a:rPr>
              <a:t>деятельности. </a:t>
            </a:r>
            <a:r>
              <a:rPr lang="ru-RU" sz="2300" dirty="0">
                <a:latin typeface="Times New Roman"/>
                <a:ea typeface="Times New Roman"/>
                <a:cs typeface="Times New Roman"/>
              </a:rPr>
              <a:t>Обновление содержания  здесь  – это введение вопросов, связанных с современной физикой.</a:t>
            </a:r>
            <a:r>
              <a:rPr lang="ru-RU" sz="23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300" dirty="0" smtClean="0">
                <a:latin typeface="Times New Roman"/>
                <a:ea typeface="Microsoft YaHei"/>
                <a:cs typeface="Times New Roman"/>
              </a:rPr>
              <a:t>Стержневой </a:t>
            </a:r>
            <a:r>
              <a:rPr lang="ru-RU" sz="2300" dirty="0">
                <a:latin typeface="Times New Roman"/>
                <a:ea typeface="Microsoft YaHei"/>
                <a:cs typeface="Times New Roman"/>
              </a:rPr>
              <a:t>идеей курса физики средней школы является физическая теория. </a:t>
            </a:r>
            <a:endParaRPr lang="ru-RU" sz="23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2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Основные направления реализации Концепции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Доработка документов, регламентирующих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содержание физического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образования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Во ФГОС ООО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внести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требования к предметным результатам по предмету «Естествознание» в 5-6 классах, включающие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содержательные элементы физики, биологии, географии, астрономии,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химии </a:t>
            </a: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ПООП ООО и СОО необходимо усовершенствовать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планируемыми результатами освоения содержания программы по физике.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При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отборе планируемых результатов следует учитывать не только познавательные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результаты,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но и коммуникативные и регулятивные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действия,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а также те ценностные установки, которые необходимы для формирования естественнонаучных компетенций. 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8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Основные направления реализации Концепции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Обновление содержания физического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образования:</a:t>
            </a: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совершенствование 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программ и учебных методических комплектов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по предмету «Окружающий мир»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разработка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содержания, программ и учебных методических комплектов предмета «Естествознание» для 5-6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классов </a:t>
            </a:r>
            <a:endParaRPr lang="ru-RU" sz="1800" dirty="0" smtClean="0">
              <a:latin typeface="Calibri"/>
              <a:ea typeface="Times New Roman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разработка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отдельной  программы расширенного изучения физики в 8-9 классах для образовательных организаций, реализующих программы повышенного образовательного уровня по математике. 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Приоритетные направления обновления:</a:t>
            </a: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усиление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прикладного характера учебного материала;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расширение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доли ученического эксперимента;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переориентации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учебного процесса на применение знаний в контексте жизненных ситуаций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увеличения доли заданий на объяснение и доказательства в аппарате усвоения учебников и т.п.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8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Основные направления реализации Концепции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28600" algn="l"/>
                <a:tab pos="27051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С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овершенствование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инструментария для оценки учебных достижений по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физике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:</a:t>
            </a:r>
          </a:p>
          <a:p>
            <a:pPr marL="685800" indent="-342900" algn="just">
              <a:lnSpc>
                <a:spcPct val="115000"/>
              </a:lnSpc>
              <a:tabLst>
                <a:tab pos="228600" algn="l"/>
                <a:tab pos="27051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инструментария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для учительского оценивания,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tabLst>
                <a:tab pos="228600" algn="l"/>
                <a:tab pos="27051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внешней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оценки на уровне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образовательной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организации, муниципальных и региональных систем оценки качества образования,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tabLst>
                <a:tab pos="228600" algn="l"/>
                <a:tab pos="27051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обновление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контрольных измерительных материалов для проведения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ЕГЭ, ОГЭ, ВПР и других оценочных процедур.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28600" algn="l"/>
                <a:tab pos="270510" algn="l"/>
              </a:tabLst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28600" algn="l"/>
                <a:tab pos="270510" algn="l"/>
              </a:tabLs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Направления совершенствования: </a:t>
            </a: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  <a:tab pos="270510" algn="l"/>
              </a:tabLs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переориентация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 проверку планируемых результатов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обучения (</a:t>
            </a:r>
            <a:r>
              <a:rPr lang="ru-RU" dirty="0" err="1" smtClean="0">
                <a:latin typeface="Times New Roman"/>
                <a:ea typeface="Calibri"/>
                <a:cs typeface="Times New Roman"/>
              </a:rPr>
              <a:t>деятельностный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подход), </a:t>
            </a: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  <a:tab pos="270510" algn="l"/>
              </a:tabLs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усиление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роли качественных задач,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  <a:tab pos="270510" algn="l"/>
              </a:tabLs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увеличение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доли заданий практико-ориентированного характера,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  <a:tab pos="270510" algn="l"/>
              </a:tabLs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расширение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спектра заданий на проверку методологической составляющей курса,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  <a:tab pos="27051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введение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экспериментальных заданий в КИМ ЕГЭ по физике.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8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Основные направления реализации Концепции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недрение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современных технологий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обучения: </a:t>
            </a: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технология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использования компьютерного моделирования в процессе исследовательского обучения,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технология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основанная на использовании планшетных компьютеров и мобильных телефонов,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технология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сотрудничества в обучении (работа в малых группах сотрудничества),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технология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«перевернутого» обучения (самостоятельное изучение нового материала до проведения урока),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технология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дополненной реальности (виртуальные объекты и информация дополняют сведения о физических объектах и окружающей среде при проведении учебных исследований);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технология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формирования экспериментальных умений учащихся.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/>
                <a:ea typeface="Calibri"/>
                <a:cs typeface="Times New Roman"/>
              </a:rPr>
              <a:t>и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т.п.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Приоритетным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методом является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проектно-исследовательская деятельность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обучающихся, которая носит интегративный характер и осуществляется на основе новой образовательной среды, которая делает учащихся активными участниками образовательного процесса, дает возможность широкого выбора в области будущего профессионального развития на основе фундаментальной естественнонаучной и математической подготовки.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8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Основные направления реализации Концепции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Подготовка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учителей:</a:t>
            </a:r>
            <a:endParaRPr lang="ru-RU" sz="1800" b="1" dirty="0">
              <a:latin typeface="Calibri"/>
              <a:ea typeface="Times New Roman"/>
              <a:cs typeface="Times New Roman"/>
            </a:endParaRPr>
          </a:p>
          <a:p>
            <a:pPr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начальной школы к преподаванию предмета «Окружающий мир», включающего новые дидактические единицы, относящиеся к области физики;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предметов естественнонаучного цикла к преподаванию интегрированного курса «Естествознание» в 5-6 классах;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ф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изики, включая освоение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оборудования для компьютеризированного эксперимента и освоение эффективных педагогических практик формирования естественнонаучной грамотности обучающихся.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8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Основные направления реализации Концепции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Подготовка учителей</a:t>
            </a:r>
          </a:p>
          <a:p>
            <a:pPr marL="685800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Важнейшим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показателем оценки деятельности учителя физики должен быть 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показатель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динамики образовательных достижений обучающихся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о которой можно судить как на основании внешних оценочных процедур, так и на основании внутреннего мониторинга образовательной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организации.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Для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преподавания учебного предмета «Астрономия»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необходимо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при получении высшего педагогического образования присваивать квалификацию «учитель физики 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астрономии»</a:t>
            </a:r>
          </a:p>
          <a:p>
            <a:pPr marL="685800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/>
                <a:ea typeface="Calibri"/>
                <a:cs typeface="Times New Roman"/>
              </a:rPr>
              <a:t>Р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азработать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специальный профессиональный стандарт  для учителей физики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расширив и конкретизировав необходимые умения в обобщенных трудовых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функциях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8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Основные направления реализации Концепции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Материально-технические условия организации процесса обучения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физике: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оснащение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кабинета физики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необходимым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оборудованием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оснащение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специальной лаборатории для занятий проектной и учебно-исследовательской деятельностью (единого для всех предметов естественнонаучного цикла).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Отбор оборудования:</a:t>
            </a: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на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основе принципов полноты, преемственности и оптимального сочетания классических и современных (компьютерных) средств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измерений</a:t>
            </a: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приоритет -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лабораторное оборудование для фронтального эксперимента,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(тематические комплекты)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Федеральный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программно-целевой способ обновления материальной базы школьных кабинетов физики.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Разработка единых технических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условия производства оборудования для обучения физике в общем образовании, что позволит обеспечить стандартизацию оснащения школьных кабинетов физики. 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8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60672" cy="103942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Значение учебного предмета «Физика» </a:t>
            </a:r>
            <a:r>
              <a:rPr lang="ru-RU" sz="20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latin typeface="Calibri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в современной системе общего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образования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Естественнонаучное образование </a:t>
            </a:r>
            <a:r>
              <a:rPr lang="ru-RU" dirty="0">
                <a:solidFill>
                  <a:srgbClr val="564B3C"/>
                </a:solidFill>
                <a:latin typeface="Times New Roman"/>
                <a:ea typeface="Calibri"/>
                <a:cs typeface="Times New Roman"/>
              </a:rPr>
              <a:t>‒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принципиальная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роль в формировании научного мировоззрения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обучающихся.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Естественнонаучные предметы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‒ общий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объект изучения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общий метод изучения окружающего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мира.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Е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стественнонаучные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предметы </a:t>
            </a:r>
            <a:r>
              <a:rPr lang="ru-RU" dirty="0">
                <a:solidFill>
                  <a:srgbClr val="564B3C"/>
                </a:solidFill>
                <a:latin typeface="Times New Roman"/>
                <a:ea typeface="Calibri"/>
                <a:cs typeface="Times New Roman"/>
              </a:rPr>
              <a:t>‒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единый комплекс (общность целей, общие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подходы к совершенствованию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преподавания).</a:t>
            </a:r>
          </a:p>
          <a:p>
            <a:pPr lvl="0" algn="just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«Физика» – системообразующий учебный предмет для предметной области «Есте­ственнонаучные предметы». </a:t>
            </a:r>
          </a:p>
          <a:p>
            <a:pPr lvl="0" algn="just">
              <a:buClr>
                <a:srgbClr val="93A299"/>
              </a:buClr>
            </a:pPr>
            <a:r>
              <a:rPr lang="ru-RU" dirty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>Значение физических знаний (развитие разнообразных технологий в сфере энергетики, транспорта, освоения космоса, получения новых материалов с заданными свойствами и др., появление информационных технологий, развитие вычислительной техники) </a:t>
            </a:r>
            <a:endParaRPr lang="ru-RU" dirty="0">
              <a:solidFill>
                <a:srgbClr val="564B3C"/>
              </a:solidFill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5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Основные направления реализации Концепции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Какие еще направления реализации целесообразно включить в концепцию?</a:t>
            </a:r>
          </a:p>
          <a:p>
            <a:r>
              <a:rPr lang="ru-RU" b="1" dirty="0" smtClean="0"/>
              <a:t>….</a:t>
            </a:r>
          </a:p>
          <a:p>
            <a:r>
              <a:rPr lang="ru-RU" b="1" dirty="0" smtClean="0"/>
              <a:t>….</a:t>
            </a:r>
          </a:p>
          <a:p>
            <a:r>
              <a:rPr lang="ru-RU" b="1" dirty="0" smtClean="0"/>
              <a:t>….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556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Значение учебного предмета «Физика» </a:t>
            </a:r>
            <a:r>
              <a:rPr lang="ru-RU" sz="2000" dirty="0">
                <a:solidFill>
                  <a:srgbClr val="93A299">
                    <a:lumMod val="75000"/>
                  </a:srgbClr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rgbClr val="93A299">
                    <a:lumMod val="75000"/>
                  </a:srgbClr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в современной системе общего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b="1" dirty="0" smtClean="0">
                <a:latin typeface="Times New Roman"/>
                <a:ea typeface="Times New Roman"/>
                <a:cs typeface="Times New Roman"/>
              </a:rPr>
              <a:t>Роль физического образования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dirty="0" smtClean="0">
                <a:latin typeface="Times New Roman"/>
                <a:ea typeface="Times New Roman"/>
                <a:cs typeface="Times New Roman"/>
              </a:rPr>
              <a:t>Физическое 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образование должно готовить российских граждан к жизни и работе в условиях современной инновационной экономики, которая только и может обеспечить реальное благосостояние населения и выход России на передовые позиции в мире в науке и технологиях. </a:t>
            </a:r>
            <a:endParaRPr lang="ru-RU" sz="2900" dirty="0" smtClean="0"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dirty="0" smtClean="0">
                <a:latin typeface="Times New Roman"/>
                <a:ea typeface="Times New Roman"/>
                <a:cs typeface="Times New Roman"/>
              </a:rPr>
              <a:t>Задачи 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школьного  физического образования </a:t>
            </a:r>
            <a:endParaRPr lang="ru-RU" sz="2900" dirty="0" smtClean="0">
              <a:latin typeface="Times New Roman"/>
              <a:ea typeface="Times New Roman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900" dirty="0" smtClean="0">
                <a:latin typeface="Times New Roman"/>
                <a:ea typeface="Times New Roman"/>
                <a:cs typeface="Times New Roman"/>
              </a:rPr>
              <a:t>выявление 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и подготовке талантливых молодых людей для продолжения образования и дальнейшей профессиональной деятельности в области естественнонаучных исследований и создании новых </a:t>
            </a:r>
            <a:r>
              <a:rPr lang="ru-RU" sz="2900" dirty="0" smtClean="0">
                <a:latin typeface="Times New Roman"/>
                <a:ea typeface="Times New Roman"/>
                <a:cs typeface="Times New Roman"/>
              </a:rPr>
              <a:t>технологий</a:t>
            </a: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900" dirty="0" smtClean="0">
                <a:latin typeface="Times New Roman"/>
                <a:ea typeface="Times New Roman"/>
                <a:cs typeface="Times New Roman"/>
              </a:rPr>
              <a:t>формирование 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естественнонаучной грамотности и интереса к науке у основной массы учащихся, которые в дальнейшем будут заняты в самых разнообразных сферах деятельности.</a:t>
            </a:r>
            <a:r>
              <a:rPr lang="ru-RU" sz="2900" dirty="0">
                <a:latin typeface="Times New Roman"/>
                <a:ea typeface="Calibri"/>
                <a:cs typeface="Times New Roman"/>
              </a:rPr>
              <a:t>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Научно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грамотный человек способен к критическому анализу информации, самостоятельности суждений, пониманию роли науки и технологических инноваций в развитии общества. И наоборот, человек, не обладающий минимумом естественнонаучной грамотности, будет жить в плену мифов и предрассудков, а не доказательных суждений, не сможет оперировать фактическими данными для обоснования своей точки зрения, не будет осознавать важности научных исследований и их связи c нашим материальным окружением и состоянием окружающей среды. 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66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Значение учебного предмета «Физика» </a:t>
            </a:r>
            <a:r>
              <a:rPr lang="ru-RU" sz="2000" dirty="0">
                <a:solidFill>
                  <a:srgbClr val="93A299">
                    <a:lumMod val="75000"/>
                  </a:srgbClr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rgbClr val="93A299">
                    <a:lumMod val="75000"/>
                  </a:srgbClr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в современной системе общего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Целями обучения физике в школе являются:  </a:t>
            </a:r>
            <a:endParaRPr lang="ru-RU" sz="1800" b="1" dirty="0">
              <a:latin typeface="Calibri"/>
              <a:ea typeface="Times New Roman"/>
              <a:cs typeface="Times New Roman"/>
            </a:endParaRPr>
          </a:p>
          <a:p>
            <a:pPr lvl="0" indent="-342900" algn="just">
              <a:buFont typeface="Symbol"/>
              <a:buChar char=""/>
            </a:pPr>
            <a:r>
              <a:rPr lang="ru-RU" dirty="0">
                <a:latin typeface="Times New Roman"/>
                <a:ea typeface="Calibri"/>
              </a:rPr>
              <a:t>формирование интереса и стремления учащихся к научному изучению природы, развитие их интеллектуальных и творческих способностей;</a:t>
            </a:r>
            <a:endParaRPr lang="ru-RU" dirty="0"/>
          </a:p>
          <a:p>
            <a:pPr lvl="0" indent="-342900" algn="just">
              <a:buFont typeface="Symbol"/>
              <a:buChar char=""/>
            </a:pPr>
            <a:r>
              <a:rPr lang="ru-RU" dirty="0">
                <a:latin typeface="Times New Roman"/>
                <a:ea typeface="Calibri"/>
              </a:rPr>
              <a:t>развитие представлений о научном методе познания и формирование исследовательского отношения к окружающим явлениям</a:t>
            </a:r>
            <a:r>
              <a:rPr lang="ru-RU" dirty="0">
                <a:latin typeface="Times New Roman"/>
                <a:ea typeface="Times New Roman"/>
              </a:rPr>
              <a:t>;</a:t>
            </a:r>
            <a:endParaRPr lang="ru-RU" dirty="0"/>
          </a:p>
          <a:p>
            <a:pPr lvl="0" indent="-342900" algn="just">
              <a:buFont typeface="Symbol"/>
              <a:buChar char=""/>
            </a:pPr>
            <a:r>
              <a:rPr lang="ru-RU" dirty="0">
                <a:latin typeface="Times New Roman"/>
                <a:ea typeface="Calibri"/>
              </a:rPr>
              <a:t>формирование научного мировоззрения </a:t>
            </a:r>
            <a:r>
              <a:rPr lang="ru-RU" dirty="0">
                <a:latin typeface="Times New Roman"/>
                <a:ea typeface="Times New Roman"/>
              </a:rPr>
              <a:t>как результата изучения основ строения материи и фундаментальных законов физики;</a:t>
            </a:r>
            <a:r>
              <a:rPr lang="ru-RU" dirty="0">
                <a:latin typeface="Times New Roman"/>
                <a:ea typeface="Calibri"/>
              </a:rPr>
              <a:t> </a:t>
            </a:r>
            <a:endParaRPr lang="ru-RU" dirty="0"/>
          </a:p>
          <a:p>
            <a:pPr lvl="0" indent="-342900" algn="just">
              <a:buFont typeface="Symbol"/>
              <a:buChar char=""/>
            </a:pPr>
            <a:r>
              <a:rPr lang="ru-RU" dirty="0">
                <a:latin typeface="Times New Roman"/>
                <a:ea typeface="Calibri"/>
              </a:rPr>
              <a:t>формирование умений объяснять явления с использованием физических знаний и научных доказательств;</a:t>
            </a:r>
            <a:endParaRPr lang="ru-RU" dirty="0"/>
          </a:p>
          <a:p>
            <a:pPr lvl="0" indent="-342900" algn="just">
              <a:buFont typeface="Symbol"/>
              <a:buChar char=""/>
            </a:pPr>
            <a:r>
              <a:rPr lang="ru-RU" dirty="0">
                <a:latin typeface="Times New Roman"/>
                <a:ea typeface="Calibri"/>
              </a:rPr>
              <a:t>формирование представлений о системообразующей роли физики для развития других естественных наук, техники и технологий;</a:t>
            </a:r>
            <a:endParaRPr lang="ru-RU" dirty="0"/>
          </a:p>
          <a:p>
            <a:pPr lvl="0" indent="-342900" algn="just">
              <a:buFont typeface="Symbol"/>
              <a:buChar char=""/>
            </a:pPr>
            <a:r>
              <a:rPr lang="ru-RU" dirty="0">
                <a:latin typeface="Times New Roman"/>
                <a:ea typeface="Calibri"/>
              </a:rPr>
              <a:t>развитие представлений о возможных сферах будущей профессиональной деятельности, связанных с физикой.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9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Значение учебного предмета «Физика» </a:t>
            </a:r>
            <a:r>
              <a:rPr lang="ru-RU" sz="2000" dirty="0">
                <a:solidFill>
                  <a:srgbClr val="93A299">
                    <a:lumMod val="75000"/>
                  </a:srgbClr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rgbClr val="93A299">
                    <a:lumMod val="75000"/>
                  </a:srgbClr>
                </a:solidFill>
                <a:latin typeface="Calibri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в современной системе общего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Задачи на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уровне начального общего образования: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приобретение представлений о физических явлениях, о видах энергии и ее превращениях, агрегатных состояниях вещества;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dirty="0">
                <a:latin typeface="Times New Roman"/>
                <a:ea typeface="Calibri"/>
                <a:cs typeface="Times New Roman"/>
              </a:rPr>
              <a:t>знакомство с простейшими способами изучения физических явлений;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приобретение базовых умений работы с доступной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ин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ф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ормацией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 физических явлениях и процессах.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1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60672" cy="103942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Значение учебного предмета «Физика» </a:t>
            </a:r>
            <a:r>
              <a:rPr lang="ru-RU" sz="20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latin typeface="Calibri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в современной системе общего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образования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Задачи на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уровне основного общего образования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 indent="-342900" algn="just">
              <a:buFont typeface="Symbol"/>
              <a:buChar char=""/>
              <a:tabLst>
                <a:tab pos="270510" algn="l"/>
              </a:tabLst>
            </a:pPr>
            <a:r>
              <a:rPr lang="ru-RU" dirty="0">
                <a:latin typeface="Times New Roman"/>
                <a:ea typeface="Calibri"/>
              </a:rPr>
              <a:t>приобретение учащимися знаний о </a:t>
            </a:r>
            <a:r>
              <a:rPr lang="ru-RU" dirty="0">
                <a:latin typeface="Times New Roman"/>
                <a:ea typeface="Times New Roman"/>
              </a:rPr>
              <a:t>дискретном строении вещества,</a:t>
            </a:r>
            <a:r>
              <a:rPr lang="ru-RU" dirty="0">
                <a:latin typeface="Times New Roman"/>
                <a:ea typeface="Calibri"/>
              </a:rPr>
              <a:t> механических, тепловых, электромагнитных и квантовых явлениях, первоначальных сведений о строении Вселенной; </a:t>
            </a:r>
            <a:endParaRPr lang="ru-RU" dirty="0"/>
          </a:p>
          <a:p>
            <a:pPr lvl="0" indent="-342900" algn="just">
              <a:buFont typeface="Symbol"/>
              <a:buChar char=""/>
              <a:tabLst>
                <a:tab pos="270510" algn="l"/>
              </a:tabLst>
            </a:pPr>
            <a:r>
              <a:rPr lang="ru-RU" dirty="0">
                <a:latin typeface="Times New Roman"/>
                <a:ea typeface="Calibri"/>
              </a:rPr>
              <a:t>описание и объяснение явлений с использованием полученных знаний;</a:t>
            </a:r>
            <a:endParaRPr lang="ru-RU" dirty="0"/>
          </a:p>
          <a:p>
            <a:pPr lvl="0" indent="-342900" algn="just">
              <a:buFont typeface="Symbol"/>
              <a:buChar char=""/>
              <a:tabLst>
                <a:tab pos="270510" algn="l"/>
              </a:tabLst>
            </a:pPr>
            <a:r>
              <a:rPr lang="ru-RU" dirty="0">
                <a:latin typeface="Times New Roman"/>
                <a:ea typeface="Calibri"/>
              </a:rPr>
              <a:t>освоение решения задач, требующих создания и использования физических моделей,  творческих и практико-ориентированных задач;</a:t>
            </a:r>
            <a:endParaRPr lang="ru-RU" dirty="0"/>
          </a:p>
          <a:p>
            <a:pPr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приобретение умений наблюдать природные явления и выполнять опыты, лабораторные работы и экспериментальные исследования с использованием измерительных приборов, широко применяемых в практической жизни;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dirty="0">
                <a:latin typeface="Times New Roman"/>
                <a:ea typeface="Calibri"/>
                <a:cs typeface="Times New Roman"/>
              </a:rPr>
              <a:t>освоение приемов работа с информацией физического содержания, включая информацию о современных достижениях физики; анализ и критическое оценивание информации;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 indent="-342900" algn="just">
              <a:buFont typeface="Symbol"/>
              <a:buChar char=""/>
              <a:tabLst>
                <a:tab pos="270510" algn="l"/>
              </a:tabLst>
            </a:pPr>
            <a:r>
              <a:rPr lang="ru-RU" dirty="0">
                <a:latin typeface="Times New Roman"/>
                <a:ea typeface="Calibri"/>
              </a:rPr>
              <a:t>знакомство учащихся со сферами профессиональной деятельности, связанными с физикой, и современными технологиями, основанными на достижениях физической науки.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5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60672" cy="103942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Значение учебного предмета «Физика» </a:t>
            </a:r>
            <a:r>
              <a:rPr lang="ru-RU" sz="20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latin typeface="Calibri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в современной системе общего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образования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Задачи на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уровне среднего общего образования: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 indent="-342900" algn="just">
              <a:buFont typeface="Symbol"/>
              <a:buChar char=""/>
            </a:pPr>
            <a:r>
              <a:rPr lang="ru-RU" dirty="0">
                <a:latin typeface="Times New Roman"/>
                <a:ea typeface="Times New Roman"/>
              </a:rPr>
              <a:t>приобретение системы знаний об общих физических закономерностях, законах, теориях, включая знания основ механики, молекулярной физики, электродинамики и квантовой физики, а также элементов астрономии и астрофизики;</a:t>
            </a:r>
            <a:endParaRPr lang="ru-RU" dirty="0"/>
          </a:p>
          <a:p>
            <a:pPr lvl="0" indent="-342900" algn="just">
              <a:buFont typeface="Symbol"/>
              <a:buChar char=""/>
            </a:pPr>
            <a:r>
              <a:rPr lang="ru-RU" dirty="0">
                <a:latin typeface="Times New Roman"/>
                <a:ea typeface="Times New Roman"/>
              </a:rPr>
              <a:t>приобретение умений применять теоретические знания для объяснения физических явлений в природе и для принятия практических решений в повседневной жизни;</a:t>
            </a:r>
            <a:endParaRPr lang="ru-RU" dirty="0"/>
          </a:p>
          <a:p>
            <a:pPr lvl="0" indent="-342900" algn="just">
              <a:buFont typeface="Symbol"/>
              <a:buChar char=""/>
              <a:tabLst>
                <a:tab pos="270510" algn="l"/>
              </a:tabLst>
            </a:pPr>
            <a:r>
              <a:rPr lang="ru-RU" dirty="0">
                <a:latin typeface="Times New Roman"/>
                <a:ea typeface="Calibri"/>
              </a:rPr>
              <a:t>освоение способов решения задач на основе самостоятельного создания физической модели, адекватной условиям задачи, в том числе задач инженерного характера;</a:t>
            </a:r>
            <a:endParaRPr lang="ru-RU" dirty="0"/>
          </a:p>
          <a:p>
            <a:pPr lvl="0" indent="-342900" algn="just">
              <a:buFont typeface="Symbol"/>
              <a:buChar char=""/>
              <a:tabLst>
                <a:tab pos="270510" algn="l"/>
              </a:tabLst>
            </a:pPr>
            <a:r>
              <a:rPr lang="ru-RU" dirty="0">
                <a:latin typeface="Times New Roman"/>
                <a:ea typeface="Times New Roman"/>
              </a:rPr>
              <a:t>понимание физических основ и принципов действия технических устройств и технологических процессов, их влияния на окружающую среду; </a:t>
            </a:r>
            <a:endParaRPr lang="ru-RU" dirty="0"/>
          </a:p>
          <a:p>
            <a:pPr lvl="0" indent="-342900" algn="just">
              <a:buFont typeface="Symbol"/>
              <a:buChar char=""/>
            </a:pPr>
            <a:r>
              <a:rPr lang="ru-RU" dirty="0">
                <a:latin typeface="Times New Roman"/>
                <a:ea typeface="Times New Roman"/>
              </a:rPr>
              <a:t>овладение методами самостоятельного планирования и проведения физических экспериментов, анализа и интерпретации информации, определения достоверности полученного результата;</a:t>
            </a:r>
            <a:endParaRPr lang="ru-RU" dirty="0"/>
          </a:p>
          <a:p>
            <a:pPr lvl="0" indent="-342900" algn="just">
              <a:buFont typeface="Symbol"/>
              <a:buChar char=""/>
            </a:pPr>
            <a:r>
              <a:rPr lang="ru-RU" dirty="0" smtClean="0">
                <a:latin typeface="Times New Roman"/>
                <a:ea typeface="Times New Roman"/>
              </a:rPr>
              <a:t>при</a:t>
            </a:r>
            <a:r>
              <a:rPr lang="ru-RU" dirty="0">
                <a:latin typeface="Times New Roman"/>
                <a:ea typeface="Times New Roman"/>
              </a:rPr>
              <a:t>о</a:t>
            </a:r>
            <a:r>
              <a:rPr lang="ru-RU" dirty="0" smtClean="0">
                <a:latin typeface="Times New Roman"/>
                <a:ea typeface="Times New Roman"/>
              </a:rPr>
              <a:t>бретение </a:t>
            </a:r>
            <a:r>
              <a:rPr lang="ru-RU" dirty="0">
                <a:latin typeface="Times New Roman"/>
                <a:ea typeface="Times New Roman"/>
              </a:rPr>
              <a:t>умений проектно-исследовательской, творческой деятельности; развитие интереса к сферам профессиональной деятельности, связанной с физикой.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5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60672" cy="103942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Значение учебного предмета «Физика» </a:t>
            </a:r>
            <a:r>
              <a:rPr lang="ru-RU" sz="20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latin typeface="Calibri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в современной системе общего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образования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73563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 smtClean="0">
                <a:latin typeface="Times New Roman"/>
                <a:ea typeface="Calibri"/>
                <a:cs typeface="Times New Roman"/>
              </a:rPr>
              <a:t>Место в учебном плане</a:t>
            </a:r>
          </a:p>
          <a:p>
            <a:pPr marL="800100" indent="-4572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1400" i="1" dirty="0">
                <a:latin typeface="Times New Roman"/>
                <a:ea typeface="Calibri"/>
                <a:cs typeface="Times New Roman"/>
              </a:rPr>
              <a:t>начальной школе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изучение элементов физики должно являться частью учебного предмета «Окружающий мир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» </a:t>
            </a:r>
          </a:p>
          <a:p>
            <a:pPr marL="800100" indent="-4572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400" i="1" dirty="0">
                <a:latin typeface="Times New Roman"/>
                <a:ea typeface="Calibri"/>
                <a:cs typeface="Times New Roman"/>
              </a:rPr>
              <a:t>В</a:t>
            </a:r>
            <a:r>
              <a:rPr lang="ru-RU" sz="14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i="1" dirty="0">
                <a:latin typeface="Times New Roman"/>
                <a:ea typeface="Calibri"/>
                <a:cs typeface="Times New Roman"/>
              </a:rPr>
              <a:t>5-6 классах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– частью интегрированного предмета «Естествознание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».</a:t>
            </a:r>
          </a:p>
          <a:p>
            <a:pPr marL="800100" indent="-4572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i="1" dirty="0">
                <a:latin typeface="Times New Roman"/>
                <a:ea typeface="Calibri"/>
                <a:cs typeface="Times New Roman"/>
              </a:rPr>
              <a:t>В 7-9 классах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изучается систематических курс физики  с рекомендуемым объемом учебной нагрузки 2 часа в неделю в 7 классе, 2 часа в неделю в 8 классе и 3 часа в неделю в 9 классе. </a:t>
            </a:r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 marL="800100" indent="-4572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400" i="1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1400" i="1" dirty="0">
                <a:latin typeface="Times New Roman"/>
                <a:ea typeface="Calibri"/>
                <a:cs typeface="Times New Roman"/>
              </a:rPr>
              <a:t>средней школе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предполагается уровневый подход к изучению физики. </a:t>
            </a:r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 marL="982980" lvl="1" indent="-342900" algn="just">
              <a:lnSpc>
                <a:spcPct val="115000"/>
              </a:lnSpc>
              <a:buClrTx/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классов гуманитарной направленности предусмотрено изучение интегрированного курса естествознания, в рамках которого содержание физики занимает ведущую позицию. </a:t>
            </a:r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 marL="982980" lvl="1" indent="-342900" algn="just">
              <a:lnSpc>
                <a:spcPct val="115000"/>
              </a:lnSpc>
              <a:buClrTx/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классов, где физика не выбирается в качестве одного из профильных предметов, но является необходимым условием получения качественного образования и востребована при получении будущей профессии (например, в химико-биологических, медицинских, спортивных классах) изучается базовый курс физики с рекомендуемым объемом учебной нагрузки 3 часа в неделю в 10 и 11 классах. </a:t>
            </a:r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 marL="982980" lvl="1" indent="-342900" algn="just">
              <a:lnSpc>
                <a:spcPct val="115000"/>
              </a:lnSpc>
              <a:buClrTx/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профильных классах (например, физико-математических или технологических), где физика выбирается обучающимися как предмет для получения дальнейшей профессии, изучается углубленный курс физики с объемом учебной нагрузки не менее 5 часов в неделю в 10 и 11 классах.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315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149</TotalTime>
  <Words>2773</Words>
  <Application>Microsoft Office PowerPoint</Application>
  <PresentationFormat>Экран (4:3)</PresentationFormat>
  <Paragraphs>189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Аптека</vt:lpstr>
      <vt:lpstr>Проект концепции развития предметной области «Естественные науки. ФИЗИКА»</vt:lpstr>
      <vt:lpstr>Структура концепции</vt:lpstr>
      <vt:lpstr>Значение учебного предмета «Физика»  в современной системе общего образования</vt:lpstr>
      <vt:lpstr>Значение учебного предмета «Физика»  в современной системе общего образования</vt:lpstr>
      <vt:lpstr>Значение учебного предмета «Физика»  в современной системе общего образования</vt:lpstr>
      <vt:lpstr>Значение учебного предмета «Физика»  в современной системе общего образования</vt:lpstr>
      <vt:lpstr>Значение учебного предмета «Физика»  в современной системе общего образования</vt:lpstr>
      <vt:lpstr>Значение учебного предмета «Физика»  в современной системе общего образования</vt:lpstr>
      <vt:lpstr>Значение учебного предмета «Физика»  в современной системе общего образования</vt:lpstr>
      <vt:lpstr>Проблемы изучения и преподавания  учебного предмета «Физика».  Проблемы мотивационного характера</vt:lpstr>
      <vt:lpstr>Проблемы изучения и преподавания  учебного предмета «Физика».  Проблемы содержательного характера</vt:lpstr>
      <vt:lpstr>Проблемы изучения и преподавания  учебного предмета «Физика».  Проблемы содержательного характера</vt:lpstr>
      <vt:lpstr>Проблемы изучения и преподавания  учебного предмета «Физика».  Проблемы методического характера</vt:lpstr>
      <vt:lpstr>Проблемы изучения и преподавания  учебного предмета «Физика».  Проблемы содержательного характера</vt:lpstr>
      <vt:lpstr>Проблемы изучения и преподавания  учебного предмета «Физика».  Проблемы методического характера</vt:lpstr>
      <vt:lpstr>Проблемы изучения и преподавания  учебного предмета «Физика».  Проблемы методического характера</vt:lpstr>
      <vt:lpstr>Проблемы изучения и преподавания  учебного предмета «Физика».  Проблемы методического характера</vt:lpstr>
      <vt:lpstr>Проблемы изучения и преподавания  учебного предмета «Физика».  Кадровые Проблемы</vt:lpstr>
      <vt:lpstr>Проблемы изучения и преподавания  учебного предмета «Физика». 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Основные направления реализации Концепции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концепции развития предметной области «Естественные науки. ФИЗИКА»</dc:title>
  <dc:creator>марина</dc:creator>
  <cp:lastModifiedBy>марина</cp:lastModifiedBy>
  <cp:revision>10</cp:revision>
  <dcterms:created xsi:type="dcterms:W3CDTF">2017-08-21T16:08:22Z</dcterms:created>
  <dcterms:modified xsi:type="dcterms:W3CDTF">2017-08-21T18:37:51Z</dcterms:modified>
</cp:coreProperties>
</file>