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3" r:id="rId9"/>
    <p:sldId id="264" r:id="rId10"/>
    <p:sldId id="261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методического сопровождения иноязычного образования в Волгоградской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1049"/>
            <a:ext cx="6400800" cy="116815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В.А. Цыбанёва, </a:t>
            </a:r>
            <a:r>
              <a:rPr lang="ru-RU" dirty="0" err="1" smtClean="0">
                <a:solidFill>
                  <a:schemeClr val="tx1"/>
                </a:solidFill>
              </a:rPr>
              <a:t>к.п.н</a:t>
            </a:r>
            <a:r>
              <a:rPr lang="ru-RU" dirty="0" smtClean="0">
                <a:solidFill>
                  <a:schemeClr val="tx1"/>
                </a:solidFill>
              </a:rPr>
              <a:t>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зав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кафедрой </a:t>
            </a:r>
            <a:r>
              <a:rPr lang="ru-RU" dirty="0" smtClean="0">
                <a:solidFill>
                  <a:schemeClr val="tx1"/>
                </a:solidFill>
              </a:rPr>
              <a:t>иностранных языков 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методики их преподавания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22 августа 2017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pPr marL="0" lvl="0" indent="0" algn="ctr">
              <a:buClrTx/>
              <a:buSzTx/>
              <a:buNone/>
            </a:pPr>
            <a:r>
              <a:rPr lang="ru-RU" sz="4400" b="1" dirty="0">
                <a:solidFill>
                  <a:prstClr val="black"/>
                </a:solidFill>
                <a:latin typeface="Calibri"/>
              </a:rPr>
              <a:t>Управление системой непрерывного иноязычного </a:t>
            </a:r>
            <a:r>
              <a:rPr lang="ru-RU" sz="4400" b="1" dirty="0" smtClean="0">
                <a:solidFill>
                  <a:prstClr val="black"/>
                </a:solidFill>
                <a:latin typeface="Calibri"/>
              </a:rPr>
              <a:t>образования</a:t>
            </a:r>
          </a:p>
          <a:p>
            <a:pPr marL="0" lvl="0" indent="0" algn="ctr">
              <a:buClrTx/>
              <a:buSzTx/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Calibri"/>
              </a:rPr>
              <a:t>-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b="1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региональный общественно-профессиональный Совет по </a:t>
            </a:r>
            <a:r>
              <a:rPr lang="ru-RU" b="1" spc="20" dirty="0">
                <a:solidFill>
                  <a:srgbClr val="000000"/>
                </a:solidFill>
                <a:latin typeface="Times New Roman"/>
                <a:ea typeface="Times New Roman"/>
              </a:rPr>
              <a:t>иноязычному образованию в рамках образовательного кластера повышения квалификации и профессиональной переподготовки кадров для системы образования Волгограда и Волгоградской области</a:t>
            </a:r>
            <a:endParaRPr lang="ru-RU" sz="14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Arial Unicode MS"/>
                <a:cs typeface="Times New Roman"/>
              </a:rPr>
              <a:t>1</a:t>
            </a:r>
            <a:r>
              <a:rPr lang="ru-RU" sz="32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 мероприятия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2.4. «Модернизация технологий и содержания обучения в соответствии с новым федеральным государственным образовательным стандартом посредством разработки концепций модернизации конкретных областей, поддержки региональных программ развития образования и  поддержки сетевых методических объединений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Немецкий первый – второй иностранный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2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Русский язык </a:t>
            </a:r>
          </a:p>
          <a:p>
            <a:pPr marL="0" indent="0" algn="ctr">
              <a:buNone/>
            </a:pPr>
            <a:r>
              <a:rPr lang="ru-RU" sz="4000" dirty="0" smtClean="0"/>
              <a:t>как </a:t>
            </a:r>
          </a:p>
          <a:p>
            <a:pPr marL="0" indent="0" algn="ctr">
              <a:buNone/>
            </a:pPr>
            <a:r>
              <a:rPr lang="ru-RU" sz="4000" dirty="0" smtClean="0"/>
              <a:t>иностранный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Научно-методическая конференция "Иноязычное образование в контексте реализации ФГОС общего образования: традиции и инновации – III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"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Научно-практическая конференция </a:t>
            </a:r>
            <a:r>
              <a:rPr lang="ru-RU" dirty="0" smtClean="0">
                <a:latin typeface="Times New Roman"/>
                <a:ea typeface="Calibri"/>
              </a:rPr>
              <a:t>«Преемственность </a:t>
            </a:r>
            <a:r>
              <a:rPr lang="ru-RU" dirty="0">
                <a:latin typeface="Times New Roman"/>
                <a:ea typeface="Calibri"/>
              </a:rPr>
              <a:t>в иноязычном </a:t>
            </a:r>
            <a:r>
              <a:rPr lang="ru-RU" dirty="0" smtClean="0">
                <a:latin typeface="Times New Roman"/>
                <a:ea typeface="Calibri"/>
              </a:rPr>
              <a:t>образовании»</a:t>
            </a:r>
            <a:endParaRPr lang="ru-RU" dirty="0" smtClean="0">
              <a:solidFill>
                <a:srgbClr val="073E87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Разработка и обоснование теоретико-методологические основы Концепции иноязычного образования (региональный уровень</a:t>
            </a:r>
            <a:r>
              <a:rPr lang="ru-RU" dirty="0" smtClean="0">
                <a:latin typeface="Times New Roman"/>
                <a:ea typeface="Calibri"/>
              </a:rPr>
              <a:t>)</a:t>
            </a:r>
          </a:p>
          <a:p>
            <a:r>
              <a:rPr lang="ru-RU" dirty="0">
                <a:latin typeface="Times New Roman"/>
                <a:ea typeface="Calibri"/>
              </a:rPr>
              <a:t>Обсуждение на заседаниях кафедры и в рамках Совета по иноязычному </a:t>
            </a:r>
            <a:r>
              <a:rPr lang="ru-RU" dirty="0" smtClean="0">
                <a:latin typeface="Times New Roman"/>
                <a:ea typeface="Calibri"/>
              </a:rPr>
              <a:t>образованию.</a:t>
            </a:r>
          </a:p>
          <a:p>
            <a:endParaRPr lang="ru-RU" dirty="0" smtClean="0">
              <a:latin typeface="Times New Roman"/>
              <a:ea typeface="Calibri"/>
            </a:endParaRPr>
          </a:p>
          <a:p>
            <a:endParaRPr lang="ru-RU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Благодарю за внимание!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Управление качеством иноязычного образования в инновационной образовательной среде</a:t>
            </a:r>
            <a:r>
              <a:rPr lang="ru-RU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pPr marL="342900" lvl="0" indent="-342900" algn="just">
              <a:buClrTx/>
              <a:buSzTx/>
              <a:buFont typeface="Arial" pitchFamily="34" charset="0"/>
              <a:buChar char="•"/>
            </a:pPr>
            <a:r>
              <a:rPr lang="ru-RU" sz="3200" b="1" dirty="0">
                <a:solidFill>
                  <a:prstClr val="black"/>
                </a:solidFill>
                <a:latin typeface="Calibri"/>
              </a:rPr>
              <a:t>Цель Концепции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 – определение основных направлений развития иноязычного образования, создание уровневой модели непрерывного и преемственного иноязычного образования, обеспечивающей качественное иноязычное образование.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buClrTx/>
              <a:buSzTx/>
              <a:buFont typeface="Arial" pitchFamily="34" charset="0"/>
              <a:buChar char="•"/>
            </a:pPr>
            <a:r>
              <a:rPr lang="ru-RU" sz="2500" dirty="0">
                <a:solidFill>
                  <a:prstClr val="black"/>
                </a:solidFill>
                <a:latin typeface="Calibri"/>
              </a:rPr>
              <a:t>Выявить реальное состояние иноязычного образования в Волгоградской области на современном этапе.</a:t>
            </a:r>
          </a:p>
          <a:p>
            <a:pPr marL="342900" lvl="0" indent="-342900" algn="just">
              <a:buClrTx/>
              <a:buSzTx/>
              <a:buFont typeface="Arial" pitchFamily="34" charset="0"/>
              <a:buChar char="•"/>
            </a:pPr>
            <a:r>
              <a:rPr lang="ru-RU" sz="2500" dirty="0">
                <a:solidFill>
                  <a:prstClr val="black"/>
                </a:solidFill>
                <a:latin typeface="Calibri"/>
              </a:rPr>
              <a:t>Наметить теоретико-методологические основы системы управления качеством непрерывного иноязычного образования.</a:t>
            </a:r>
          </a:p>
          <a:p>
            <a:pPr marL="342900" lvl="0" indent="-342900" algn="just">
              <a:buClrTx/>
              <a:buSzTx/>
              <a:buFont typeface="Arial" pitchFamily="34" charset="0"/>
              <a:buChar char="•"/>
            </a:pPr>
            <a:r>
              <a:rPr lang="ru-RU" sz="2500" dirty="0">
                <a:solidFill>
                  <a:prstClr val="black"/>
                </a:solidFill>
                <a:latin typeface="Calibri"/>
              </a:rPr>
              <a:t>Определить систему непрерывного и преемственного иноязычного образования, охватывающую все ступени образовательной структуры, а также необходимые ресурсы управления качеством иноязычного образования.</a:t>
            </a:r>
          </a:p>
          <a:p>
            <a:pPr marL="342900" lvl="0" indent="-342900" algn="just">
              <a:buClrTx/>
              <a:buSzTx/>
              <a:buFont typeface="Arial" pitchFamily="34" charset="0"/>
              <a:buChar char="•"/>
            </a:pPr>
            <a:r>
              <a:rPr lang="ru-RU" sz="2500" dirty="0">
                <a:solidFill>
                  <a:prstClr val="black"/>
                </a:solidFill>
                <a:latin typeface="Calibri"/>
              </a:rPr>
              <a:t>Определить этапы реализации данной Концепции.</a:t>
            </a:r>
          </a:p>
          <a:p>
            <a:pPr marL="342900" lvl="0" indent="-342900" algn="just">
              <a:buClrTx/>
              <a:buSzTx/>
              <a:buFont typeface="Arial" pitchFamily="34" charset="0"/>
              <a:buChar char="•"/>
            </a:pPr>
            <a:r>
              <a:rPr lang="ru-RU" sz="2500" dirty="0">
                <a:solidFill>
                  <a:prstClr val="black"/>
                </a:solidFill>
                <a:latin typeface="Calibri"/>
              </a:rPr>
              <a:t>Прогнозировать ожидаемые результаты.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Calibri"/>
              </a:rPr>
              <a:t>Задачи Концепции</a:t>
            </a:r>
            <a:r>
              <a:rPr lang="ru-RU" sz="4000" dirty="0">
                <a:solidFill>
                  <a:schemeClr val="bg1"/>
                </a:solidFill>
                <a:latin typeface="Calibri"/>
              </a:rPr>
              <a:t>:</a:t>
            </a:r>
            <a:br>
              <a:rPr lang="ru-RU" sz="4000" dirty="0">
                <a:solidFill>
                  <a:schemeClr val="bg1"/>
                </a:solidFill>
                <a:latin typeface="Calibri"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marL="0" lvl="0" indent="0" algn="ctr">
              <a:buClrTx/>
              <a:buSzTx/>
              <a:buNone/>
            </a:pPr>
            <a:r>
              <a:rPr lang="ru-RU" sz="4000" b="1" dirty="0">
                <a:solidFill>
                  <a:prstClr val="black"/>
                </a:solidFill>
                <a:latin typeface="Calibri"/>
              </a:rPr>
              <a:t>Состояние иноязычного образования в Волгоградской области на современном этапе</a:t>
            </a:r>
            <a:endParaRPr lang="ru-RU" sz="40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2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476412"/>
              </p:ext>
            </p:extLst>
          </p:nvPr>
        </p:nvGraphicFramePr>
        <p:xfrm>
          <a:off x="899592" y="2204864"/>
          <a:ext cx="7632848" cy="363860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31880"/>
                <a:gridCol w="1032207"/>
                <a:gridCol w="1596353"/>
                <a:gridCol w="1296144"/>
                <a:gridCol w="2376264"/>
              </a:tblGrid>
              <a:tr h="1332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7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от общего числа участников</a:t>
                      </a: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от общего числа участников</a:t>
                      </a: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4,09%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1061</a:t>
                      </a:r>
                    </a:p>
                  </a:txBody>
                  <a:tcPr marL="27561" marR="27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5,15 %</a:t>
                      </a:r>
                    </a:p>
                  </a:txBody>
                  <a:tcPr marL="27561" marR="27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по 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348213"/>
              </p:ext>
            </p:extLst>
          </p:nvPr>
        </p:nvGraphicFramePr>
        <p:xfrm>
          <a:off x="971600" y="2204865"/>
          <a:ext cx="7416824" cy="33230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624144"/>
                <a:gridCol w="1454700"/>
                <a:gridCol w="1337980"/>
              </a:tblGrid>
              <a:tr h="60540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/>
                          <a:ea typeface="MS Mincho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Calibri"/>
                          <a:ea typeface="MS Mincho"/>
                        </a:rPr>
                        <a:t>Волгоградская область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Calibri"/>
                          <a:ea typeface="MS Mincho"/>
                        </a:rPr>
                        <a:t>2016 г.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Calibri"/>
                          <a:ea typeface="MS Mincho"/>
                        </a:rPr>
                        <a:t>2017 г.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/>
                          <a:ea typeface="MS Mincho"/>
                        </a:rPr>
                        <a:t>Не преодолели минимального балла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Calibri"/>
                          <a:ea typeface="MS Mincho"/>
                        </a:rPr>
                        <a:t> 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0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Calibri"/>
                          <a:ea typeface="MS Mincho"/>
                        </a:rPr>
                        <a:t>Средний тестовый балл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54,17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Calibri"/>
                          <a:ea typeface="MS Mincho"/>
                        </a:rPr>
                        <a:t>57,24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/>
                          <a:ea typeface="MS Mincho"/>
                        </a:rPr>
                        <a:t>Средний балл по 5- бальной системе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4,18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/>
                          <a:ea typeface="MS Mincho"/>
                        </a:rPr>
                        <a:t>4,4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по 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9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328390"/>
              </p:ext>
            </p:extLst>
          </p:nvPr>
        </p:nvGraphicFramePr>
        <p:xfrm>
          <a:off x="871538" y="2492897"/>
          <a:ext cx="7408863" cy="3600398"/>
        </p:xfrm>
        <a:graphic>
          <a:graphicData uri="http://schemas.openxmlformats.org/drawingml/2006/table">
            <a:tbl>
              <a:tblPr firstRow="1" firstCol="1" bandRow="1"/>
              <a:tblGrid>
                <a:gridCol w="1508444"/>
                <a:gridCol w="985379"/>
                <a:gridCol w="985379"/>
                <a:gridCol w="983897"/>
                <a:gridCol w="983897"/>
                <a:gridCol w="983897"/>
                <a:gridCol w="977970"/>
              </a:tblGrid>
              <a:tr h="600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Учебный предмет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824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835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7,33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841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7,85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11418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11384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по 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1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594614"/>
              </p:ext>
            </p:extLst>
          </p:nvPr>
        </p:nvGraphicFramePr>
        <p:xfrm>
          <a:off x="683568" y="2204866"/>
          <a:ext cx="7408862" cy="3228948"/>
        </p:xfrm>
        <a:graphic>
          <a:graphicData uri="http://schemas.openxmlformats.org/drawingml/2006/table">
            <a:tbl>
              <a:tblPr firstRow="1" firstCol="1" bandRow="1"/>
              <a:tblGrid>
                <a:gridCol w="4620166"/>
                <a:gridCol w="868319"/>
                <a:gridCol w="1052058"/>
                <a:gridCol w="868319"/>
              </a:tblGrid>
              <a:tr h="5381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Субъект РФ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преодолели минимального балла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60,13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64,86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65,79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Получили от 81 до 100 баллов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Получили 100 баллов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по 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5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</TotalTime>
  <Words>394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Особенности методического сопровождения иноязычного образования в Волгоградской области</vt:lpstr>
      <vt:lpstr>Презентация PowerPoint</vt:lpstr>
      <vt:lpstr>Презентация PowerPoint</vt:lpstr>
      <vt:lpstr>Задачи Концепции: </vt:lpstr>
      <vt:lpstr>Презентация PowerPoint</vt:lpstr>
      <vt:lpstr>ОГЭ по АЯ</vt:lpstr>
      <vt:lpstr>ОГЭ по АЯ</vt:lpstr>
      <vt:lpstr>ЕГЭ по АЯ</vt:lpstr>
      <vt:lpstr>ЕГЭ по АЯ</vt:lpstr>
      <vt:lpstr>Презентация PowerPoint</vt:lpstr>
      <vt:lpstr>Проекты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методического сопровождения иноязычного образования в Волгоградской области</dc:title>
  <dc:creator>Валентина</dc:creator>
  <cp:lastModifiedBy>sch0019-10</cp:lastModifiedBy>
  <cp:revision>7</cp:revision>
  <dcterms:created xsi:type="dcterms:W3CDTF">2017-08-20T17:58:54Z</dcterms:created>
  <dcterms:modified xsi:type="dcterms:W3CDTF">2017-08-22T05:41:02Z</dcterms:modified>
</cp:coreProperties>
</file>