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65" r:id="rId3"/>
    <p:sldId id="384" r:id="rId4"/>
    <p:sldId id="385" r:id="rId5"/>
    <p:sldId id="386" r:id="rId6"/>
    <p:sldId id="387" r:id="rId7"/>
    <p:sldId id="388" r:id="rId8"/>
    <p:sldId id="389" r:id="rId9"/>
    <p:sldId id="390" r:id="rId10"/>
    <p:sldId id="372" r:id="rId11"/>
    <p:sldId id="368" r:id="rId12"/>
    <p:sldId id="382" r:id="rId13"/>
    <p:sldId id="367" r:id="rId14"/>
    <p:sldId id="373" r:id="rId15"/>
    <p:sldId id="374" r:id="rId16"/>
    <p:sldId id="3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4DE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78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7368C8-D6EB-4E1F-A326-418F8ACEE066}" type="datetimeFigureOut">
              <a:rPr lang="ru-RU" smtClean="0"/>
              <a:pPr/>
              <a:t>21.08.2017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ED6D03-42F3-4C00-B90F-83DB4188FB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921F-F2B3-496C-9EFC-00C23E180306}" type="datetimeFigureOut">
              <a:rPr lang="ru-RU" smtClean="0"/>
              <a:pPr/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49E7-7389-4706-A9A5-AEAE8683D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921F-F2B3-496C-9EFC-00C23E180306}" type="datetimeFigureOut">
              <a:rPr lang="ru-RU" smtClean="0"/>
              <a:pPr/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49E7-7389-4706-A9A5-AEAE8683D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921F-F2B3-496C-9EFC-00C23E180306}" type="datetimeFigureOut">
              <a:rPr lang="ru-RU" smtClean="0"/>
              <a:pPr/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49E7-7389-4706-A9A5-AEAE8683D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921F-F2B3-496C-9EFC-00C23E180306}" type="datetimeFigureOut">
              <a:rPr lang="ru-RU" smtClean="0"/>
              <a:pPr/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49E7-7389-4706-A9A5-AEAE8683D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921F-F2B3-496C-9EFC-00C23E180306}" type="datetimeFigureOut">
              <a:rPr lang="ru-RU" smtClean="0"/>
              <a:pPr/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49E7-7389-4706-A9A5-AEAE8683D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921F-F2B3-496C-9EFC-00C23E180306}" type="datetimeFigureOut">
              <a:rPr lang="ru-RU" smtClean="0"/>
              <a:pPr/>
              <a:t>21.08.2017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49E7-7389-4706-A9A5-AEAE8683D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921F-F2B3-496C-9EFC-00C23E180306}" type="datetimeFigureOut">
              <a:rPr lang="ru-RU" smtClean="0"/>
              <a:pPr/>
              <a:t>21.08.2017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49E7-7389-4706-A9A5-AEAE8683D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921F-F2B3-496C-9EFC-00C23E180306}" type="datetimeFigureOut">
              <a:rPr lang="ru-RU" smtClean="0"/>
              <a:pPr/>
              <a:t>21.08.2017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49E7-7389-4706-A9A5-AEAE8683D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921F-F2B3-496C-9EFC-00C23E180306}" type="datetimeFigureOut">
              <a:rPr lang="ru-RU" smtClean="0"/>
              <a:pPr/>
              <a:t>21.08.2017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49E7-7389-4706-A9A5-AEAE8683D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921F-F2B3-496C-9EFC-00C23E180306}" type="datetimeFigureOut">
              <a:rPr lang="ru-RU" smtClean="0"/>
              <a:pPr/>
              <a:t>21.08.2017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49E7-7389-4706-A9A5-AEAE8683D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921F-F2B3-496C-9EFC-00C23E180306}" type="datetimeFigureOut">
              <a:rPr lang="ru-RU" smtClean="0"/>
              <a:pPr/>
              <a:t>21.08.2017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49E7-7389-4706-A9A5-AEAE8683D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B921F-F2B3-496C-9EFC-00C23E180306}" type="datetimeFigureOut">
              <a:rPr lang="ru-RU" smtClean="0"/>
              <a:pPr/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849E7-7389-4706-A9A5-AEAE8683D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Галина Ильинична Бубнова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2143116"/>
            <a:ext cx="7358114" cy="17526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Обучение одаренных детей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иностранному языку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(на примере французского языка)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786874" cy="60722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/>
              <a:t>Рецептивная деятельность:</a:t>
            </a:r>
          </a:p>
          <a:p>
            <a:pPr>
              <a:buNone/>
            </a:pPr>
            <a:r>
              <a:rPr lang="ru-RU" sz="2800" b="1" dirty="0" smtClean="0"/>
              <a:t>Понимание устной и письменной речи.</a:t>
            </a:r>
          </a:p>
          <a:p>
            <a:pPr>
              <a:buNone/>
            </a:pPr>
            <a:r>
              <a:rPr lang="ru-RU" sz="2800" dirty="0" smtClean="0"/>
              <a:t>Текст является основной единицей содержания при обучении не только иностранному языку, но и всем остальным школьным дисциплинам. 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b="1" dirty="0" smtClean="0"/>
              <a:t>Чтение на иностранном языке</a:t>
            </a:r>
          </a:p>
          <a:p>
            <a:pPr>
              <a:buNone/>
            </a:pPr>
            <a:r>
              <a:rPr lang="ru-RU" sz="2800" dirty="0" smtClean="0"/>
              <a:t>Основная стратегия обучающихся – выписать/подчеркнуть незнакомые слова.</a:t>
            </a:r>
          </a:p>
          <a:p>
            <a:pPr>
              <a:buNone/>
            </a:pPr>
            <a:r>
              <a:rPr lang="ru-RU" sz="2800" dirty="0" smtClean="0"/>
              <a:t>Основная стратегия учителя – дать незнакомые слова списком до начала чтения/слушания.</a:t>
            </a:r>
          </a:p>
          <a:p>
            <a:pPr>
              <a:buNone/>
            </a:pPr>
            <a:r>
              <a:rPr lang="ru-RU" sz="2800" b="1" dirty="0" smtClean="0"/>
              <a:t> Понимание – вторично.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450059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/>
              <a:t>Понимание устной и письменной речи.</a:t>
            </a:r>
          </a:p>
          <a:p>
            <a:pPr>
              <a:buNone/>
            </a:pPr>
            <a:r>
              <a:rPr lang="ru-RU" sz="2800" b="1" dirty="0" smtClean="0"/>
              <a:t>Антиципация </a:t>
            </a:r>
            <a:r>
              <a:rPr lang="ru-RU" sz="2800" dirty="0" smtClean="0"/>
              <a:t>– просмотровое/быстрое  чтение как подготовка к работе над текстом 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Зачем </a:t>
            </a:r>
            <a:r>
              <a:rPr lang="ru-RU" sz="2800" b="1" dirty="0" smtClean="0"/>
              <a:t>антиципация</a:t>
            </a:r>
            <a:r>
              <a:rPr lang="ru-RU" sz="2800" dirty="0" smtClean="0"/>
              <a:t>? </a:t>
            </a:r>
          </a:p>
          <a:p>
            <a:pPr>
              <a:buNone/>
            </a:pPr>
            <a:r>
              <a:rPr lang="ru-RU" sz="2800" dirty="0" smtClean="0"/>
              <a:t>Языковое мышление, как показывают экспериментальные данные, полученные </a:t>
            </a:r>
            <a:r>
              <a:rPr lang="ru-RU" sz="2800" dirty="0" err="1" smtClean="0"/>
              <a:t>психолингвистами</a:t>
            </a:r>
            <a:r>
              <a:rPr lang="ru-RU" sz="2800" dirty="0" smtClean="0"/>
              <a:t> и нейрофизиологами, ассоциативно. 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9001156" cy="67151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/>
              <a:t>Антиципация</a:t>
            </a:r>
            <a:r>
              <a:rPr lang="ru-RU" sz="2800" dirty="0" smtClean="0"/>
              <a:t> </a:t>
            </a:r>
          </a:p>
          <a:p>
            <a:pPr marL="450850" indent="-273050"/>
            <a:r>
              <a:rPr lang="ru-RU" sz="2800" dirty="0" smtClean="0"/>
              <a:t>активизирует ассоциативные связи и расширяет смысловое включение текста </a:t>
            </a:r>
          </a:p>
          <a:p>
            <a:pPr marL="450850" indent="-273050">
              <a:spcBef>
                <a:spcPts val="0"/>
              </a:spcBef>
              <a:spcAft>
                <a:spcPts val="600"/>
              </a:spcAft>
            </a:pPr>
            <a:r>
              <a:rPr lang="ru-RU" sz="2800" dirty="0" smtClean="0"/>
              <a:t>активизирует мыслительную деятельность читателя:</a:t>
            </a:r>
            <a:endParaRPr lang="fr-FR" sz="2800" dirty="0" smtClean="0"/>
          </a:p>
          <a:p>
            <a:pPr marL="628650" indent="-27305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 smtClean="0"/>
              <a:t>отвечает себе на вопрос, надо ли читать этот текст (в жизни) и зачем (в классе),</a:t>
            </a:r>
          </a:p>
          <a:p>
            <a:pPr marL="628650" indent="-27305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 smtClean="0"/>
              <a:t>соотносит содержание текста с собственными знаниями, </a:t>
            </a:r>
          </a:p>
          <a:p>
            <a:pPr marL="628650" indent="-27305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 smtClean="0"/>
              <a:t>соотносит  по содержанию разные части текста (абзацы, цитирование, цифровые данные, схемы, графики),</a:t>
            </a:r>
          </a:p>
          <a:p>
            <a:pPr marL="628650" indent="-27305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 smtClean="0"/>
              <a:t>мысленно составляет план текста (подзаголовки), </a:t>
            </a:r>
          </a:p>
          <a:p>
            <a:pPr marL="628650" indent="-27305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dirty="0" smtClean="0"/>
              <a:t>формулирует гипотезы,</a:t>
            </a:r>
          </a:p>
          <a:p>
            <a:pPr marL="628650" indent="-27305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800" b="1" dirty="0" smtClean="0"/>
              <a:t>создает  образ результата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9001156" cy="664371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/>
              <a:t>Этап антиципации</a:t>
            </a:r>
          </a:p>
          <a:p>
            <a:pPr>
              <a:buNone/>
            </a:pPr>
            <a:r>
              <a:rPr lang="ru-RU" sz="2800" b="1" dirty="0" smtClean="0"/>
              <a:t>Коллективная работа на уроке: быстрый просмотр текста / прослушивание.</a:t>
            </a:r>
          </a:p>
          <a:p>
            <a:pPr>
              <a:buNone/>
            </a:pPr>
            <a:r>
              <a:rPr lang="ru-RU" sz="2800" b="1" dirty="0" smtClean="0"/>
              <a:t>Цель: </a:t>
            </a:r>
            <a:r>
              <a:rPr lang="ru-RU" sz="2800" dirty="0" smtClean="0"/>
              <a:t>Ответить себе на вопросы  </a:t>
            </a:r>
            <a:r>
              <a:rPr lang="ru-RU" sz="2800" i="1" dirty="0" smtClean="0"/>
              <a:t>Что это за текст? Что я знаю по этой теме?  </a:t>
            </a:r>
          </a:p>
          <a:p>
            <a:pPr>
              <a:buNone/>
            </a:pPr>
            <a:r>
              <a:rPr lang="ru-RU" sz="2800" b="1" dirty="0" smtClean="0"/>
              <a:t>Техника </a:t>
            </a:r>
            <a:r>
              <a:rPr lang="ru-RU" sz="2800" dirty="0" smtClean="0"/>
              <a:t>чтения/слушания: просмотровое.  Поиск того, что читающий/слушающий понимает, ключевые слова.</a:t>
            </a:r>
          </a:p>
          <a:p>
            <a:pPr>
              <a:buNone/>
            </a:pPr>
            <a:r>
              <a:rPr lang="ru-RU" sz="2800" b="1" dirty="0" smtClean="0"/>
              <a:t>Обсуждение темы текста: </a:t>
            </a:r>
            <a:r>
              <a:rPr lang="ru-RU" sz="2800" dirty="0" smtClean="0"/>
              <a:t>кто и что может сказать по данной теме. </a:t>
            </a:r>
          </a:p>
          <a:p>
            <a:pPr>
              <a:buNone/>
            </a:pPr>
            <a:r>
              <a:rPr lang="ru-RU" sz="2800" dirty="0" smtClean="0"/>
              <a:t>Преподаватель активно направляет обсуждение в то русло, которое облегчит понимание  текста, старается увлечь обучающихся  проблемой, рассматриваемой в тексте, умело задает вопросы </a:t>
            </a:r>
          </a:p>
          <a:p>
            <a:pPr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786874" cy="45720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/>
              <a:t>Этап антиципации</a:t>
            </a:r>
          </a:p>
          <a:p>
            <a:pPr>
              <a:buNone/>
            </a:pPr>
            <a:r>
              <a:rPr lang="ru-RU" sz="2800" b="1" dirty="0" smtClean="0"/>
              <a:t>Индивидуальная работа во время контроля</a:t>
            </a:r>
          </a:p>
          <a:p>
            <a:pPr>
              <a:buNone/>
            </a:pPr>
            <a:r>
              <a:rPr lang="ru-RU" sz="2800" b="1" dirty="0" smtClean="0"/>
              <a:t>Понимание письменной речи.</a:t>
            </a:r>
          </a:p>
          <a:p>
            <a:pPr>
              <a:buNone/>
            </a:pPr>
            <a:r>
              <a:rPr lang="ru-RU" sz="2800" b="1" dirty="0" smtClean="0"/>
              <a:t>Цель: </a:t>
            </a:r>
            <a:r>
              <a:rPr lang="ru-RU" sz="2800" dirty="0" smtClean="0"/>
              <a:t>Эффективно выполнить предложенное задание.</a:t>
            </a:r>
            <a:r>
              <a:rPr lang="ru-RU" sz="2800" i="1" dirty="0" smtClean="0"/>
              <a:t> </a:t>
            </a:r>
          </a:p>
          <a:p>
            <a:pPr>
              <a:buNone/>
            </a:pPr>
            <a:r>
              <a:rPr lang="ru-RU" sz="2800" b="1" dirty="0" smtClean="0"/>
              <a:t>Техника </a:t>
            </a:r>
            <a:r>
              <a:rPr lang="ru-RU" sz="2800" dirty="0" smtClean="0"/>
              <a:t>: просмотровое чтение текста + внимательное изучение вопросника.  Перекрестное чтение: соотнесение вопросов с текстом. </a:t>
            </a:r>
          </a:p>
          <a:p>
            <a:pPr>
              <a:buNone/>
            </a:pPr>
            <a:r>
              <a:rPr lang="ru-RU" sz="2800" dirty="0" smtClean="0"/>
              <a:t>Это, кстати, требует от составителей грамотного оформления листа заданий.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2865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/>
              <a:t>Рецептивная деятельность: Этап антиципации</a:t>
            </a:r>
          </a:p>
          <a:p>
            <a:pPr>
              <a:buNone/>
            </a:pPr>
            <a:r>
              <a:rPr lang="ru-RU" sz="2800" b="1" dirty="0" smtClean="0"/>
              <a:t>Индивидуальная работа во время контроля</a:t>
            </a:r>
          </a:p>
          <a:p>
            <a:pPr>
              <a:buNone/>
            </a:pPr>
            <a:r>
              <a:rPr lang="ru-RU" sz="2800" b="1" dirty="0" smtClean="0"/>
              <a:t>Понимание устной речи.</a:t>
            </a:r>
          </a:p>
          <a:p>
            <a:pPr>
              <a:buNone/>
            </a:pPr>
            <a:r>
              <a:rPr lang="ru-RU" sz="2800" b="1" dirty="0" smtClean="0"/>
              <a:t>Цель: </a:t>
            </a:r>
            <a:r>
              <a:rPr lang="ru-RU" sz="2800" dirty="0" smtClean="0"/>
              <a:t>Эффективно выполнить предложенное задание.</a:t>
            </a:r>
            <a:r>
              <a:rPr lang="ru-RU" sz="2800" i="1" dirty="0" smtClean="0"/>
              <a:t> </a:t>
            </a:r>
          </a:p>
          <a:p>
            <a:pPr>
              <a:buNone/>
            </a:pPr>
            <a:r>
              <a:rPr lang="ru-RU" sz="2800" b="1" dirty="0" smtClean="0"/>
              <a:t>Техника</a:t>
            </a:r>
            <a:r>
              <a:rPr lang="ru-RU" sz="2800" dirty="0" smtClean="0"/>
              <a:t>: </a:t>
            </a:r>
          </a:p>
          <a:p>
            <a:pPr>
              <a:buNone/>
            </a:pPr>
            <a:r>
              <a:rPr lang="ru-RU" sz="2800" i="1" dirty="0" smtClean="0"/>
              <a:t>до прослушивания</a:t>
            </a:r>
            <a:r>
              <a:rPr lang="ru-RU" sz="2800" dirty="0" smtClean="0"/>
              <a:t>: внимательно изучить вопросник   </a:t>
            </a:r>
          </a:p>
          <a:p>
            <a:pPr>
              <a:buNone/>
            </a:pPr>
            <a:r>
              <a:rPr lang="ru-RU" sz="2800" i="1" dirty="0" smtClean="0"/>
              <a:t>первое прослушивание: </a:t>
            </a:r>
            <a:r>
              <a:rPr lang="ru-RU" sz="2800" dirty="0" smtClean="0"/>
              <a:t>отметить все понятое, освободить голову для эффективного поиска того, что осталось непонятым</a:t>
            </a:r>
          </a:p>
          <a:p>
            <a:pPr>
              <a:buNone/>
            </a:pPr>
            <a:r>
              <a:rPr lang="ru-RU" sz="2800" i="1" dirty="0" smtClean="0"/>
              <a:t>второе прослушивание: </a:t>
            </a:r>
            <a:r>
              <a:rPr lang="ru-RU" sz="2800" dirty="0" smtClean="0"/>
              <a:t>отметить все понятое, мобилизовать свои знания и интуицию для ответа на оставшиеся вопросы (логика, догадка по контексту и пр.)</a:t>
            </a:r>
            <a:endParaRPr lang="ru-RU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64371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/>
              <a:t>Рецептивная деятельность:</a:t>
            </a:r>
          </a:p>
          <a:p>
            <a:pPr>
              <a:buNone/>
            </a:pPr>
            <a:r>
              <a:rPr lang="ru-RU" sz="2800" b="1" dirty="0" smtClean="0"/>
              <a:t>Какие тексты?</a:t>
            </a:r>
          </a:p>
          <a:p>
            <a:pPr>
              <a:buNone/>
            </a:pPr>
            <a:r>
              <a:rPr lang="ru-RU" sz="2800" dirty="0" smtClean="0"/>
              <a:t>Подбор текстов:</a:t>
            </a:r>
          </a:p>
          <a:p>
            <a:r>
              <a:rPr lang="ru-RU" sz="2800" dirty="0" smtClean="0"/>
              <a:t>разного типа  (описание, повествование, толкование, рассуждение, инструкция / монолог, интервью, беседа) </a:t>
            </a:r>
          </a:p>
          <a:p>
            <a:r>
              <a:rPr lang="ru-RU" sz="2800" dirty="0" smtClean="0"/>
              <a:t>разного формата (сплошные, </a:t>
            </a:r>
            <a:r>
              <a:rPr lang="ru-RU" sz="2800" dirty="0" err="1" smtClean="0"/>
              <a:t>несплошные</a:t>
            </a:r>
            <a:r>
              <a:rPr lang="ru-RU" sz="2800" dirty="0" smtClean="0"/>
              <a:t>, смешанные, составные)</a:t>
            </a:r>
          </a:p>
          <a:p>
            <a:r>
              <a:rPr lang="ru-RU" sz="2800" dirty="0" smtClean="0"/>
              <a:t>представленные на разных носителях (бумажный, цифровой) </a:t>
            </a:r>
          </a:p>
          <a:p>
            <a:pPr>
              <a:buNone/>
            </a:pPr>
            <a:r>
              <a:rPr lang="ru-RU" sz="2800" dirty="0" smtClean="0"/>
              <a:t>Содержание: элементы новизны и непредсказуемости </a:t>
            </a:r>
          </a:p>
          <a:p>
            <a:pPr>
              <a:buNone/>
            </a:pPr>
            <a:r>
              <a:rPr lang="ru-RU" sz="2800" dirty="0" smtClean="0"/>
              <a:t>Вопросники : соответствие возрасту + оптимальная сложность для проявления мастерства  и компетентности обучающихся.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786874" cy="650085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Основное требование заключается в предоставлении большей степени свободы и ответственности самому обучающемуся.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Отсюда встает вопрос о технике «сопровождения» учебного процесса: учитель выполняет функцию координатора и наставника, </a:t>
            </a:r>
            <a:r>
              <a:rPr lang="ru-RU" sz="2800" dirty="0" err="1" smtClean="0"/>
              <a:t>тьютора</a:t>
            </a:r>
            <a:r>
              <a:rPr lang="ru-RU" sz="2800" dirty="0" smtClean="0"/>
              <a:t>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Задача:  научить эффективно работать, т.е. владеть комплексом стратегий </a:t>
            </a:r>
          </a:p>
          <a:p>
            <a:pPr marL="533400" indent="-177800"/>
            <a:r>
              <a:rPr lang="ru-RU" sz="2800" dirty="0" smtClean="0"/>
              <a:t>по поиску информации/знаний</a:t>
            </a:r>
          </a:p>
          <a:p>
            <a:pPr marL="533400" indent="-177800"/>
            <a:r>
              <a:rPr lang="ru-RU" sz="2800" dirty="0" smtClean="0"/>
              <a:t>по их использованию для решения конкретной задачи.</a:t>
            </a:r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endParaRPr 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0722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/>
              <a:t>Продуктивная деятельность:</a:t>
            </a:r>
          </a:p>
          <a:p>
            <a:pPr>
              <a:buNone/>
            </a:pPr>
            <a:r>
              <a:rPr lang="ru-RU" sz="2800" b="1" dirty="0" smtClean="0"/>
              <a:t>Устная и письменная речь.</a:t>
            </a:r>
          </a:p>
          <a:p>
            <a:pPr>
              <a:buNone/>
            </a:pPr>
            <a:r>
              <a:rPr lang="ru-RU" sz="2800" dirty="0" smtClean="0"/>
              <a:t>Деятельность обучающегося, решающего проблемное задание в учебных условиях, протекает </a:t>
            </a:r>
            <a:r>
              <a:rPr lang="ru-RU" sz="2800" b="1" dirty="0" smtClean="0"/>
              <a:t>по модели ориентировочно-исследовательской деятельности. </a:t>
            </a:r>
          </a:p>
          <a:p>
            <a:pPr>
              <a:buNone/>
            </a:pPr>
            <a:r>
              <a:rPr lang="ru-RU" sz="2800" dirty="0" smtClean="0"/>
              <a:t>Для этого ему необходимо </a:t>
            </a:r>
          </a:p>
          <a:p>
            <a:pPr indent="-260350"/>
            <a:r>
              <a:rPr lang="ru-RU" sz="2800" dirty="0" smtClean="0"/>
              <a:t>оценивать и прогнозировать ситуацию коммуникации</a:t>
            </a:r>
          </a:p>
          <a:p>
            <a:pPr indent="-260350"/>
            <a:r>
              <a:rPr lang="ru-RU" sz="2800" dirty="0" smtClean="0"/>
              <a:t>понимать кто участники, что он о них знает  </a:t>
            </a:r>
          </a:p>
          <a:p>
            <a:pPr indent="-260350"/>
            <a:r>
              <a:rPr lang="ru-RU" sz="2800" dirty="0" smtClean="0"/>
              <a:t>представлять себе ту роль, которую предстоит исполнить, </a:t>
            </a:r>
          </a:p>
          <a:p>
            <a:pPr indent="-260350"/>
            <a:r>
              <a:rPr lang="ru-RU" sz="2800" dirty="0" smtClean="0"/>
              <a:t>локализовать момент порождения на временной оси, связав его как с прошлым, так и с будущим.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3579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/>
              <a:t>Продуктивная деятельность:</a:t>
            </a:r>
          </a:p>
          <a:p>
            <a:pPr>
              <a:buNone/>
            </a:pPr>
            <a:r>
              <a:rPr lang="ru-RU" sz="2800" b="1" dirty="0" smtClean="0"/>
              <a:t>Устная и письменная речь.</a:t>
            </a:r>
          </a:p>
          <a:p>
            <a:pPr marL="0" indent="0">
              <a:buNone/>
            </a:pPr>
            <a:r>
              <a:rPr lang="ru-RU" sz="2800" dirty="0" smtClean="0"/>
              <a:t>Задавая условия для выработки адекватной дискурсивной стратегии, формулировка задачи должна содержать необходимые «правила игры», к которым относятся:</a:t>
            </a:r>
          </a:p>
          <a:p>
            <a:pPr lvl="1"/>
            <a:r>
              <a:rPr lang="ru-RU" dirty="0" smtClean="0"/>
              <a:t>ситуативные параметры (ответ на основные вопросы: кто? что? для кого? когда? где? зачем?)</a:t>
            </a:r>
          </a:p>
          <a:p>
            <a:pPr lvl="1"/>
            <a:r>
              <a:rPr lang="ru-RU" dirty="0" smtClean="0"/>
              <a:t>дискурсивные параметры (речевые акты: пригласить, отказаться от приглашения, выразить согласие/несогласие с обсуждаемой точкой зрения, аргументировать свою позицию за/против, привести примеры и т.д.).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4294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/>
              <a:t>Устная и письменная речь.</a:t>
            </a:r>
          </a:p>
          <a:p>
            <a:pPr>
              <a:buNone/>
            </a:pPr>
            <a:r>
              <a:rPr lang="ru-RU" sz="2800" dirty="0" smtClean="0"/>
              <a:t>Одно из обязательных условий эффективной проверки – четкое понимание обучающимся применяемых критериев оценивания, с этой целью они не только заранее доводятся до его сведения, но и обсуждаются с ним. </a:t>
            </a:r>
          </a:p>
          <a:p>
            <a:pPr>
              <a:buNone/>
            </a:pPr>
            <a:r>
              <a:rPr lang="ru-RU" sz="2800" dirty="0" smtClean="0"/>
              <a:t>Критерии оценивания должны зеркально отражать условия, сформулированные в задании.</a:t>
            </a:r>
          </a:p>
          <a:p>
            <a:pPr>
              <a:buNone/>
            </a:pPr>
            <a:r>
              <a:rPr lang="ru-RU" sz="2800" dirty="0" smtClean="0"/>
              <a:t>Тем самым обеспечивается ориентация учебного процесса на развитие самостоятельности и ответственности учащегося за результаты своей деятельности, создаются необходимые условия для реализации самопроверки.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642918"/>
            <a:ext cx="8858312" cy="50720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/>
              <a:t>Устная и письменная речь.</a:t>
            </a:r>
          </a:p>
          <a:p>
            <a:pPr>
              <a:buNone/>
            </a:pPr>
            <a:r>
              <a:rPr lang="ru-RU" sz="2800" dirty="0" smtClean="0"/>
              <a:t>Как сделать проверку письменных работ и устной речи обучающим этапом?</a:t>
            </a:r>
          </a:p>
          <a:p>
            <a:pPr>
              <a:buNone/>
            </a:pPr>
            <a:r>
              <a:rPr lang="ru-RU" sz="2800" dirty="0" smtClean="0"/>
              <a:t>Осуществлять проверку вместе с группой (коллективно) или индивидуально с каждым обучающимся. 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Традиционная проверка – учитель собрал, проверил, потом раздал / учащиеся получили, посмотрели и отложили. Результат проверки не обладает обучающим потенциалом.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600" dirty="0" smtClean="0"/>
          </a:p>
          <a:p>
            <a:pPr>
              <a:buNone/>
            </a:pPr>
            <a:endParaRPr lang="ru-RU" sz="2600" dirty="0" smtClean="0"/>
          </a:p>
          <a:p>
            <a:pPr>
              <a:buNone/>
            </a:pP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64371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/>
              <a:t>Устная и письменная речь.</a:t>
            </a:r>
          </a:p>
          <a:p>
            <a:pPr>
              <a:buNone/>
            </a:pPr>
            <a:r>
              <a:rPr lang="ru-RU" sz="2800" dirty="0" smtClean="0"/>
              <a:t>Коллективная проверка – совместная работа учителя и группы: у всех проверяющих есть критерии оценивания и проверяемая работа (работы ксерокопируются/ устный ответ записывается и прослушивается). </a:t>
            </a:r>
          </a:p>
          <a:p>
            <a:pPr>
              <a:buNone/>
            </a:pPr>
            <a:r>
              <a:rPr lang="ru-RU" sz="2800" dirty="0" smtClean="0"/>
              <a:t>Деятельность, направленная на  осмысление высказывания (письменного/устного): например, определить  в обсуждаемом тексте</a:t>
            </a:r>
          </a:p>
          <a:p>
            <a:r>
              <a:rPr lang="ru-RU" sz="2800" dirty="0" smtClean="0"/>
              <a:t>фокусировку на цели высказывания</a:t>
            </a:r>
          </a:p>
          <a:p>
            <a:r>
              <a:rPr lang="ru-RU" sz="2800" dirty="0" smtClean="0"/>
              <a:t>реализацию логических связей</a:t>
            </a:r>
          </a:p>
          <a:p>
            <a:r>
              <a:rPr lang="ru-RU" sz="2800" dirty="0" smtClean="0"/>
              <a:t>авторскую позицию и наличие примеров, адекватно иллюстрирующих мысль автора и т.д.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64371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/>
              <a:t>Устная и письменная речь.</a:t>
            </a:r>
          </a:p>
          <a:p>
            <a:pPr>
              <a:buNone/>
            </a:pPr>
            <a:r>
              <a:rPr lang="ru-RU" sz="2800" dirty="0" smtClean="0"/>
              <a:t>Задача учителя: дирижировать проверкой, давать слово обучающимся, но вопросами направлять их внимание на те моменты, которые ему важны. Обсуждение: почему хорошо/плохо, почему я не понял и т.д.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Нейрофизиологи доказали, что в этом случае качественно улучшаются процессы памяти, сопоставления, ранжирования явлений по степени важности и т.д. 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644030" cy="60722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/>
              <a:t>Устная и письменная речь.</a:t>
            </a:r>
          </a:p>
          <a:p>
            <a:pPr>
              <a:buNone/>
            </a:pPr>
            <a:r>
              <a:rPr lang="ru-RU" sz="2800" dirty="0" smtClean="0"/>
              <a:t>Почему это полезно?</a:t>
            </a:r>
          </a:p>
          <a:p>
            <a:pPr>
              <a:buNone/>
            </a:pPr>
            <a:r>
              <a:rPr lang="ru-RU" sz="2800" dirty="0" smtClean="0"/>
              <a:t>Вместо соперничества – сотрудничество. </a:t>
            </a:r>
          </a:p>
          <a:p>
            <a:pPr>
              <a:buNone/>
            </a:pPr>
            <a:r>
              <a:rPr lang="ru-RU" sz="2800" dirty="0" smtClean="0"/>
              <a:t>Взаимодействие, которое учит критиковать, не обижая своего товарища и не обижаясь на критику.</a:t>
            </a:r>
          </a:p>
          <a:p>
            <a:pPr>
              <a:buNone/>
            </a:pPr>
            <a:r>
              <a:rPr lang="ru-RU" sz="2800" dirty="0" smtClean="0"/>
              <a:t>Критиковать по существу, а не заниматься болтовней.</a:t>
            </a:r>
          </a:p>
          <a:p>
            <a:pPr>
              <a:buNone/>
            </a:pPr>
            <a:r>
              <a:rPr lang="ru-RU" sz="2800" dirty="0" smtClean="0"/>
              <a:t>Делать выводы по ходу обсуждения.</a:t>
            </a:r>
          </a:p>
          <a:p>
            <a:pPr>
              <a:buNone/>
            </a:pPr>
            <a:r>
              <a:rPr lang="ru-RU" sz="2800" dirty="0" smtClean="0"/>
              <a:t>Соотносить сильные и слабые стороны своей языковой деятельности с поставленной целью и с достигнутым результатом.</a:t>
            </a:r>
          </a:p>
          <a:p>
            <a:pPr>
              <a:buNone/>
            </a:pPr>
            <a:r>
              <a:rPr lang="ru-RU" sz="2800" dirty="0" smtClean="0"/>
              <a:t>Рационально относиться к своим и чужим промахам.</a:t>
            </a:r>
          </a:p>
          <a:p>
            <a:pPr>
              <a:buNone/>
            </a:pPr>
            <a:r>
              <a:rPr lang="ru-RU" sz="2800" dirty="0" smtClean="0"/>
              <a:t>Учиться на ошибках своих и чужих.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2157</TotalTime>
  <Words>985</Words>
  <Application>Microsoft Office PowerPoint</Application>
  <PresentationFormat>Экран (4:3)</PresentationFormat>
  <Paragraphs>109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Галина Ильинична Бубнова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EKF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199</cp:revision>
  <dcterms:created xsi:type="dcterms:W3CDTF">2015-08-26T17:15:31Z</dcterms:created>
  <dcterms:modified xsi:type="dcterms:W3CDTF">2017-08-21T19:18:31Z</dcterms:modified>
</cp:coreProperties>
</file>