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98" r:id="rId2"/>
    <p:sldId id="258" r:id="rId3"/>
    <p:sldId id="304" r:id="rId4"/>
    <p:sldId id="305" r:id="rId5"/>
    <p:sldId id="259" r:id="rId6"/>
    <p:sldId id="308" r:id="rId7"/>
    <p:sldId id="307" r:id="rId8"/>
    <p:sldId id="302" r:id="rId9"/>
    <p:sldId id="309" r:id="rId10"/>
    <p:sldId id="263" r:id="rId11"/>
    <p:sldId id="310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9487" autoAdjust="0"/>
  </p:normalViewPr>
  <p:slideViewPr>
    <p:cSldViewPr>
      <p:cViewPr>
        <p:scale>
          <a:sx n="50" d="100"/>
          <a:sy n="50" d="100"/>
        </p:scale>
        <p:origin x="-10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1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2B2D7-D1CF-4809-BBB0-7D84F7B47421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6F5DC-2593-4081-9C4C-1E7629EC53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79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6F5DC-2593-4081-9C4C-1E7629EC53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29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6F5DC-2593-4081-9C4C-1E7629EC53B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29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6F5DC-2593-4081-9C4C-1E7629EC53B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29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6F5DC-2593-4081-9C4C-1E7629EC53B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29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Нормы предусматривают ограничение на использование средств мультимедиа в образовательном процессе и определяют:</a:t>
            </a:r>
          </a:p>
          <a:p>
            <a:endParaRPr lang="ru-RU" dirty="0" smtClean="0"/>
          </a:p>
          <a:p>
            <a:r>
              <a:rPr lang="ru-RU" dirty="0" smtClean="0"/>
              <a:t>длительность и частоту демонстрации экранных средств мультимедиа;</a:t>
            </a:r>
          </a:p>
          <a:p>
            <a:r>
              <a:rPr lang="ru-RU" dirty="0" smtClean="0"/>
              <a:t>продуманность системы использования средств мультимедиа на разных этапах урока;</a:t>
            </a:r>
          </a:p>
          <a:p>
            <a:r>
              <a:rPr lang="ru-RU" dirty="0" smtClean="0"/>
              <a:t>выполнение требований к режиму использования компьютеров на уроках и во внеурочное время и пр.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На сегодняшний день, при работе с электронными учебниками также как на обычном уроке с использованием ИКТ рекомендуется чередовать различные виды и формы деятельности с их использованием, которые позволят сделать урок интересным и эффективным, чтобы обеспечить выполнение норм </a:t>
            </a:r>
            <a:r>
              <a:rPr lang="ru-RU" dirty="0" err="1" smtClean="0"/>
              <a:t>СанПИН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6F5DC-2593-4081-9C4C-1E7629EC53B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31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Нормы предусматривают ограничение на использование средств мультимедиа в образовательном процессе и определяют:</a:t>
            </a:r>
          </a:p>
          <a:p>
            <a:endParaRPr lang="ru-RU" dirty="0" smtClean="0"/>
          </a:p>
          <a:p>
            <a:r>
              <a:rPr lang="ru-RU" dirty="0" smtClean="0"/>
              <a:t>длительность и частоту демонстрации экранных средств мультимедиа;</a:t>
            </a:r>
          </a:p>
          <a:p>
            <a:r>
              <a:rPr lang="ru-RU" dirty="0" smtClean="0"/>
              <a:t>продуманность системы использования средств мультимедиа на разных этапах урока;</a:t>
            </a:r>
          </a:p>
          <a:p>
            <a:r>
              <a:rPr lang="ru-RU" dirty="0" smtClean="0"/>
              <a:t>выполнение требований к режиму использования компьютеров на уроках и во внеурочное время и пр.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На сегодняшний день, при работе с электронными учебниками также как на обычном уроке с использованием ИКТ рекомендуется чередовать различные виды и формы деятельности с их использованием, которые позволят сделать урок интересным и эффективным, чтобы обеспечить выполнение норм </a:t>
            </a:r>
            <a:r>
              <a:rPr lang="ru-RU" dirty="0" err="1" smtClean="0"/>
              <a:t>СанПИН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6F5DC-2593-4081-9C4C-1E7629EC53B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31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Нормы предусматривают ограничение на использование средств мультимедиа в образовательном процессе и определяют:</a:t>
            </a:r>
          </a:p>
          <a:p>
            <a:endParaRPr lang="ru-RU" dirty="0" smtClean="0"/>
          </a:p>
          <a:p>
            <a:r>
              <a:rPr lang="ru-RU" dirty="0" smtClean="0"/>
              <a:t>длительность и частоту демонстрации экранных средств мультимедиа;</a:t>
            </a:r>
          </a:p>
          <a:p>
            <a:r>
              <a:rPr lang="ru-RU" dirty="0" smtClean="0"/>
              <a:t>продуманность системы использования средств мультимедиа на разных этапах урока;</a:t>
            </a:r>
          </a:p>
          <a:p>
            <a:r>
              <a:rPr lang="ru-RU" dirty="0" smtClean="0"/>
              <a:t>выполнение требований к режиму использования компьютеров на уроках и во внеурочное время и пр.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На сегодняшний день, при работе с электронными учебниками также как на обычном уроке с использованием ИКТ рекомендуется чередовать различные виды и формы деятельности с их использованием, которые позволят сделать урок интересным и эффективным, чтобы обеспечить выполнение норм </a:t>
            </a:r>
            <a:r>
              <a:rPr lang="ru-RU" dirty="0" err="1" smtClean="0"/>
              <a:t>СанПИН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6F5DC-2593-4081-9C4C-1E7629EC53B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31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2" descr="E:\Оля\РИРО\логотипы\логотип 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50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188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C55-1A77-4A5D-B265-413B5B89FA92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6586-4CAA-4320-AE46-46AD5BC83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06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C55-1A77-4A5D-B265-413B5B89FA92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6586-4CAA-4320-AE46-46AD5BC83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23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1" descr="E:\Оля\РИРО\логотипы\logorir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5929330"/>
            <a:ext cx="504816" cy="7294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715080"/>
            <a:ext cx="4572000" cy="1303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72000" y="1443757"/>
            <a:ext cx="4572000" cy="1303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C55-1A77-4A5D-B265-413B5B89FA92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6586-4CAA-4320-AE46-46AD5BC83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79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C55-1A77-4A5D-B265-413B5B89FA92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6586-4CAA-4320-AE46-46AD5BC83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27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C55-1A77-4A5D-B265-413B5B89FA92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6586-4CAA-4320-AE46-46AD5BC83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7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C55-1A77-4A5D-B265-413B5B89FA92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6586-4CAA-4320-AE46-46AD5BC83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34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C55-1A77-4A5D-B265-413B5B89FA92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6586-4CAA-4320-AE46-46AD5BC83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315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C55-1A77-4A5D-B265-413B5B89FA92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6586-4CAA-4320-AE46-46AD5BC83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65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C55-1A77-4A5D-B265-413B5B89FA92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6586-4CAA-4320-AE46-46AD5BC83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5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88C55-1A77-4A5D-B265-413B5B89FA92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6586-4CAA-4320-AE46-46AD5BC83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35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ta308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134672" cy="1470025"/>
          </a:xfrm>
        </p:spPr>
        <p:txBody>
          <a:bodyPr>
            <a:noAutofit/>
          </a:bodyPr>
          <a:lstStyle/>
          <a:p>
            <a:r>
              <a:rPr lang="ru-RU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«Клуб учителей биологии:</a:t>
            </a:r>
            <a:br>
              <a:rPr lang="ru-RU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региональной системы взаимодействия педагогов</a:t>
            </a:r>
            <a:r>
              <a:rPr lang="ru-RU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3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8892480" cy="2592288"/>
          </a:xfrm>
          <a:effectLst/>
        </p:spPr>
        <p:txBody>
          <a:bodyPr>
            <a:normAutofit/>
          </a:bodyPr>
          <a:lstStyle/>
          <a:p>
            <a:pPr algn="r"/>
            <a:endParaRPr lang="ru-RU" sz="2400" b="1" dirty="0" smtClean="0"/>
          </a:p>
          <a:p>
            <a:pPr algn="r"/>
            <a:endParaRPr lang="ru-RU" sz="2000" b="1" dirty="0" smtClean="0"/>
          </a:p>
          <a:p>
            <a:pPr algn="r"/>
            <a:r>
              <a:rPr lang="ru-RU" sz="2800" b="1" dirty="0" smtClean="0">
                <a:solidFill>
                  <a:schemeClr val="tx1"/>
                </a:solidFill>
              </a:rPr>
              <a:t>Н.А. </a:t>
            </a:r>
            <a:r>
              <a:rPr lang="ru-RU" sz="2800" b="1" dirty="0" err="1" smtClean="0">
                <a:solidFill>
                  <a:schemeClr val="tx1"/>
                </a:solidFill>
              </a:rPr>
              <a:t>Атаева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tx1"/>
                </a:solidFill>
              </a:rPr>
              <a:t>к.г.н., доцент кафедры</a:t>
            </a:r>
          </a:p>
          <a:p>
            <a:pPr algn="r"/>
            <a:r>
              <a:rPr lang="ru-RU" sz="2800" b="1" dirty="0" err="1" smtClean="0">
                <a:solidFill>
                  <a:schemeClr val="tx1"/>
                </a:solidFill>
              </a:rPr>
              <a:t>ТиМЕМО</a:t>
            </a:r>
            <a:r>
              <a:rPr lang="ru-RU" sz="2800" b="1" dirty="0" smtClean="0">
                <a:solidFill>
                  <a:schemeClr val="tx1"/>
                </a:solidFill>
              </a:rPr>
              <a:t> и ИКТ  РИРО</a:t>
            </a:r>
          </a:p>
        </p:txBody>
      </p:sp>
    </p:spTree>
    <p:extLst>
      <p:ext uri="{BB962C8B-B14F-4D97-AF65-F5344CB8AC3E}">
        <p14:creationId xmlns:p14="http://schemas.microsoft.com/office/powerpoint/2010/main" xmlns="" val="13027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Клуб учителей биологии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628800"/>
            <a:ext cx="3960000" cy="4896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just"/>
            <a:r>
              <a:rPr lang="ru-RU" sz="2200" dirty="0" smtClean="0"/>
              <a:t>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обсуждение проекта современной концепции биологического образования и условий реализации;</a:t>
            </a:r>
          </a:p>
          <a:p>
            <a:pPr algn="just"/>
            <a:endParaRPr lang="ru-RU" sz="22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6146" name="Picture 2" descr="C:\Users\timemo\Saved Games\Desktop\Доклад по клубам\ФОТО К 22.08.17\IMG_8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04863"/>
            <a:ext cx="4249042" cy="3456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Клуб учителей биологии</a:t>
            </a:r>
            <a:endParaRPr lang="ru-RU" sz="30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672408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ФОРМЫ ВЗАИМОДЕЙСТВИЯ ПЕДАГОГОВ:</a:t>
            </a:r>
          </a:p>
          <a:p>
            <a:pPr lvl="1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заседания клуба (не реже 4 раз в год),</a:t>
            </a:r>
          </a:p>
          <a:p>
            <a:pPr lvl="1">
              <a:buNone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он-лайн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трансляция заседаний;</a:t>
            </a:r>
          </a:p>
          <a:p>
            <a:pPr lvl="1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семинары,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общение в рамках форума </a:t>
            </a:r>
          </a:p>
          <a:p>
            <a:pPr lvl="1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сайте ОГБУ ДПО «РИРО»,</a:t>
            </a:r>
          </a:p>
          <a:p>
            <a:pPr lvl="1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скайпу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 электронной почте и др.</a:t>
            </a:r>
          </a:p>
          <a:p>
            <a:pPr lvl="1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4283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Успехов в освоении новых профессиональных горизонтов</a:t>
            </a:r>
            <a:endParaRPr lang="en-US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ata308@yandex.ru</a:t>
            </a:r>
            <a:endParaRPr lang="en-US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Клуб учителей биологии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628800"/>
            <a:ext cx="3960000" cy="5040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388944"/>
            <a:ext cx="3960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Региональные предметные клубы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были созданы по инициативе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ОГБУ ДПО «РИРО»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при поддержке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Министерства образования Рязанской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Приказ №125 от 31.12.2016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917" t="11838" r="34055" b="16029"/>
          <a:stretch>
            <a:fillRect/>
          </a:stretch>
        </p:blipFill>
        <p:spPr bwMode="auto">
          <a:xfrm>
            <a:off x="4499992" y="2458134"/>
            <a:ext cx="4032448" cy="327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Клуб учителей биологии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628800"/>
            <a:ext cx="3960000" cy="5040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388944"/>
            <a:ext cx="3960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Цель создания клуба: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СОВМЕСТНАЯ, СКООРДЕНИРОВАННАЯ РАБОТА ПЕДАГОГОВ 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в рамках учебно-воспитательного процесса на уроках биологии и во внеурочной деятельности </a:t>
            </a:r>
            <a:r>
              <a:rPr lang="ru-RU" sz="2600" b="1" dirty="0" smtClean="0">
                <a:solidFill>
                  <a:schemeClr val="bg1"/>
                </a:solidFill>
              </a:rPr>
              <a:t>в условиях реализации ФГОС ООО и СОО.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844" t="9622" r="17867" b="14184"/>
          <a:stretch>
            <a:fillRect/>
          </a:stretch>
        </p:blipFill>
        <p:spPr bwMode="auto">
          <a:xfrm>
            <a:off x="4716016" y="2348880"/>
            <a:ext cx="40324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Клуб учителей биологии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628800"/>
            <a:ext cx="3960000" cy="5040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388944"/>
            <a:ext cx="396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РАБОТЫ КЛУБА:</a:t>
            </a: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-</a:t>
            </a:r>
            <a:r>
              <a:rPr lang="ru-RU" sz="24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реализация ФГОС ООО, условия введения ФГОС СОО;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931" t="16975" r="18239" b="14056"/>
          <a:stretch>
            <a:fillRect/>
          </a:stretch>
        </p:blipFill>
        <p:spPr bwMode="auto">
          <a:xfrm>
            <a:off x="4644008" y="2276872"/>
            <a:ext cx="39604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Клуб учителей биологии</a:t>
            </a:r>
            <a:endParaRPr lang="ru-RU" sz="30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24847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400" dirty="0" smtClean="0"/>
              <a:t>-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особенности Всероссийских проверочных работ и региональных мониторинговых исследований как элементов единой системы оценки качества образования;</a:t>
            </a:r>
          </a:p>
          <a:p>
            <a:pPr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Клуб учителей биологии</a:t>
            </a:r>
            <a:endParaRPr lang="ru-RU" sz="30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24847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400" dirty="0" smtClean="0"/>
              <a:t>-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анализ результатов ГИА текущего года, выявление проблемных образовательных зон, способов устранения выявленных недостатков, выстроить стратегию подготовки учителей и учащихся к этим процедурам; </a:t>
            </a:r>
          </a:p>
          <a:p>
            <a:pPr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Клуб учителей биологии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628800"/>
            <a:ext cx="3960000" cy="5040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388944"/>
            <a:ext cx="396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распространение педагогического опыта;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027" t="17351" r="22057" b="14734"/>
          <a:stretch>
            <a:fillRect/>
          </a:stretch>
        </p:blipFill>
        <p:spPr bwMode="auto">
          <a:xfrm>
            <a:off x="4860032" y="2564904"/>
            <a:ext cx="37444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Клуб учителей биологии</a:t>
            </a:r>
            <a:endParaRPr lang="ru-RU" sz="30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456384"/>
          </a:xfrm>
        </p:spPr>
        <p:txBody>
          <a:bodyPr>
            <a:normAutofit/>
          </a:bodyPr>
          <a:lstStyle/>
          <a:p>
            <a:pPr lvl="1" algn="just"/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участие в профессиональных конкурсах как ресурс повышения квалификации педагогов; обсуждение итогов и формирование направлений для дальнейшей работы;</a:t>
            </a:r>
          </a:p>
          <a:p>
            <a:pPr lvl="1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4283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Клуб учителей биологии</a:t>
            </a:r>
            <a:endParaRPr lang="ru-RU" sz="30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456384"/>
          </a:xfrm>
        </p:spPr>
        <p:txBody>
          <a:bodyPr>
            <a:normAutofit/>
          </a:bodyPr>
          <a:lstStyle/>
          <a:p>
            <a:pPr lvl="1" algn="just"/>
            <a:r>
              <a:rPr lang="ru-RU" dirty="0" smtClean="0">
                <a:latin typeface="Arial" pitchFamily="34" charset="0"/>
                <a:cs typeface="Arial" pitchFamily="34" charset="0"/>
              </a:rPr>
              <a:t> особенности работы с предметно мотивированными обучающимися (одаренными детьми);</a:t>
            </a:r>
          </a:p>
          <a:p>
            <a:pPr lvl="1" algn="just"/>
            <a:r>
              <a:rPr lang="ru-RU" dirty="0" smtClean="0">
                <a:latin typeface="Arial" pitchFamily="34" charset="0"/>
                <a:cs typeface="Arial" pitchFamily="34" charset="0"/>
              </a:rPr>
              <a:t>подготовка обучающихся к школьным,  муниципальным и региональным этапам Всероссийской олимпиады школьников по биологии;</a:t>
            </a:r>
          </a:p>
          <a:p>
            <a:pPr lvl="1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4283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537</Words>
  <Application>Microsoft Office PowerPoint</Application>
  <PresentationFormat>Экран (4:3)</PresentationFormat>
  <Paragraphs>86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«Клуб учителей биологии: развитие региональной системы взаимодействия педагогов»</vt:lpstr>
      <vt:lpstr>Клуб учителей биологии</vt:lpstr>
      <vt:lpstr>Клуб учителей биологии</vt:lpstr>
      <vt:lpstr>Клуб учителей биологии</vt:lpstr>
      <vt:lpstr>Клуб учителей биологии</vt:lpstr>
      <vt:lpstr>Клуб учителей биологии</vt:lpstr>
      <vt:lpstr>Клуб учителей биологии</vt:lpstr>
      <vt:lpstr>Клуб учителей биологии</vt:lpstr>
      <vt:lpstr>Клуб учителей биологии</vt:lpstr>
      <vt:lpstr>Клуб учителей биологии</vt:lpstr>
      <vt:lpstr>Клуб учителей биологии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timemo</dc:creator>
  <cp:lastModifiedBy>timemo</cp:lastModifiedBy>
  <cp:revision>95</cp:revision>
  <dcterms:created xsi:type="dcterms:W3CDTF">2015-12-01T18:09:36Z</dcterms:created>
  <dcterms:modified xsi:type="dcterms:W3CDTF">2017-08-21T21:10:09Z</dcterms:modified>
</cp:coreProperties>
</file>