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72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6" y="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177E3-3723-459E-8351-11F2DE89472E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1A2E-80CC-46AE-9A74-025B854CA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41A2E-80CC-46AE-9A74-025B854CA3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41A2E-80CC-46AE-9A74-025B854CA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4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0641" y="-80390"/>
            <a:ext cx="8030717" cy="119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721" y="1910588"/>
            <a:ext cx="547941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743" y="78993"/>
            <a:ext cx="10916513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97" y="1618868"/>
            <a:ext cx="11449405" cy="470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AAntonova02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portal44.ru/koiro/default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duportal44.ru/sites/RSMO-test/SitePages/%D0%94%D0%BE%D1%88%D0%BA%D0%BE%D0%BB%D1%8C%D0%BD%D0%BE%D0%B5%20%D0%BE%D0%B1%D1%80%D0%B0%D0%B7%D0%BE%D0%B2%D0%B0%D0%BD%D0%B8%D0%B5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eduportal44.ru/escort/SitePages/%C3%90%C2%94%C3%90%C2%BE%C3%90%C2%BC%C3%90%C2%B0%C3%91%C2%88%C3%90%C2%BD%C3%91%C2%8F%C3%91%C2%8F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uportal44.ru/sites/RSMO-test/_layouts/15/start.aspx/Lists/Categories/view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18107"/>
            <a:ext cx="11506200" cy="398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283845" algn="ctr">
              <a:lnSpc>
                <a:spcPct val="90000"/>
              </a:lnSpc>
            </a:pPr>
            <a:endParaRPr lang="ru-RU" sz="3200" b="0" spc="-30" dirty="0" smtClean="0">
              <a:latin typeface="Calibri Light"/>
              <a:cs typeface="Calibri Light"/>
            </a:endParaRPr>
          </a:p>
          <a:p>
            <a:pPr marL="292735" marR="283845" algn="ctr">
              <a:lnSpc>
                <a:spcPct val="90000"/>
              </a:lnSpc>
            </a:pPr>
            <a:r>
              <a:rPr lang="ru-RU" sz="3600" b="0" spc="-3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Предметная ассоциация как ресурс профессионального развития педагога: опыт работы ассоциации учителей биологии Костромской области</a:t>
            </a:r>
          </a:p>
          <a:p>
            <a:pPr marL="292735" marR="283845" algn="ctr">
              <a:lnSpc>
                <a:spcPct val="90000"/>
              </a:lnSpc>
            </a:pPr>
            <a:endParaRPr lang="ru-RU" sz="3200" b="0" spc="-30" dirty="0" smtClean="0">
              <a:latin typeface="Segoe UI Light" panose="020B0502040204020203" pitchFamily="34" charset="0"/>
              <a:cs typeface="Calibri Light"/>
            </a:endParaRPr>
          </a:p>
          <a:p>
            <a:pPr marL="292735" marR="283845">
              <a:lnSpc>
                <a:spcPct val="90000"/>
              </a:lnSpc>
            </a:pPr>
            <a:endParaRPr lang="ru-RU" sz="2000" b="0" spc="-30" dirty="0" smtClean="0">
              <a:latin typeface="Segoe UI Light" panose="020B0502040204020203" pitchFamily="34" charset="0"/>
              <a:cs typeface="Calibri Light"/>
            </a:endParaRPr>
          </a:p>
          <a:p>
            <a:pPr marL="292735" marR="283845">
              <a:lnSpc>
                <a:spcPct val="90000"/>
              </a:lnSpc>
            </a:pPr>
            <a:endParaRPr lang="ru-RU" sz="2000" spc="-30" dirty="0">
              <a:latin typeface="Segoe UI Light" panose="020B0502040204020203" pitchFamily="34" charset="0"/>
              <a:cs typeface="Calibri Light"/>
            </a:endParaRPr>
          </a:p>
          <a:p>
            <a:pPr marL="292735" marR="283845">
              <a:lnSpc>
                <a:spcPct val="90000"/>
              </a:lnSpc>
            </a:pPr>
            <a:r>
              <a:rPr lang="ru-RU" sz="2000" b="0" spc="-30" dirty="0" smtClean="0">
                <a:latin typeface="Segoe UI Light" panose="020B0502040204020203" pitchFamily="34" charset="0"/>
                <a:cs typeface="Calibri Light"/>
              </a:rPr>
              <a:t>Антонова Анна Александровна, заведующий отделом сопровождения естественно-математических дисциплин ОГБОУ ДПО «Костромской областной институт развития образования»</a:t>
            </a:r>
            <a:endParaRPr lang="ru-RU" sz="2000" b="0" spc="-30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5005" y="158805"/>
            <a:ext cx="2501649" cy="550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27195"/>
            <a:ext cx="4208780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6970" marR="5080" indent="-1144905">
              <a:lnSpc>
                <a:spcPct val="113999"/>
              </a:lnSpc>
            </a:pP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Областное </a:t>
            </a:r>
            <a:r>
              <a:rPr sz="1000" spc="-10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государственное </a:t>
            </a: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бюджетное образовательное </a:t>
            </a:r>
            <a:r>
              <a:rPr sz="1000" spc="-10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учреждение  </a:t>
            </a: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дополнительного профессионального</a:t>
            </a:r>
            <a:r>
              <a:rPr sz="1000" spc="-10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образования</a:t>
            </a:r>
            <a:endParaRPr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3152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«Костромской областной </a:t>
            </a:r>
            <a:r>
              <a:rPr sz="1000" spc="-10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институт </a:t>
            </a: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развития</a:t>
            </a:r>
            <a:r>
              <a:rPr sz="1000" spc="10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-5" dirty="0">
                <a:solidFill>
                  <a:srgbClr val="18181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образования»</a:t>
            </a:r>
            <a:endParaRPr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0721"/>
            <a:ext cx="111893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pc="-5" dirty="0"/>
              <a:t>Для вовлечения педагогов в активную деятельность  сетевого педагогического сообщества</a:t>
            </a:r>
            <a:r>
              <a:rPr spc="50" dirty="0"/>
              <a:t> </a:t>
            </a:r>
            <a:r>
              <a:rPr spc="-5" dirty="0"/>
              <a:t>необходимо:</a:t>
            </a:r>
          </a:p>
        </p:txBody>
      </p:sp>
      <p:sp>
        <p:nvSpPr>
          <p:cNvPr id="3" name="object 3"/>
          <p:cNvSpPr/>
          <p:nvPr/>
        </p:nvSpPr>
        <p:spPr>
          <a:xfrm>
            <a:off x="292100" y="1514094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5">
                <a:moveTo>
                  <a:pt x="0" y="132714"/>
                </a:moveTo>
                <a:lnTo>
                  <a:pt x="6760" y="90773"/>
                </a:lnTo>
                <a:lnTo>
                  <a:pt x="25585" y="54342"/>
                </a:lnTo>
                <a:lnTo>
                  <a:pt x="54290" y="25611"/>
                </a:lnTo>
                <a:lnTo>
                  <a:pt x="90690" y="6767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67"/>
                </a:lnTo>
                <a:lnTo>
                  <a:pt x="11693239" y="25611"/>
                </a:lnTo>
                <a:lnTo>
                  <a:pt x="11721933" y="54342"/>
                </a:lnTo>
                <a:lnTo>
                  <a:pt x="11740745" y="90773"/>
                </a:lnTo>
                <a:lnTo>
                  <a:pt x="11747500" y="132714"/>
                </a:lnTo>
                <a:lnTo>
                  <a:pt x="11747500" y="663066"/>
                </a:lnTo>
                <a:lnTo>
                  <a:pt x="11740745" y="704995"/>
                </a:lnTo>
                <a:lnTo>
                  <a:pt x="11721933" y="741394"/>
                </a:lnTo>
                <a:lnTo>
                  <a:pt x="11693239" y="770088"/>
                </a:lnTo>
                <a:lnTo>
                  <a:pt x="11656840" y="788900"/>
                </a:lnTo>
                <a:lnTo>
                  <a:pt x="11614912" y="795654"/>
                </a:lnTo>
                <a:lnTo>
                  <a:pt x="132600" y="795654"/>
                </a:lnTo>
                <a:lnTo>
                  <a:pt x="90690" y="788900"/>
                </a:lnTo>
                <a:lnTo>
                  <a:pt x="54290" y="770088"/>
                </a:lnTo>
                <a:lnTo>
                  <a:pt x="25585" y="741394"/>
                </a:lnTo>
                <a:lnTo>
                  <a:pt x="6760" y="704995"/>
                </a:lnTo>
                <a:lnTo>
                  <a:pt x="0" y="663066"/>
                </a:lnTo>
                <a:lnTo>
                  <a:pt x="0" y="132714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100" y="2367407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5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39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7"/>
                </a:lnTo>
                <a:lnTo>
                  <a:pt x="132600" y="795527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100" y="3220592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40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8"/>
                </a:lnTo>
                <a:lnTo>
                  <a:pt x="132600" y="795528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40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100" y="4073778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8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8"/>
                </a:lnTo>
                <a:lnTo>
                  <a:pt x="11747500" y="662940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8"/>
                </a:lnTo>
                <a:lnTo>
                  <a:pt x="132600" y="795528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40"/>
                </a:lnTo>
                <a:lnTo>
                  <a:pt x="0" y="132588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100" y="4926965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78"/>
                </a:lnTo>
                <a:lnTo>
                  <a:pt x="11740745" y="704893"/>
                </a:lnTo>
                <a:lnTo>
                  <a:pt x="11721933" y="741293"/>
                </a:lnTo>
                <a:lnTo>
                  <a:pt x="11693239" y="769996"/>
                </a:lnTo>
                <a:lnTo>
                  <a:pt x="11656840" y="788819"/>
                </a:lnTo>
                <a:lnTo>
                  <a:pt x="11614912" y="795578"/>
                </a:lnTo>
                <a:lnTo>
                  <a:pt x="132600" y="795578"/>
                </a:lnTo>
                <a:lnTo>
                  <a:pt x="90690" y="788819"/>
                </a:lnTo>
                <a:lnTo>
                  <a:pt x="54290" y="769996"/>
                </a:lnTo>
                <a:lnTo>
                  <a:pt x="25585" y="741293"/>
                </a:lnTo>
                <a:lnTo>
                  <a:pt x="6760" y="704893"/>
                </a:lnTo>
                <a:lnTo>
                  <a:pt x="0" y="662978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00" y="5780151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600"/>
                </a:moveTo>
                <a:lnTo>
                  <a:pt x="6760" y="90690"/>
                </a:lnTo>
                <a:lnTo>
                  <a:pt x="25585" y="54290"/>
                </a:lnTo>
                <a:lnTo>
                  <a:pt x="54290" y="25585"/>
                </a:lnTo>
                <a:lnTo>
                  <a:pt x="90690" y="6760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60"/>
                </a:lnTo>
                <a:lnTo>
                  <a:pt x="11693239" y="25585"/>
                </a:lnTo>
                <a:lnTo>
                  <a:pt x="11721933" y="54290"/>
                </a:lnTo>
                <a:lnTo>
                  <a:pt x="11740745" y="90690"/>
                </a:lnTo>
                <a:lnTo>
                  <a:pt x="11747500" y="132600"/>
                </a:lnTo>
                <a:lnTo>
                  <a:pt x="11747500" y="662990"/>
                </a:lnTo>
                <a:lnTo>
                  <a:pt x="11740745" y="704907"/>
                </a:lnTo>
                <a:lnTo>
                  <a:pt x="11721933" y="741310"/>
                </a:lnTo>
                <a:lnTo>
                  <a:pt x="11693239" y="770017"/>
                </a:lnTo>
                <a:lnTo>
                  <a:pt x="11656840" y="788843"/>
                </a:lnTo>
                <a:lnTo>
                  <a:pt x="11614912" y="795604"/>
                </a:lnTo>
                <a:lnTo>
                  <a:pt x="132600" y="795604"/>
                </a:lnTo>
                <a:lnTo>
                  <a:pt x="90690" y="788843"/>
                </a:lnTo>
                <a:lnTo>
                  <a:pt x="54290" y="770017"/>
                </a:lnTo>
                <a:lnTo>
                  <a:pt x="25585" y="741310"/>
                </a:lnTo>
                <a:lnTo>
                  <a:pt x="6760" y="704907"/>
                </a:lnTo>
                <a:lnTo>
                  <a:pt x="0" y="662990"/>
                </a:lnTo>
                <a:lnTo>
                  <a:pt x="0" y="132600"/>
                </a:lnTo>
                <a:close/>
              </a:path>
            </a:pathLst>
          </a:custGeom>
          <a:ln w="126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301625">
              <a:lnSpc>
                <a:spcPts val="2210"/>
              </a:lnSpc>
            </a:pPr>
            <a:r>
              <a:rPr spc="-5" dirty="0"/>
              <a:t>Использовать практико-ориентированные </a:t>
            </a:r>
            <a:r>
              <a:rPr dirty="0"/>
              <a:t>формы </a:t>
            </a:r>
            <a:r>
              <a:rPr spc="-5" dirty="0"/>
              <a:t>проведения </a:t>
            </a:r>
            <a:r>
              <a:rPr dirty="0"/>
              <a:t>ДМО </a:t>
            </a:r>
            <a:r>
              <a:rPr spc="-5" dirty="0"/>
              <a:t>посредством различных </a:t>
            </a:r>
            <a:r>
              <a:rPr dirty="0"/>
              <a:t>сервисов  </a:t>
            </a:r>
            <a:r>
              <a:rPr spc="-5" dirty="0"/>
              <a:t>сети Интернет </a:t>
            </a:r>
            <a:r>
              <a:rPr dirty="0"/>
              <a:t>для организации эффективной</a:t>
            </a:r>
            <a:r>
              <a:rPr spc="-114" dirty="0"/>
              <a:t> </a:t>
            </a:r>
            <a:r>
              <a:rPr spc="-5" dirty="0"/>
              <a:t>коммуникации.</a:t>
            </a:r>
          </a:p>
          <a:p>
            <a:pPr marL="22860"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</a:pPr>
            <a:r>
              <a:rPr dirty="0"/>
              <a:t>Создавать и </a:t>
            </a:r>
            <a:r>
              <a:rPr spc="-5" dirty="0"/>
              <a:t>поддерживать </a:t>
            </a:r>
            <a:r>
              <a:rPr spc="-10" dirty="0"/>
              <a:t>деятельность </a:t>
            </a:r>
            <a:r>
              <a:rPr dirty="0"/>
              <a:t>внутри</a:t>
            </a:r>
            <a:r>
              <a:rPr spc="-85" dirty="0"/>
              <a:t> </a:t>
            </a:r>
            <a:r>
              <a:rPr dirty="0"/>
              <a:t>сообщества.</a:t>
            </a:r>
          </a:p>
          <a:p>
            <a:pPr marL="22860">
              <a:lnSpc>
                <a:spcPct val="100000"/>
              </a:lnSpc>
            </a:pPr>
            <a:endParaRPr dirty="0"/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</a:pPr>
            <a:r>
              <a:rPr dirty="0"/>
              <a:t>Включать ДМО в мероприятия по повышению</a:t>
            </a:r>
            <a:r>
              <a:rPr spc="-114" dirty="0"/>
              <a:t> </a:t>
            </a:r>
            <a:r>
              <a:rPr spc="-5" dirty="0"/>
              <a:t>квалификации.</a:t>
            </a:r>
          </a:p>
          <a:p>
            <a:pPr marL="22860">
              <a:lnSpc>
                <a:spcPct val="100000"/>
              </a:lnSpc>
            </a:pPr>
            <a:endParaRPr spc="-5" dirty="0"/>
          </a:p>
          <a:p>
            <a:pPr marL="35560" marR="5080">
              <a:lnSpc>
                <a:spcPts val="2210"/>
              </a:lnSpc>
              <a:spcBef>
                <a:spcPts val="1150"/>
              </a:spcBef>
            </a:pPr>
            <a:r>
              <a:rPr spc="-5" dirty="0"/>
              <a:t>Учитывать </a:t>
            </a:r>
            <a:r>
              <a:rPr spc="-10" dirty="0"/>
              <a:t>результативность </a:t>
            </a:r>
            <a:r>
              <a:rPr dirty="0"/>
              <a:t>участия </a:t>
            </a:r>
            <a:r>
              <a:rPr spc="-5" dirty="0"/>
              <a:t>педагогических работников </a:t>
            </a:r>
            <a:r>
              <a:rPr dirty="0"/>
              <a:t>в мероприятиях ДМО при аттестации</a:t>
            </a:r>
            <a:r>
              <a:rPr spc="-160" dirty="0"/>
              <a:t> </a:t>
            </a:r>
            <a:r>
              <a:rPr dirty="0"/>
              <a:t>на  </a:t>
            </a:r>
            <a:r>
              <a:rPr spc="-5" dirty="0"/>
              <a:t>квалификационную</a:t>
            </a:r>
            <a:r>
              <a:rPr spc="-20" dirty="0"/>
              <a:t> </a:t>
            </a:r>
            <a:r>
              <a:rPr spc="-10" dirty="0"/>
              <a:t>категорию.</a:t>
            </a:r>
          </a:p>
          <a:p>
            <a:pPr marL="22860">
              <a:lnSpc>
                <a:spcPct val="100000"/>
              </a:lnSpc>
            </a:pPr>
            <a:endParaRPr spc="-10" dirty="0"/>
          </a:p>
          <a:p>
            <a:pPr marL="35560" marR="985519">
              <a:lnSpc>
                <a:spcPts val="2210"/>
              </a:lnSpc>
            </a:pPr>
            <a:r>
              <a:rPr spc="-5" dirty="0"/>
              <a:t>Использовать </a:t>
            </a:r>
            <a:r>
              <a:rPr dirty="0"/>
              <a:t>ресурс </a:t>
            </a:r>
            <a:r>
              <a:rPr spc="-5" dirty="0"/>
              <a:t>сетевого </a:t>
            </a:r>
            <a:r>
              <a:rPr spc="-10" dirty="0"/>
              <a:t>педагогического </a:t>
            </a:r>
            <a:r>
              <a:rPr dirty="0"/>
              <a:t>сообщества для</a:t>
            </a:r>
            <a:r>
              <a:rPr spc="-95" dirty="0"/>
              <a:t> </a:t>
            </a:r>
            <a:r>
              <a:rPr spc="-5" dirty="0"/>
              <a:t>организационно-методического  сопровождения </a:t>
            </a:r>
            <a:r>
              <a:rPr dirty="0"/>
              <a:t>в </a:t>
            </a:r>
            <a:r>
              <a:rPr spc="-5" dirty="0"/>
              <a:t>межкурсовой </a:t>
            </a:r>
            <a:r>
              <a:rPr dirty="0"/>
              <a:t>период, и при </a:t>
            </a:r>
            <a:r>
              <a:rPr spc="-15" dirty="0"/>
              <a:t>подготовке </a:t>
            </a:r>
            <a:r>
              <a:rPr dirty="0"/>
              <a:t>к </a:t>
            </a:r>
            <a:r>
              <a:rPr spc="-5" dirty="0"/>
              <a:t>проведению</a:t>
            </a:r>
            <a:r>
              <a:rPr spc="-20" dirty="0"/>
              <a:t> </a:t>
            </a:r>
            <a:r>
              <a:rPr dirty="0"/>
              <a:t>ГИА.</a:t>
            </a: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</a:pPr>
            <a:r>
              <a:rPr spc="-5" dirty="0"/>
              <a:t>Привлекать </a:t>
            </a:r>
            <a:r>
              <a:rPr dirty="0"/>
              <a:t>новых</a:t>
            </a:r>
            <a:r>
              <a:rPr spc="-70" dirty="0"/>
              <a:t> </a:t>
            </a:r>
            <a:r>
              <a:rPr spc="-5" dirty="0"/>
              <a:t>участников.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432" y="2223515"/>
            <a:ext cx="705116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r>
              <a:rPr sz="4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</a:t>
            </a:r>
            <a:r>
              <a:rPr sz="4800" b="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4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endParaRPr sz="4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3711194"/>
            <a:ext cx="7162799" cy="194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Контактная</a:t>
            </a:r>
            <a:r>
              <a:rPr sz="18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информация: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ОГБОУ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ДПО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«Костромской областной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институт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развития  образования»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spc="-1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Антонова Анна Александровна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e-mail:</a:t>
            </a:r>
            <a:r>
              <a:rPr sz="1800" spc="-7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pc="-1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AAAntonova02</a:t>
            </a:r>
            <a:r>
              <a:rPr sz="1800" spc="-1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@gmail.com</a:t>
            </a:r>
            <a:endParaRPr lang="en-US" sz="1800" spc="-1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288619"/>
            <a:ext cx="11429999" cy="112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ОГБОУ ДПО </a:t>
            </a:r>
            <a:r>
              <a:rPr lang="ru-RU"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«Костромской </a:t>
            </a:r>
            <a:r>
              <a:rPr sz="3200" kern="1200" spc="-3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областной</a:t>
            </a:r>
            <a:r>
              <a:rPr lang="ru-RU"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200" kern="1200" spc="-3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институт</a:t>
            </a:r>
            <a:r>
              <a:rPr sz="3200" kern="1200" spc="-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развития образования»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0825" y="1593341"/>
            <a:ext cx="66103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u="heavy" spc="-20" dirty="0">
                <a:solidFill>
                  <a:srgbClr val="0462C1"/>
                </a:solidFill>
                <a:latin typeface="Calibri Light"/>
                <a:cs typeface="Calibri Light"/>
                <a:hlinkClick r:id="rId2"/>
              </a:rPr>
              <a:t>http://www.eduportal44.ru/koiro/default.aspx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7439025" cy="44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11435"/>
            <a:ext cx="10916513" cy="1450653"/>
          </a:xfrm>
          <a:prstGeom prst="rect">
            <a:avLst/>
          </a:prstGeom>
        </p:spPr>
        <p:txBody>
          <a:bodyPr vert="horz" wrap="square" lIns="0" tIns="331723" rIns="0" bIns="0" rtlCol="0">
            <a:spAutoFit/>
          </a:bodyPr>
          <a:lstStyle/>
          <a:p>
            <a:pPr marL="291465">
              <a:lnSpc>
                <a:spcPts val="5140"/>
              </a:lnSpc>
            </a:pPr>
            <a:r>
              <a:rPr sz="4400" b="0" u="heavy" spc="-1105" dirty="0">
                <a:solidFill>
                  <a:srgbClr val="0462C1"/>
                </a:solidFill>
                <a:latin typeface="Segoe UI Light" panose="020B0502040204020203" pitchFamily="34" charset="0"/>
                <a:cs typeface="Times New Roman"/>
                <a:hlinkClick r:id="rId2"/>
              </a:rPr>
              <a:t> </a:t>
            </a:r>
            <a:r>
              <a:rPr sz="4400" u="heavy" dirty="0">
                <a:solidFill>
                  <a:srgbClr val="0462C1"/>
                </a:solidFill>
                <a:latin typeface="Segoe UI Light" panose="020B0502040204020203" pitchFamily="34" charset="0"/>
                <a:hlinkClick r:id="rId2"/>
              </a:rPr>
              <a:t>Сетевое педагогическое</a:t>
            </a:r>
            <a:r>
              <a:rPr sz="4400" u="heavy" spc="-60" dirty="0">
                <a:solidFill>
                  <a:srgbClr val="0462C1"/>
                </a:solidFill>
                <a:latin typeface="Segoe UI Light" panose="020B0502040204020203" pitchFamily="34" charset="0"/>
                <a:hlinkClick r:id="rId2"/>
              </a:rPr>
              <a:t> </a:t>
            </a:r>
            <a:r>
              <a:rPr sz="4400" u="heavy" dirty="0">
                <a:solidFill>
                  <a:srgbClr val="0462C1"/>
                </a:solidFill>
                <a:latin typeface="Segoe UI Light" panose="020B0502040204020203" pitchFamily="34" charset="0"/>
                <a:hlinkClick r:id="rId2"/>
              </a:rPr>
              <a:t>сообщество</a:t>
            </a:r>
            <a:endParaRPr sz="4400" dirty="0">
              <a:latin typeface="Segoe UI Light" panose="020B0502040204020203" pitchFamily="34" charset="0"/>
              <a:cs typeface="Times New Roman"/>
            </a:endParaRPr>
          </a:p>
          <a:p>
            <a:pPr marL="291465">
              <a:lnSpc>
                <a:spcPts val="3579"/>
              </a:lnSpc>
            </a:pPr>
            <a:r>
              <a:rPr sz="31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Костромской</a:t>
            </a:r>
            <a:r>
              <a:rPr sz="3100" spc="-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1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области</a:t>
            </a:r>
            <a:endParaRPr sz="3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5562600"/>
            <a:ext cx="7601331" cy="566822"/>
          </a:xfrm>
          <a:prstGeom prst="rect">
            <a:avLst/>
          </a:prstGeom>
          <a:ln w="38100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2390" marR="5499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Интернет-площадка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обмена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опытом, </a:t>
            </a:r>
            <a:r>
              <a:rPr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информирования</a:t>
            </a:r>
            <a:r>
              <a:rPr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повышения</a:t>
            </a:r>
            <a:r>
              <a:rPr 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квалификации</a:t>
            </a:r>
            <a:r>
              <a:rPr sz="18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педагогических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работников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835" y="1562088"/>
            <a:ext cx="3346450" cy="4166525"/>
          </a:xfrm>
          <a:prstGeom prst="rect">
            <a:avLst/>
          </a:prstGeom>
          <a:ln w="38100"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359410" marR="266065" indent="-28638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60045" algn="l"/>
              </a:tabLst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квалификации 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педагогов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руководителей 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ОО;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marR="59182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перспективными  педагогическими  практиками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сфере 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формального,  неформального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информального 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образования;</a:t>
            </a:r>
          </a:p>
          <a:p>
            <a:pPr marL="35941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консультирование;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marR="1071245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интернет-опросы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обсуждения;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другое.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609845"/>
            <a:ext cx="7615283" cy="3904997"/>
          </a:xfrm>
          <a:prstGeom prst="rect">
            <a:avLst/>
          </a:prstGeom>
          <a:blipFill>
            <a:blip r:embed="rId3" cstate="print"/>
            <a:srcRect/>
            <a:stretch>
              <a:fillRect l="-13827" r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152400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Страница дистанционного  методического объединения учителей биологии на портале «Образование Костромской области»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06" t="9610" r="8256" b="21513"/>
          <a:stretch/>
        </p:blipFill>
        <p:spPr>
          <a:xfrm>
            <a:off x="1447800" y="1828800"/>
            <a:ext cx="9898475" cy="444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87730" y="2074916"/>
            <a:ext cx="3810000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Участники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сетевого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сообщества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обучение,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общение по </a:t>
            </a:r>
            <a:r>
              <a:rPr sz="1400" dirty="0">
                <a:latin typeface="Arial"/>
                <a:cs typeface="Arial"/>
              </a:rPr>
              <a:t>возникающим </a:t>
            </a:r>
            <a:r>
              <a:rPr sz="1400" spc="-10" dirty="0">
                <a:latin typeface="Arial"/>
                <a:cs typeface="Arial"/>
              </a:rPr>
              <a:t>проблемам,  </a:t>
            </a:r>
            <a:r>
              <a:rPr sz="1400" spc="-5" dirty="0">
                <a:latin typeface="Arial"/>
                <a:cs typeface="Arial"/>
              </a:rPr>
              <a:t>обсуждение </a:t>
            </a:r>
            <a:r>
              <a:rPr sz="1400" dirty="0">
                <a:latin typeface="Arial"/>
                <a:cs typeface="Arial"/>
              </a:rPr>
              <a:t>актуальных вопросов,  </a:t>
            </a:r>
            <a:r>
              <a:rPr sz="1400" spc="-5" dirty="0">
                <a:latin typeface="Arial"/>
                <a:cs typeface="Arial"/>
              </a:rPr>
              <a:t>возможность </a:t>
            </a:r>
            <a:r>
              <a:rPr sz="1400" spc="-10" dirty="0">
                <a:latin typeface="Arial"/>
                <a:cs typeface="Arial"/>
              </a:rPr>
              <a:t>представления своего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опыта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1912830"/>
          </a:xfrm>
          <a:prstGeom prst="rect">
            <a:avLst/>
          </a:prstGeom>
        </p:spPr>
        <p:txBody>
          <a:bodyPr vert="horz" wrap="square" lIns="0" tIns="248411" rIns="0" bIns="0" rtlCol="0">
            <a:spAutoFit/>
          </a:bodyPr>
          <a:lstStyle/>
          <a:p>
            <a:pPr marL="321945" algn="ctr">
              <a:lnSpc>
                <a:spcPct val="100000"/>
              </a:lnSpc>
            </a:pP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Методическая </a:t>
            </a:r>
            <a:r>
              <a:rPr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модель</a:t>
            </a: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дистанционного</a:t>
            </a:r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методического</a:t>
            </a: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объединения</a:t>
            </a: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учителей биологии</a:t>
            </a: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Костромской области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24800" y="3327745"/>
            <a:ext cx="3505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Координатор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ДМО</a:t>
            </a:r>
            <a:r>
              <a:rPr sz="1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обеспечивает  </a:t>
            </a:r>
            <a:r>
              <a:rPr sz="1400" spc="-5" dirty="0">
                <a:latin typeface="Arial"/>
                <a:cs typeface="Arial"/>
              </a:rPr>
              <a:t>координацию деятельности,  </a:t>
            </a:r>
            <a:r>
              <a:rPr sz="1400" spc="-10" dirty="0">
                <a:latin typeface="Arial"/>
                <a:cs typeface="Arial"/>
              </a:rPr>
              <a:t>консультирование,  </a:t>
            </a:r>
            <a:r>
              <a:rPr sz="1400" spc="-5" dirty="0">
                <a:latin typeface="Arial"/>
                <a:cs typeface="Arial"/>
              </a:rPr>
              <a:t>мотивирование,  Информирование,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диссеминацию опыта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учителей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4800" y="4649357"/>
            <a:ext cx="362945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6250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Совет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ДМО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осуществляет  </a:t>
            </a:r>
            <a:r>
              <a:rPr sz="1400" spc="-5" dirty="0">
                <a:latin typeface="Arial"/>
                <a:cs typeface="Arial"/>
              </a:rPr>
              <a:t>проектирование,  </a:t>
            </a:r>
            <a:r>
              <a:rPr sz="1400" spc="-10" dirty="0">
                <a:latin typeface="Arial"/>
                <a:cs typeface="Arial"/>
              </a:rPr>
              <a:t>моделирование,  </a:t>
            </a:r>
            <a:r>
              <a:rPr sz="1400" spc="-5" dirty="0">
                <a:latin typeface="Arial"/>
                <a:cs typeface="Arial"/>
              </a:rPr>
              <a:t>организацию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деятельности,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диссеминацию </a:t>
            </a:r>
            <a:r>
              <a:rPr sz="1400" spc="-10" dirty="0">
                <a:latin typeface="Arial"/>
                <a:cs typeface="Arial"/>
              </a:rPr>
              <a:t>передового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опыта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членов </a:t>
            </a:r>
            <a:r>
              <a:rPr sz="1400" spc="-15" dirty="0">
                <a:latin typeface="Arial"/>
                <a:cs typeface="Arial"/>
              </a:rPr>
              <a:t>сетевого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сообщества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184" y="1988961"/>
            <a:ext cx="7515656" cy="4259440"/>
            <a:chOff x="381000" y="1988961"/>
            <a:chExt cx="6935436" cy="3882134"/>
          </a:xfrm>
        </p:grpSpPr>
        <p:sp>
          <p:nvSpPr>
            <p:cNvPr id="2" name="object 2"/>
            <p:cNvSpPr/>
            <p:nvPr/>
          </p:nvSpPr>
          <p:spPr>
            <a:xfrm>
              <a:off x="381000" y="1988961"/>
              <a:ext cx="6935436" cy="38821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Прямоугольник 2"/>
            <p:cNvSpPr/>
            <p:nvPr/>
          </p:nvSpPr>
          <p:spPr>
            <a:xfrm rot="10800000" flipV="1">
              <a:off x="1950152" y="1988961"/>
              <a:ext cx="3845275" cy="27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РСМО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4035" t="30906" r="43860" b="31158"/>
          <a:stretch/>
        </p:blipFill>
        <p:spPr>
          <a:xfrm>
            <a:off x="380999" y="1255788"/>
            <a:ext cx="5418853" cy="29352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0052" y="5011420"/>
            <a:ext cx="187706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Группы</a:t>
            </a:r>
            <a:r>
              <a:rPr sz="12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обучающихся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Алтайский</a:t>
            </a:r>
            <a:r>
              <a:rPr sz="1200" spc="-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край,</a:t>
            </a: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Вологодская</a:t>
            </a:r>
            <a:r>
              <a:rPr sz="1200" spc="-1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область,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Костромская</a:t>
            </a:r>
            <a:r>
              <a:rPr sz="1200" spc="-9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область,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Омская</a:t>
            </a:r>
            <a:r>
              <a:rPr sz="1200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область,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Ставропольский</a:t>
            </a:r>
            <a:r>
              <a:rPr sz="1200" spc="-9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край,</a:t>
            </a: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  <a:r>
              <a:rPr sz="1200" spc="-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Коми,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  <a:r>
              <a:rPr sz="1200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Чувашия</a:t>
            </a:r>
            <a:endParaRPr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92569" y="1405750"/>
            <a:ext cx="5337810" cy="1028065"/>
          </a:xfrm>
          <a:custGeom>
            <a:avLst/>
            <a:gdLst/>
            <a:ahLst/>
            <a:cxnLst/>
            <a:rect l="l" t="t" r="r" b="b"/>
            <a:pathLst>
              <a:path w="5337809" h="1028064">
                <a:moveTo>
                  <a:pt x="0" y="1027823"/>
                </a:moveTo>
                <a:lnTo>
                  <a:pt x="5337429" y="1027823"/>
                </a:lnTo>
                <a:lnTo>
                  <a:pt x="5337429" y="0"/>
                </a:lnTo>
                <a:lnTo>
                  <a:pt x="0" y="0"/>
                </a:lnTo>
                <a:lnTo>
                  <a:pt x="0" y="1027823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Использование материалов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ДМО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курсах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повышения</a:t>
            </a:r>
            <a:r>
              <a:rPr sz="1800" spc="1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квалификации</a:t>
            </a: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«Модернизация содержания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технологий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формированию </a:t>
            </a:r>
            <a:r>
              <a:rPr sz="18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предметных,  метапредметных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личностных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3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результатов</a:t>
            </a:r>
            <a:r>
              <a:rPr sz="1800" spc="-3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рамках </a:t>
            </a:r>
            <a:r>
              <a:rPr sz="18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учебного</a:t>
            </a:r>
            <a:r>
              <a:rPr sz="1800" spc="1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2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предмета</a:t>
            </a:r>
            <a:r>
              <a:rPr lang="ru-RU" sz="1800" spc="-2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Биология»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7241" y="933322"/>
            <a:ext cx="452882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«География»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учётом требований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ФГОС»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93331" y="2618731"/>
            <a:ext cx="5337810" cy="1226362"/>
          </a:xfrm>
          <a:custGeom>
            <a:avLst/>
            <a:gdLst/>
            <a:ahLst/>
            <a:cxnLst/>
            <a:rect l="l" t="t" r="r" b="b"/>
            <a:pathLst>
              <a:path w="5337809" h="335279">
                <a:moveTo>
                  <a:pt x="0" y="335140"/>
                </a:moveTo>
                <a:lnTo>
                  <a:pt x="5337429" y="335140"/>
                </a:lnTo>
                <a:lnTo>
                  <a:pt x="5337429" y="0"/>
                </a:lnTo>
                <a:lnTo>
                  <a:pt x="0" y="0"/>
                </a:lnTo>
                <a:lnTo>
                  <a:pt x="0" y="335140"/>
                </a:lnTo>
                <a:close/>
              </a:path>
            </a:pathLst>
          </a:custGeom>
          <a:ln w="952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5403" t="32938" r="43835" b="28628"/>
          <a:stretch/>
        </p:blipFill>
        <p:spPr>
          <a:xfrm>
            <a:off x="2209800" y="2577251"/>
            <a:ext cx="4478714" cy="25388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14680" t="55001" r="44426" b="6627"/>
          <a:stretch/>
        </p:blipFill>
        <p:spPr>
          <a:xfrm>
            <a:off x="3603416" y="4325118"/>
            <a:ext cx="3787984" cy="213681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790799" y="5155566"/>
            <a:ext cx="6139580" cy="1076325"/>
          </a:xfrm>
          <a:custGeom>
            <a:avLst/>
            <a:gdLst/>
            <a:ahLst/>
            <a:cxnLst/>
            <a:rect l="l" t="t" r="r" b="b"/>
            <a:pathLst>
              <a:path w="5337809" h="1076325">
                <a:moveTo>
                  <a:pt x="0" y="1075842"/>
                </a:moveTo>
                <a:lnTo>
                  <a:pt x="5337429" y="1075842"/>
                </a:lnTo>
                <a:lnTo>
                  <a:pt x="5337429" y="0"/>
                </a:lnTo>
                <a:lnTo>
                  <a:pt x="0" y="0"/>
                </a:lnTo>
                <a:lnTo>
                  <a:pt x="0" y="1075842"/>
                </a:lnTo>
                <a:close/>
              </a:path>
            </a:pathLst>
          </a:custGeom>
          <a:ln w="952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5999" t="38301" r="51896" b="47473"/>
          <a:stretch/>
        </p:blipFill>
        <p:spPr>
          <a:xfrm>
            <a:off x="5851651" y="5155203"/>
            <a:ext cx="6104135" cy="10198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5499" t="7709" r="51309" b="80317"/>
          <a:stretch/>
        </p:blipFill>
        <p:spPr>
          <a:xfrm>
            <a:off x="6650788" y="1464235"/>
            <a:ext cx="5160211" cy="8600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/>
          <a:srcRect l="4921" t="75226" r="52456" b="8231"/>
          <a:stretch/>
        </p:blipFill>
        <p:spPr>
          <a:xfrm>
            <a:off x="6688514" y="2677488"/>
            <a:ext cx="5224488" cy="1066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5443" t="40999" r="51620" b="45525"/>
          <a:stretch/>
        </p:blipFill>
        <p:spPr>
          <a:xfrm>
            <a:off x="7595457" y="4055536"/>
            <a:ext cx="4334922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1429749"/>
          </a:xfrm>
          <a:prstGeom prst="rect">
            <a:avLst/>
          </a:prstGeom>
        </p:spPr>
        <p:txBody>
          <a:bodyPr vert="horz" wrap="square" lIns="0" tIns="361822" rIns="0" bIns="0" rtlCol="0">
            <a:spAutoFit/>
          </a:bodyPr>
          <a:lstStyle/>
          <a:p>
            <a:pPr marL="291465">
              <a:lnSpc>
                <a:spcPts val="4635"/>
              </a:lnSpc>
            </a:pPr>
            <a:r>
              <a:rPr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Методическое сопровождение</a:t>
            </a:r>
            <a:r>
              <a:rPr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педагогов</a:t>
            </a:r>
          </a:p>
          <a:p>
            <a:pPr marL="291465">
              <a:lnSpc>
                <a:spcPts val="3675"/>
              </a:lnSpc>
            </a:pPr>
            <a:r>
              <a:rPr sz="3200" u="heavy" spc="-15" dirty="0">
                <a:solidFill>
                  <a:srgbClr val="0462C1"/>
                </a:solidFill>
                <a:hlinkClick r:id="rId2"/>
              </a:rPr>
              <a:t>http://www.eduportal44.ru/escort/SitePages/Домашняя.aspx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375663" y="1583601"/>
            <a:ext cx="8929751" cy="5147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1226618"/>
          </a:xfrm>
          <a:prstGeom prst="rect">
            <a:avLst/>
          </a:prstGeom>
        </p:spPr>
        <p:txBody>
          <a:bodyPr vert="horz" wrap="square" lIns="0" tIns="544195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z="4400" b="0" u="heavy" spc="-110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400" dirty="0">
                <a:latin typeface="Segoe UI Light" panose="020B0502040204020203" pitchFamily="34" charset="0"/>
              </a:rPr>
              <a:t>Обсуждение актуальных</a:t>
            </a:r>
            <a:r>
              <a:rPr sz="4400" spc="-60" dirty="0">
                <a:latin typeface="Segoe UI Light" panose="020B0502040204020203" pitchFamily="34" charset="0"/>
              </a:rPr>
              <a:t> </a:t>
            </a:r>
            <a:r>
              <a:rPr sz="4400" dirty="0">
                <a:latin typeface="Segoe UI Light" panose="020B0502040204020203" pitchFamily="34" charset="0"/>
              </a:rPr>
              <a:t>вопросов</a:t>
            </a:r>
            <a:endParaRPr sz="4400" dirty="0">
              <a:latin typeface="Segoe UI Light" panose="020B0502040204020203" pitchFamily="34" charset="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35700" y="1352422"/>
            <a:ext cx="5537200" cy="2031364"/>
          </a:xfrm>
          <a:custGeom>
            <a:avLst/>
            <a:gdLst/>
            <a:ahLst/>
            <a:cxnLst/>
            <a:rect l="l" t="t" r="r" b="b"/>
            <a:pathLst>
              <a:path w="5537200" h="2031364">
                <a:moveTo>
                  <a:pt x="0" y="2031364"/>
                </a:moveTo>
                <a:lnTo>
                  <a:pt x="5537200" y="2031364"/>
                </a:lnTo>
                <a:lnTo>
                  <a:pt x="5537200" y="0"/>
                </a:lnTo>
                <a:lnTo>
                  <a:pt x="0" y="0"/>
                </a:lnTo>
                <a:lnTo>
                  <a:pt x="0" y="2031364"/>
                </a:lnTo>
                <a:close/>
              </a:path>
            </a:pathLst>
          </a:custGeom>
          <a:ln w="9525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15202" y="1383538"/>
            <a:ext cx="4211320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Проекты </a:t>
            </a:r>
            <a:r>
              <a:rPr sz="1800" spc="-10" dirty="0">
                <a:latin typeface="Calibri"/>
                <a:cs typeface="Calibri"/>
              </a:rPr>
              <a:t>Концепций </a:t>
            </a:r>
            <a:r>
              <a:rPr sz="1800" spc="-5" dirty="0">
                <a:latin typeface="Calibri"/>
                <a:cs typeface="Calibri"/>
              </a:rPr>
              <a:t>предметных </a:t>
            </a:r>
            <a:r>
              <a:rPr sz="1800" spc="-10" dirty="0">
                <a:latin typeface="Calibri"/>
                <a:cs typeface="Calibri"/>
              </a:rPr>
              <a:t>областей  </a:t>
            </a:r>
            <a:r>
              <a:rPr sz="1800" dirty="0">
                <a:latin typeface="Calibri"/>
                <a:cs typeface="Calibri"/>
              </a:rPr>
              <a:t>ДПП повышения </a:t>
            </a:r>
            <a:r>
              <a:rPr sz="1800" spc="-5" dirty="0">
                <a:latin typeface="Calibri"/>
                <a:cs typeface="Calibri"/>
              </a:rPr>
              <a:t>квалификации  </a:t>
            </a:r>
            <a:r>
              <a:rPr sz="1800" spc="-10" dirty="0">
                <a:latin typeface="Calibri"/>
                <a:cs typeface="Calibri"/>
              </a:rPr>
              <a:t>Содержание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методика </a:t>
            </a:r>
            <a:r>
              <a:rPr sz="1800" spc="-5" dirty="0">
                <a:latin typeface="Calibri"/>
                <a:cs typeface="Calibri"/>
              </a:rPr>
              <a:t>обучения  Оценочные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средства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Внеурочная </a:t>
            </a:r>
            <a:r>
              <a:rPr sz="1800" spc="-10" dirty="0">
                <a:latin typeface="Calibri"/>
                <a:cs typeface="Calibri"/>
              </a:rPr>
              <a:t>деятельность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условиях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ФГОС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…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963" t="16500" r="4579" b="4071"/>
          <a:stretch/>
        </p:blipFill>
        <p:spPr>
          <a:xfrm>
            <a:off x="457200" y="1439305"/>
            <a:ext cx="5492098" cy="271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000" t="15560" b="23554"/>
          <a:stretch/>
        </p:blipFill>
        <p:spPr>
          <a:xfrm>
            <a:off x="5486400" y="4104503"/>
            <a:ext cx="6494868" cy="234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21" y="117038"/>
            <a:ext cx="11582400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3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Эффективность деятельности </a:t>
            </a:r>
            <a:r>
              <a:rPr sz="36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сетевого</a:t>
            </a:r>
            <a:r>
              <a:rPr sz="3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3600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профессионального</a:t>
            </a:r>
            <a:r>
              <a:rPr sz="3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сообщества </a:t>
            </a:r>
            <a:r>
              <a:rPr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педагогов  </a:t>
            </a:r>
            <a:r>
              <a:rPr sz="3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Костромской</a:t>
            </a:r>
            <a:r>
              <a:rPr sz="36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3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827657" y="2209800"/>
            <a:ext cx="5181600" cy="1217295"/>
          </a:xfrm>
          <a:custGeom>
            <a:avLst/>
            <a:gdLst/>
            <a:ahLst/>
            <a:cxnLst/>
            <a:rect l="l" t="t" r="r" b="b"/>
            <a:pathLst>
              <a:path w="5181600" h="1217295">
                <a:moveTo>
                  <a:pt x="4978781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8"/>
                </a:lnTo>
                <a:lnTo>
                  <a:pt x="0" y="1013967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4978781" y="1216787"/>
                </a:lnTo>
                <a:lnTo>
                  <a:pt x="5025285" y="1211430"/>
                </a:lnTo>
                <a:lnTo>
                  <a:pt x="5067975" y="1196172"/>
                </a:lnTo>
                <a:lnTo>
                  <a:pt x="5105634" y="1172229"/>
                </a:lnTo>
                <a:lnTo>
                  <a:pt x="5137042" y="1140821"/>
                </a:lnTo>
                <a:lnTo>
                  <a:pt x="5160985" y="1103162"/>
                </a:lnTo>
                <a:lnTo>
                  <a:pt x="5176243" y="1060472"/>
                </a:lnTo>
                <a:lnTo>
                  <a:pt x="5181600" y="1013967"/>
                </a:lnTo>
                <a:lnTo>
                  <a:pt x="5181600" y="202818"/>
                </a:lnTo>
                <a:lnTo>
                  <a:pt x="5176243" y="156314"/>
                </a:lnTo>
                <a:lnTo>
                  <a:pt x="5160985" y="113624"/>
                </a:lnTo>
                <a:lnTo>
                  <a:pt x="5137042" y="75965"/>
                </a:lnTo>
                <a:lnTo>
                  <a:pt x="5105634" y="44557"/>
                </a:lnTo>
                <a:lnTo>
                  <a:pt x="5067975" y="20614"/>
                </a:lnTo>
                <a:lnTo>
                  <a:pt x="5025285" y="5356"/>
                </a:lnTo>
                <a:lnTo>
                  <a:pt x="497878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338" y="2562605"/>
            <a:ext cx="4623435" cy="322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Критерии: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imes New Roman"/>
              <a:cs typeface="Times New Roman"/>
            </a:endParaRPr>
          </a:p>
          <a:p>
            <a:pPr marL="250825" marR="419100" indent="-228600">
              <a:lnSpc>
                <a:spcPct val="91700"/>
              </a:lnSpc>
              <a:spcBef>
                <a:spcPts val="5"/>
              </a:spcBef>
              <a:buChar char="•"/>
              <a:tabLst>
                <a:tab pos="251460" algn="l"/>
              </a:tabLst>
            </a:pPr>
            <a:r>
              <a:rPr sz="2000" spc="-5" dirty="0">
                <a:latin typeface="Calibri"/>
                <a:cs typeface="Calibri"/>
              </a:rPr>
              <a:t>качество </a:t>
            </a:r>
            <a:r>
              <a:rPr sz="2000" dirty="0">
                <a:latin typeface="Calibri"/>
                <a:cs typeface="Calibri"/>
              </a:rPr>
              <a:t>и доступность ресурсов,  сформированной информационно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 </a:t>
            </a:r>
            <a:r>
              <a:rPr sz="2000" spc="-10" dirty="0">
                <a:latin typeface="Calibri"/>
                <a:cs typeface="Calibri"/>
              </a:rPr>
              <a:t>методической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среды;</a:t>
            </a:r>
            <a:endParaRPr sz="2000">
              <a:latin typeface="Calibri"/>
              <a:cs typeface="Calibri"/>
            </a:endParaRPr>
          </a:p>
          <a:p>
            <a:pPr marL="250825" marR="5080" indent="-228600">
              <a:lnSpc>
                <a:spcPct val="91800"/>
              </a:lnSpc>
              <a:spcBef>
                <a:spcPts val="470"/>
              </a:spcBef>
              <a:buChar char="•"/>
              <a:tabLst>
                <a:tab pos="251460" algn="l"/>
              </a:tabLst>
            </a:pPr>
            <a:r>
              <a:rPr sz="2000" spc="-5" dirty="0">
                <a:latin typeface="Calibri"/>
                <a:cs typeface="Calibri"/>
              </a:rPr>
              <a:t>продуктивность информационного  </a:t>
            </a:r>
            <a:r>
              <a:rPr sz="2000" spc="-10" dirty="0">
                <a:latin typeface="Calibri"/>
                <a:cs typeface="Calibri"/>
              </a:rPr>
              <a:t>взаимодействия педагогов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участников  </a:t>
            </a:r>
            <a:r>
              <a:rPr sz="2000" dirty="0">
                <a:latin typeface="Calibri"/>
                <a:cs typeface="Calibri"/>
              </a:rPr>
              <a:t>проекта;</a:t>
            </a:r>
            <a:endParaRPr sz="2000">
              <a:latin typeface="Calibri"/>
              <a:cs typeface="Calibri"/>
            </a:endParaRPr>
          </a:p>
          <a:p>
            <a:pPr marL="250825" marR="82550" indent="-228600">
              <a:lnSpc>
                <a:spcPts val="2200"/>
              </a:lnSpc>
              <a:spcBef>
                <a:spcPts val="525"/>
              </a:spcBef>
              <a:buChar char="•"/>
              <a:tabLst>
                <a:tab pos="251460" algn="l"/>
              </a:tabLst>
            </a:pPr>
            <a:r>
              <a:rPr sz="2000" spc="-10" dirty="0">
                <a:latin typeface="Calibri"/>
                <a:cs typeface="Calibri"/>
              </a:rPr>
              <a:t>удовлетворенность </a:t>
            </a:r>
            <a:r>
              <a:rPr sz="2000" spc="-5" dirty="0">
                <a:latin typeface="Calibri"/>
                <a:cs typeface="Calibri"/>
              </a:rPr>
              <a:t>участников </a:t>
            </a:r>
            <a:r>
              <a:rPr sz="2000" dirty="0">
                <a:latin typeface="Calibri"/>
                <a:cs typeface="Calibri"/>
              </a:rPr>
              <a:t>проекта  </a:t>
            </a:r>
            <a:r>
              <a:rPr sz="2000" spc="-10" dirty="0">
                <a:latin typeface="Calibri"/>
                <a:cs typeface="Calibri"/>
              </a:rPr>
              <a:t>деятельностью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РСМО.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1838705"/>
            <a:ext cx="5867400" cy="600075"/>
          </a:xfrm>
          <a:custGeom>
            <a:avLst/>
            <a:gdLst/>
            <a:ahLst/>
            <a:cxnLst/>
            <a:rect l="l" t="t" r="r" b="b"/>
            <a:pathLst>
              <a:path w="5867400" h="600075">
                <a:moveTo>
                  <a:pt x="5767451" y="0"/>
                </a:moveTo>
                <a:lnTo>
                  <a:pt x="99949" y="0"/>
                </a:lnTo>
                <a:lnTo>
                  <a:pt x="61025" y="7846"/>
                </a:lnTo>
                <a:lnTo>
                  <a:pt x="29257" y="29241"/>
                </a:lnTo>
                <a:lnTo>
                  <a:pt x="7848" y="60971"/>
                </a:lnTo>
                <a:lnTo>
                  <a:pt x="0" y="99822"/>
                </a:lnTo>
                <a:lnTo>
                  <a:pt x="0" y="499618"/>
                </a:lnTo>
                <a:lnTo>
                  <a:pt x="7848" y="538541"/>
                </a:lnTo>
                <a:lnTo>
                  <a:pt x="29257" y="570309"/>
                </a:lnTo>
                <a:lnTo>
                  <a:pt x="61025" y="591718"/>
                </a:lnTo>
                <a:lnTo>
                  <a:pt x="99949" y="599567"/>
                </a:lnTo>
                <a:lnTo>
                  <a:pt x="5767451" y="599567"/>
                </a:lnTo>
                <a:lnTo>
                  <a:pt x="5806374" y="591718"/>
                </a:lnTo>
                <a:lnTo>
                  <a:pt x="5838142" y="570309"/>
                </a:lnTo>
                <a:lnTo>
                  <a:pt x="5859551" y="538541"/>
                </a:lnTo>
                <a:lnTo>
                  <a:pt x="5867400" y="499618"/>
                </a:lnTo>
                <a:lnTo>
                  <a:pt x="5867400" y="99822"/>
                </a:lnTo>
                <a:lnTo>
                  <a:pt x="5859551" y="60971"/>
                </a:lnTo>
                <a:lnTo>
                  <a:pt x="5838142" y="29241"/>
                </a:lnTo>
                <a:lnTo>
                  <a:pt x="5806374" y="7846"/>
                </a:lnTo>
                <a:lnTo>
                  <a:pt x="57674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Результаты:</a:t>
            </a:r>
          </a:p>
          <a:p>
            <a:pPr marL="302895" marR="401320" indent="-228600">
              <a:lnSpc>
                <a:spcPct val="91800"/>
              </a:lnSpc>
              <a:spcBef>
                <a:spcPts val="1260"/>
              </a:spcBef>
              <a:buChar char="•"/>
              <a:tabLst>
                <a:tab pos="303530" algn="l"/>
              </a:tabLst>
            </a:pPr>
            <a:r>
              <a:rPr sz="2000" b="0" spc="-15" dirty="0">
                <a:latin typeface="Calibri"/>
                <a:cs typeface="Calibri"/>
              </a:rPr>
              <a:t>Доля </a:t>
            </a:r>
            <a:r>
              <a:rPr sz="2000" b="0" spc="-10" dirty="0">
                <a:latin typeface="Calibri"/>
                <a:cs typeface="Calibri"/>
              </a:rPr>
              <a:t>педагогов, </a:t>
            </a:r>
            <a:r>
              <a:rPr sz="2000" b="0" dirty="0">
                <a:latin typeface="Calibri"/>
                <a:cs typeface="Calibri"/>
              </a:rPr>
              <a:t>активно участвующих в  мероприятиях </a:t>
            </a:r>
            <a:r>
              <a:rPr sz="2000" b="0" spc="-5" dirty="0">
                <a:latin typeface="Calibri"/>
                <a:cs typeface="Calibri"/>
              </a:rPr>
              <a:t>сетевого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профессионального  </a:t>
            </a:r>
            <a:r>
              <a:rPr sz="2000" b="0" dirty="0">
                <a:latin typeface="Calibri"/>
                <a:cs typeface="Calibri"/>
              </a:rPr>
              <a:t>сообщества в </a:t>
            </a:r>
            <a:r>
              <a:rPr sz="2000" b="0" spc="-5" dirty="0">
                <a:latin typeface="Calibri"/>
                <a:cs typeface="Calibri"/>
              </a:rPr>
              <a:t>среднем составляет</a:t>
            </a:r>
            <a:r>
              <a:rPr sz="2000" b="0" spc="-10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22-27%.</a:t>
            </a:r>
            <a:endParaRPr sz="2000" dirty="0">
              <a:latin typeface="Calibri"/>
              <a:cs typeface="Calibri"/>
            </a:endParaRPr>
          </a:p>
          <a:p>
            <a:pPr marL="302895" marR="195580" indent="-228600">
              <a:lnSpc>
                <a:spcPct val="91700"/>
              </a:lnSpc>
              <a:spcBef>
                <a:spcPts val="475"/>
              </a:spcBef>
              <a:buChar char="•"/>
              <a:tabLst>
                <a:tab pos="303530" algn="l"/>
              </a:tabLst>
            </a:pPr>
            <a:r>
              <a:rPr sz="2000" b="0" spc="-5" dirty="0">
                <a:latin typeface="Calibri"/>
                <a:cs typeface="Calibri"/>
              </a:rPr>
              <a:t>Наиболее </a:t>
            </a:r>
            <a:r>
              <a:rPr sz="2000" b="0" dirty="0">
                <a:latin typeface="Calibri"/>
                <a:cs typeface="Calibri"/>
              </a:rPr>
              <a:t>интересными и </a:t>
            </a:r>
            <a:r>
              <a:rPr sz="2000" b="0" spc="-5" dirty="0">
                <a:latin typeface="Calibri"/>
                <a:cs typeface="Calibri"/>
              </a:rPr>
              <a:t>продуктивными  </a:t>
            </a:r>
            <a:r>
              <a:rPr sz="2000" b="0" dirty="0">
                <a:latin typeface="Calibri"/>
                <a:cs typeface="Calibri"/>
              </a:rPr>
              <a:t>формами работы называют: </a:t>
            </a:r>
            <a:r>
              <a:rPr sz="2000" b="0" spc="-5" dirty="0">
                <a:latin typeface="Calibri"/>
                <a:cs typeface="Calibri"/>
              </a:rPr>
              <a:t>дистанционный  </a:t>
            </a:r>
            <a:r>
              <a:rPr sz="2000" b="0" dirty="0">
                <a:latin typeface="Calibri"/>
                <a:cs typeface="Calibri"/>
              </a:rPr>
              <a:t>мастер-класс, </a:t>
            </a:r>
            <a:r>
              <a:rPr sz="2000" b="0" spc="-5" dirty="0">
                <a:latin typeface="Calibri"/>
                <a:cs typeface="Calibri"/>
              </a:rPr>
              <a:t>дистанционный </a:t>
            </a:r>
            <a:r>
              <a:rPr sz="2000" b="0" spc="-15" dirty="0">
                <a:latin typeface="Calibri"/>
                <a:cs typeface="Calibri"/>
              </a:rPr>
              <a:t>тренинг,  </a:t>
            </a:r>
            <a:r>
              <a:rPr sz="2000" b="0" spc="-5" dirty="0">
                <a:latin typeface="Calibri"/>
                <a:cs typeface="Calibri"/>
              </a:rPr>
              <a:t>дистанционный семинар </a:t>
            </a:r>
            <a:r>
              <a:rPr sz="2000" b="0" dirty="0">
                <a:latin typeface="Calibri"/>
                <a:cs typeface="Calibri"/>
              </a:rPr>
              <a:t>(вебинар), </a:t>
            </a:r>
            <a:r>
              <a:rPr sz="2000" b="0" spc="-5" dirty="0">
                <a:latin typeface="Calibri"/>
                <a:cs typeface="Calibri"/>
              </a:rPr>
              <a:t>открытое  обсуждение </a:t>
            </a:r>
            <a:r>
              <a:rPr sz="2000" b="0" dirty="0">
                <a:latin typeface="Calibri"/>
                <a:cs typeface="Calibri"/>
              </a:rPr>
              <a:t>актуальных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вопросов.</a:t>
            </a:r>
            <a:endParaRPr sz="2000" dirty="0">
              <a:latin typeface="Calibri"/>
              <a:cs typeface="Calibri"/>
            </a:endParaRPr>
          </a:p>
          <a:p>
            <a:pPr marL="302895" marR="5080" indent="-228600">
              <a:lnSpc>
                <a:spcPct val="91500"/>
              </a:lnSpc>
              <a:spcBef>
                <a:spcPts val="490"/>
              </a:spcBef>
              <a:buChar char="•"/>
              <a:tabLst>
                <a:tab pos="303530" algn="l"/>
              </a:tabLst>
            </a:pPr>
            <a:r>
              <a:rPr sz="2000" b="0" spc="-20" dirty="0">
                <a:latin typeface="Calibri"/>
                <a:cs typeface="Calibri"/>
              </a:rPr>
              <a:t>Трудностями </a:t>
            </a:r>
            <a:r>
              <a:rPr sz="2000" b="0" dirty="0">
                <a:latin typeface="Calibri"/>
                <a:cs typeface="Calibri"/>
              </a:rPr>
              <a:t>и </a:t>
            </a:r>
            <a:r>
              <a:rPr sz="2000" b="0" spc="-15" dirty="0">
                <a:latin typeface="Calibri"/>
                <a:cs typeface="Calibri"/>
              </a:rPr>
              <a:t>нежеланием </a:t>
            </a:r>
            <a:r>
              <a:rPr sz="2000" b="0" dirty="0">
                <a:latin typeface="Calibri"/>
                <a:cs typeface="Calibri"/>
              </a:rPr>
              <a:t>участия в  мероприятиях </a:t>
            </a:r>
            <a:r>
              <a:rPr sz="2000" b="0" spc="-5" dirty="0">
                <a:latin typeface="Calibri"/>
                <a:cs typeface="Calibri"/>
              </a:rPr>
              <a:t>дистанционного </a:t>
            </a:r>
            <a:r>
              <a:rPr sz="2000" b="0" spc="-15" dirty="0">
                <a:latin typeface="Calibri"/>
                <a:cs typeface="Calibri"/>
              </a:rPr>
              <a:t>методического  </a:t>
            </a:r>
            <a:r>
              <a:rPr sz="2000" b="0" spc="-5" dirty="0">
                <a:latin typeface="Calibri"/>
                <a:cs typeface="Calibri"/>
              </a:rPr>
              <a:t>объединения становятся технические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причины,  </a:t>
            </a:r>
            <a:r>
              <a:rPr sz="2000" b="0" spc="-5" dirty="0">
                <a:latin typeface="Calibri"/>
                <a:cs typeface="Calibri"/>
              </a:rPr>
              <a:t>низкая </a:t>
            </a:r>
            <a:r>
              <a:rPr sz="2000" b="0" dirty="0">
                <a:latin typeface="Calibri"/>
                <a:cs typeface="Calibri"/>
              </a:rPr>
              <a:t>мотивация, </a:t>
            </a:r>
            <a:r>
              <a:rPr sz="2000" b="0" spc="-5" dirty="0">
                <a:latin typeface="Calibri"/>
                <a:cs typeface="Calibri"/>
              </a:rPr>
              <a:t>большая нагрузка учителя,  низкая ИКТ-компетентность, </a:t>
            </a:r>
            <a:r>
              <a:rPr sz="2000" b="0" spc="-15" dirty="0">
                <a:latin typeface="Calibri"/>
                <a:cs typeface="Calibri"/>
              </a:rPr>
              <a:t>неудобное </a:t>
            </a:r>
            <a:r>
              <a:rPr sz="2000" b="0" dirty="0">
                <a:latin typeface="Calibri"/>
                <a:cs typeface="Calibri"/>
              </a:rPr>
              <a:t>время  </a:t>
            </a:r>
            <a:r>
              <a:rPr sz="2000" b="0" spc="-5" dirty="0">
                <a:latin typeface="Calibri"/>
                <a:cs typeface="Calibri"/>
              </a:rPr>
              <a:t>проведения заседаний или </a:t>
            </a:r>
            <a:r>
              <a:rPr sz="2000" b="0" dirty="0">
                <a:latin typeface="Calibri"/>
                <a:cs typeface="Calibri"/>
              </a:rPr>
              <a:t>неактуальная</a:t>
            </a:r>
            <a:r>
              <a:rPr sz="2000" b="0" spc="-7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тема.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1825625"/>
            <a:ext cx="5867400" cy="4765675"/>
          </a:xfrm>
          <a:custGeom>
            <a:avLst/>
            <a:gdLst/>
            <a:ahLst/>
            <a:cxnLst/>
            <a:rect l="l" t="t" r="r" b="b"/>
            <a:pathLst>
              <a:path w="5867400" h="4765675">
                <a:moveTo>
                  <a:pt x="0" y="4765675"/>
                </a:moveTo>
                <a:lnTo>
                  <a:pt x="5867400" y="4765675"/>
                </a:lnTo>
                <a:lnTo>
                  <a:pt x="5867400" y="0"/>
                </a:lnTo>
                <a:lnTo>
                  <a:pt x="0" y="0"/>
                </a:lnTo>
                <a:lnTo>
                  <a:pt x="0" y="4765675"/>
                </a:lnTo>
                <a:close/>
              </a:path>
            </a:pathLst>
          </a:cu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465</Words>
  <Application>Microsoft Office PowerPoint</Application>
  <PresentationFormat>Широкоэкранный</PresentationFormat>
  <Paragraphs>77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Times New Roman</vt:lpstr>
      <vt:lpstr>Wingdings</vt:lpstr>
      <vt:lpstr>Office Theme</vt:lpstr>
      <vt:lpstr>Презентация PowerPoint</vt:lpstr>
      <vt:lpstr>ОГБОУ ДПО  «Костромской областной институт развития образования»</vt:lpstr>
      <vt:lpstr> Сетевое педагогическое сообщество Костромской области</vt:lpstr>
      <vt:lpstr>Презентация PowerPoint</vt:lpstr>
      <vt:lpstr>Методическая модель дистанционного методического объединения учителей биологии Костромской области</vt:lpstr>
      <vt:lpstr>Использование материалов ДМО в курсах повышения квалификации «Модернизация содержания и технологий по формированию предметных,  метапредметных и личностных результатов в рамках учебного предмета Биология»</vt:lpstr>
      <vt:lpstr>Методическое сопровождение педагогов http://www.eduportal44.ru/escort/SitePages/Домашняя.aspx</vt:lpstr>
      <vt:lpstr> Обсуждение актуальных вопросов</vt:lpstr>
      <vt:lpstr>Эффективность деятельности сетевого  профессионального сообщества педагогов  Костромской области</vt:lpstr>
      <vt:lpstr>Для вовлечения педагогов в активную деятельность  сетевого педагогического сообщества необходимо: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Сетевые методические сообщества как ресурс профессионального развития педагога</dc:title>
  <dc:creator>Татьяна Николаева</dc:creator>
  <cp:lastModifiedBy>Пользователь</cp:lastModifiedBy>
  <cp:revision>12</cp:revision>
  <dcterms:created xsi:type="dcterms:W3CDTF">2017-08-21T10:50:04Z</dcterms:created>
  <dcterms:modified xsi:type="dcterms:W3CDTF">2017-08-21T23:28:24Z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2017-08-21T00:00:00Z</vt:filetime>
  </property>
</Properties>
</file>