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6" r:id="rId4"/>
    <p:sldId id="259" r:id="rId5"/>
    <p:sldId id="257" r:id="rId6"/>
    <p:sldId id="256" r:id="rId7"/>
    <p:sldId id="277" r:id="rId8"/>
    <p:sldId id="258" r:id="rId9"/>
    <p:sldId id="268" r:id="rId10"/>
    <p:sldId id="264" r:id="rId11"/>
    <p:sldId id="274" r:id="rId12"/>
    <p:sldId id="276" r:id="rId13"/>
    <p:sldId id="260" r:id="rId14"/>
    <p:sldId id="261" r:id="rId15"/>
    <p:sldId id="270" r:id="rId16"/>
    <p:sldId id="271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3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03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4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4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85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2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9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90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14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26F1A-C1AE-4DB5-B965-22C8E3749CF2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3B95F-9A86-42AC-95E2-4C10B8531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8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osfla.org/%d0%bf%d1%80%d0%be%d0%b5%d0%ba%d1%82-%d0%ba%d0%be%d0%bd%d0%ba%d1%83%d1%80%d1%81-bonjour-de-russie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Pictures\logo-black-21-e13616340783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411338" cy="21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Региональная общественная организация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«Ассоциация учителей иностранных языков» г. Москвы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"Единая независимая ассоциация педагогов"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8463" y="2492896"/>
            <a:ext cx="72008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Деятельность отделения «Французский язык» ассоциации учителей иностранных языков РОО ЕНАП. Достижения и проблемы.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5085184"/>
            <a:ext cx="6578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/>
              <a:t>Алемайкина</a:t>
            </a:r>
            <a:r>
              <a:rPr lang="ru-RU" sz="2400" dirty="0" smtClean="0"/>
              <a:t> Яна Леонидовна, </a:t>
            </a:r>
          </a:p>
          <a:p>
            <a:pPr algn="ctr"/>
            <a:r>
              <a:rPr lang="ru-RU" sz="2400" dirty="0" smtClean="0"/>
              <a:t>член координационного совета Ассоциации, </a:t>
            </a:r>
          </a:p>
          <a:p>
            <a:pPr algn="ctr"/>
            <a:r>
              <a:rPr lang="ru-RU" sz="2400" dirty="0" smtClean="0"/>
              <a:t>руководитель направления «Французский язык»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0307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9" t="50000" r="10831" b="16419"/>
          <a:stretch/>
        </p:blipFill>
        <p:spPr bwMode="auto">
          <a:xfrm>
            <a:off x="0" y="1426957"/>
            <a:ext cx="8963163" cy="422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702"/>
            <a:ext cx="47720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815" r="13854" b="8923"/>
          <a:stretch/>
        </p:blipFill>
        <p:spPr bwMode="auto">
          <a:xfrm>
            <a:off x="827584" y="1132246"/>
            <a:ext cx="7776864" cy="559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36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8176" y="430360"/>
            <a:ext cx="5076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chemeClr val="tx2"/>
                </a:solidFill>
                <a:latin typeface="Cuprum"/>
              </a:rPr>
              <a:t>Метапредметная</a:t>
            </a:r>
            <a:r>
              <a:rPr lang="ru-RU" sz="2800" dirty="0">
                <a:solidFill>
                  <a:schemeClr val="tx2"/>
                </a:solidFill>
                <a:latin typeface="Cuprum"/>
              </a:rPr>
              <a:t> олимпиада «Московский учитель»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  <a:latin typeface="PT sans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PT sans"/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9255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PT sans"/>
              </a:rPr>
              <a:t>Городской </a:t>
            </a:r>
            <a:r>
              <a:rPr lang="ru-RU" b="1" dirty="0">
                <a:solidFill>
                  <a:schemeClr val="tx2"/>
                </a:solidFill>
                <a:latin typeface="PT sans"/>
              </a:rPr>
              <a:t>методический центр и Центр педагогического мастерства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8700" y="2798604"/>
            <a:ext cx="7902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поддержка деятельности талантливых педагогов, которые обладают всеми необходимыми компетенциями для достижения высоких образовательных результатов учащихся.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368264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  <a:r>
              <a:rPr lang="ru-RU" sz="2400" b="1" dirty="0" smtClean="0"/>
              <a:t>Задания </a:t>
            </a:r>
            <a:r>
              <a:rPr lang="ru-RU" sz="2400" dirty="0"/>
              <a:t>олимпиады нестандартны и </a:t>
            </a:r>
            <a:r>
              <a:rPr lang="ru-RU" sz="2400" b="1" dirty="0"/>
              <a:t>предполагают знание</a:t>
            </a:r>
            <a:r>
              <a:rPr lang="ru-RU" sz="2400" dirty="0"/>
              <a:t> учителем </a:t>
            </a:r>
            <a:r>
              <a:rPr lang="ru-RU" sz="2400" b="1" u="sng" dirty="0"/>
              <a:t>своего предмета </a:t>
            </a:r>
            <a:r>
              <a:rPr lang="ru-RU" sz="2400" b="1" dirty="0"/>
              <a:t>в его связи с другими учебными предметами</a:t>
            </a:r>
            <a:r>
              <a:rPr lang="ru-RU" sz="2400" dirty="0"/>
              <a:t>, умение формировать универсальные учебные действия школьников и обучать ребят на основе фундаментальных </a:t>
            </a:r>
            <a:r>
              <a:rPr lang="ru-RU" sz="2400" dirty="0" err="1"/>
              <a:t>межпредметных</a:t>
            </a:r>
            <a:r>
              <a:rPr lang="ru-RU" sz="2400" dirty="0"/>
              <a:t> понятий.</a:t>
            </a:r>
          </a:p>
        </p:txBody>
      </p:sp>
    </p:spTree>
    <p:extLst>
      <p:ext uri="{BB962C8B-B14F-4D97-AF65-F5344CB8AC3E}">
        <p14:creationId xmlns:p14="http://schemas.microsoft.com/office/powerpoint/2010/main" val="295179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4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002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4393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u="none" strike="noStrike" dirty="0" smtClean="0">
                <a:solidFill>
                  <a:srgbClr val="253944"/>
                </a:solidFill>
                <a:effectLst/>
                <a:latin typeface="Palatino Linotype"/>
                <a:hlinkClick r:id="rId2"/>
              </a:rPr>
              <a:t>Проект-конкурс “</a:t>
            </a:r>
            <a:r>
              <a:rPr lang="en-US" b="1" i="0" u="none" strike="noStrike" dirty="0" smtClean="0">
                <a:solidFill>
                  <a:srgbClr val="253944"/>
                </a:solidFill>
                <a:effectLst/>
                <a:latin typeface="Palatino Linotype"/>
                <a:hlinkClick r:id="rId2"/>
              </a:rPr>
              <a:t>Bonjour de Russie”</a:t>
            </a:r>
            <a:endParaRPr lang="en-US" b="1" i="0" dirty="0" smtClean="0">
              <a:solidFill>
                <a:srgbClr val="6B5D38"/>
              </a:solidFill>
              <a:effectLst/>
              <a:latin typeface="Palatino Linotype"/>
            </a:endParaRPr>
          </a:p>
          <a:p>
            <a:r>
              <a:rPr lang="en-US" b="0" i="0" dirty="0" smtClean="0">
                <a:solidFill>
                  <a:srgbClr val="373737"/>
                </a:solidFill>
                <a:effectLst/>
                <a:latin typeface="Helvetica Neue"/>
              </a:rPr>
              <a:t>. </a:t>
            </a:r>
            <a:endParaRPr lang="en-US" b="0" i="0" dirty="0">
              <a:solidFill>
                <a:srgbClr val="373737"/>
              </a:solidFill>
              <a:effectLst/>
              <a:latin typeface="Helvetica Neue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9714"/>
            <a:ext cx="8094327" cy="521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99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" y="5113521"/>
            <a:ext cx="72485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" y="2708920"/>
            <a:ext cx="72786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3" y="0"/>
            <a:ext cx="72913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73" y="1124744"/>
            <a:ext cx="720566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005064"/>
            <a:ext cx="72675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331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8640"/>
            <a:ext cx="89916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67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47675"/>
            <a:ext cx="8982075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57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4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90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700213"/>
            <a:ext cx="850423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57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54902" cy="45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5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30608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0" i="0" cap="all" dirty="0" smtClean="0">
                <a:solidFill>
                  <a:srgbClr val="702727"/>
                </a:solidFill>
                <a:effectLst/>
                <a:latin typeface="sm_claire-nn"/>
              </a:rPr>
              <a:t>ГОРОДСКОЙ КОНКУРС "ЛИТЕРАТУРНАЯ ГОСТИНАЯ" </a:t>
            </a:r>
            <a:endParaRPr lang="ru-RU" sz="2200" b="0" i="0" cap="all" dirty="0">
              <a:solidFill>
                <a:srgbClr val="702727"/>
              </a:solidFill>
              <a:effectLst/>
              <a:latin typeface="sm_claire-n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47052" cy="475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99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4699"/>
            <a:ext cx="3649588" cy="273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5"/>
            <a:ext cx="6102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i="0" cap="all" dirty="0" smtClean="0">
                <a:solidFill>
                  <a:srgbClr val="702727"/>
                </a:solidFill>
                <a:effectLst/>
                <a:latin typeface="sm_claire-nn"/>
              </a:rPr>
              <a:t>ГОРОДСКОЙ ТЕАТРАЛЬНЫЙ КОНКУРС </a:t>
            </a:r>
            <a:endParaRPr lang="en-US" sz="2200" b="0" i="0" cap="all" dirty="0" smtClean="0">
              <a:solidFill>
                <a:srgbClr val="702727"/>
              </a:solidFill>
              <a:effectLst/>
              <a:latin typeface="sm_claire-nn"/>
            </a:endParaRPr>
          </a:p>
          <a:p>
            <a:pPr algn="ctr"/>
            <a:r>
              <a:rPr lang="ru-RU" sz="2200" b="0" i="0" cap="all" dirty="0" smtClean="0">
                <a:solidFill>
                  <a:srgbClr val="702727"/>
                </a:solidFill>
                <a:effectLst/>
                <a:latin typeface="sm_claire-nn"/>
              </a:rPr>
              <a:t> </a:t>
            </a:r>
            <a:endParaRPr lang="ru-RU" sz="2200" b="0" i="0" cap="all" dirty="0">
              <a:solidFill>
                <a:srgbClr val="702727"/>
              </a:solidFill>
              <a:effectLst/>
              <a:latin typeface="sm_claire-n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943"/>
            <a:ext cx="3609320" cy="281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image-15-02-14-16-3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75" y="1177585"/>
            <a:ext cx="3315815" cy="24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21" y="1102096"/>
            <a:ext cx="2356329" cy="212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пользователь\Pictures\09034d31a29d94bdb2982de1bd388ad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3022"/>
            <a:ext cx="2105372" cy="16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8" b="27483"/>
          <a:stretch/>
        </p:blipFill>
        <p:spPr bwMode="auto">
          <a:xfrm>
            <a:off x="144080" y="3333011"/>
            <a:ext cx="4041559" cy="136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42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Pictures\81ecf52d3c5d899e6233bd5acc3d49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89" y="620688"/>
            <a:ext cx="1755048" cy="239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053" y="205069"/>
            <a:ext cx="7488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0" cap="all" dirty="0" smtClean="0">
                <a:solidFill>
                  <a:srgbClr val="702727"/>
                </a:solidFill>
                <a:effectLst/>
                <a:latin typeface="sm_claire-nn"/>
              </a:rPr>
              <a:t>ГОРОДСКОЙ ФЕСТИВАЛЬ ФРАНЦУЗСКОЙ ПЕСНИ </a:t>
            </a:r>
            <a:endParaRPr lang="en-US" sz="2200" i="0" cap="all" dirty="0" smtClean="0">
              <a:solidFill>
                <a:srgbClr val="702727"/>
              </a:solidFill>
              <a:effectLst/>
              <a:latin typeface="sm_claire-nn"/>
            </a:endParaRPr>
          </a:p>
          <a:p>
            <a:pPr algn="ctr"/>
            <a:r>
              <a:rPr lang="ru-RU" sz="2200" i="0" cap="all" dirty="0" smtClean="0">
                <a:solidFill>
                  <a:srgbClr val="702727"/>
                </a:solidFill>
                <a:effectLst/>
                <a:latin typeface="sm_claire-nn"/>
              </a:rPr>
              <a:t>"JE CHANTE, CHANTE, CHANTE..." </a:t>
            </a:r>
            <a:endParaRPr lang="en-US" sz="2200" i="0" cap="all" dirty="0" smtClean="0">
              <a:solidFill>
                <a:srgbClr val="702727"/>
              </a:solidFill>
              <a:effectLst/>
              <a:latin typeface="sm_claire-nn"/>
            </a:endParaRPr>
          </a:p>
          <a:p>
            <a:pPr algn="ctr"/>
            <a:r>
              <a:rPr lang="ru-RU" sz="2200" i="0" cap="all" dirty="0" smtClean="0">
                <a:solidFill>
                  <a:srgbClr val="702727"/>
                </a:solidFill>
                <a:effectLst/>
                <a:latin typeface="sm_claire-nn"/>
              </a:rPr>
              <a:t>ДЛЯ УЧАЩИХСЯ 3-7 КЛАССОВ</a:t>
            </a:r>
            <a:endParaRPr lang="ru-RU" sz="2200" i="0" cap="all" dirty="0">
              <a:solidFill>
                <a:srgbClr val="702727"/>
              </a:solidFill>
              <a:effectLst/>
              <a:latin typeface="sm_claire-nn"/>
            </a:endParaRPr>
          </a:p>
        </p:txBody>
      </p:sp>
      <p:pic>
        <p:nvPicPr>
          <p:cNvPr id="1027" name="Picture 3" descr="C:\Users\пользователь\Pictures\34c4f393f6d6cc70070817be00be40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15" y="1563428"/>
            <a:ext cx="2386270" cy="22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Pictures\d37718e3ceaddd004240194a0368c5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" y="4148631"/>
            <a:ext cx="6450878" cy="270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Pictures\afd6a2b1d471654b2d1998942c60b3f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2660"/>
            <a:ext cx="3197885" cy="26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Pictures\82f57325aa92d5e2ded073726ed21d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12" y="3597039"/>
            <a:ext cx="2901084" cy="19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22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4003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4003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24003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26064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200" cap="all" dirty="0" smtClean="0">
                <a:solidFill>
                  <a:srgbClr val="702727"/>
                </a:solidFill>
                <a:latin typeface="sm_claire-nn"/>
              </a:rPr>
              <a:t>ИНТЕРАКТИВНЫЕ ОБУЧАЮЩИЕ </a:t>
            </a:r>
            <a:r>
              <a:rPr lang="ru-RU" sz="2200" cap="all" dirty="0" err="1" smtClean="0">
                <a:solidFill>
                  <a:srgbClr val="702727"/>
                </a:solidFill>
                <a:latin typeface="sm_claire-nn"/>
              </a:rPr>
              <a:t>ЭКСКУРСии</a:t>
            </a:r>
            <a:r>
              <a:rPr lang="ru-RU" sz="2200" cap="all" dirty="0" smtClean="0">
                <a:solidFill>
                  <a:srgbClr val="702727"/>
                </a:solidFill>
                <a:latin typeface="sm_claire-nn"/>
              </a:rPr>
              <a:t> В МУЗЕЕ ФРАНКОФОНИИ</a:t>
            </a:r>
            <a:endParaRPr lang="ru-RU" sz="2200" cap="all" dirty="0">
              <a:solidFill>
                <a:srgbClr val="702727"/>
              </a:solidFill>
              <a:latin typeface="sm_claire-nn"/>
            </a:endParaRPr>
          </a:p>
        </p:txBody>
      </p:sp>
    </p:spTree>
    <p:extLst>
      <p:ext uri="{BB962C8B-B14F-4D97-AF65-F5344CB8AC3E}">
        <p14:creationId xmlns:p14="http://schemas.microsoft.com/office/powerpoint/2010/main" val="140836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280" y="77046"/>
            <a:ext cx="55263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0" i="0" cap="all" dirty="0" smtClean="0">
                <a:solidFill>
                  <a:srgbClr val="702727"/>
                </a:solidFill>
                <a:effectLst/>
                <a:latin typeface="sm_claire-nn"/>
              </a:rPr>
              <a:t>СЕМИНАРЫ, КРУГЛЫЕ СТОЛЫ, МАСТЕР_КЛАССЫ </a:t>
            </a:r>
            <a:r>
              <a:rPr lang="ru-RU" sz="2200" b="0" i="0" cap="all" dirty="0" smtClean="0">
                <a:solidFill>
                  <a:srgbClr val="702727"/>
                </a:solidFill>
                <a:effectLst/>
                <a:latin typeface="sm_claire-nn"/>
              </a:rPr>
              <a:t>АССОЦИАЦИИ ДЛЯ УЧИТЕЛЕЙ ФРАНЦУЗСКОГО ЯЗЫКА</a:t>
            </a:r>
            <a:endParaRPr lang="ru-RU" sz="2200" b="0" i="0" cap="all" dirty="0">
              <a:solidFill>
                <a:srgbClr val="702727"/>
              </a:solidFill>
              <a:effectLst/>
              <a:latin typeface="sm_claire-n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6" y="1190062"/>
            <a:ext cx="5180834" cy="291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60" y="3940914"/>
            <a:ext cx="4733963" cy="266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Фото Yana Alemaykina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35"/>
          <a:stretch/>
        </p:blipFill>
        <p:spPr bwMode="auto">
          <a:xfrm>
            <a:off x="5508104" y="830382"/>
            <a:ext cx="3479137" cy="313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Фото Yana Alemaykina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4034" r="21290" b="16162"/>
          <a:stretch/>
        </p:blipFill>
        <p:spPr bwMode="auto">
          <a:xfrm>
            <a:off x="146540" y="4348105"/>
            <a:ext cx="3536728" cy="22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792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то Yana Alemaykina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6"/>
          <a:stretch/>
        </p:blipFill>
        <p:spPr bwMode="auto">
          <a:xfrm>
            <a:off x="-1555" y="188640"/>
            <a:ext cx="9144000" cy="27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Фото Yana Alemaykin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b="37705"/>
          <a:stretch/>
        </p:blipFill>
        <p:spPr bwMode="auto">
          <a:xfrm>
            <a:off x="-27518" y="3140969"/>
            <a:ext cx="9169964" cy="35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496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115</Words>
  <Application>Microsoft Office PowerPoint</Application>
  <PresentationFormat>Экран (4:3)</PresentationFormat>
  <Paragraphs>20</Paragraphs>
  <Slides>17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2017-08-17T17:50:20Z</dcterms:created>
  <dcterms:modified xsi:type="dcterms:W3CDTF">2017-08-21T19:44:35Z</dcterms:modified>
</cp:coreProperties>
</file>