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8"/>
  </p:notesMasterIdLst>
  <p:sldIdLst>
    <p:sldId id="256" r:id="rId2"/>
    <p:sldId id="261" r:id="rId3"/>
    <p:sldId id="260" r:id="rId4"/>
    <p:sldId id="286" r:id="rId5"/>
    <p:sldId id="262" r:id="rId6"/>
    <p:sldId id="265" r:id="rId7"/>
    <p:sldId id="266" r:id="rId8"/>
    <p:sldId id="267" r:id="rId9"/>
    <p:sldId id="268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64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53" autoAdjust="0"/>
  </p:normalViewPr>
  <p:slideViewPr>
    <p:cSldViewPr snapToGrid="0">
      <p:cViewPr varScale="1">
        <p:scale>
          <a:sx n="88" d="100"/>
          <a:sy n="88" d="100"/>
        </p:scale>
        <p:origin x="1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EAA77A-EE61-432F-A52A-E2A9FC3A784D}" type="doc">
      <dgm:prSet loTypeId="urn:microsoft.com/office/officeart/2005/8/layout/cycle7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6379DAFD-3302-41C0-967C-47CD777A9CDF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Государственные структуры</a:t>
          </a:r>
          <a:endParaRPr lang="ru-RU" b="1" dirty="0">
            <a:solidFill>
              <a:schemeClr val="tx1"/>
            </a:solidFill>
          </a:endParaRPr>
        </a:p>
      </dgm:t>
    </dgm:pt>
    <dgm:pt modelId="{F16A4D7E-841D-4F10-A801-714EB37E01FC}" type="parTrans" cxnId="{50BC7C65-2EA8-49AD-9A0D-61AFAA4F2B6B}">
      <dgm:prSet/>
      <dgm:spPr/>
      <dgm:t>
        <a:bodyPr/>
        <a:lstStyle/>
        <a:p>
          <a:endParaRPr lang="ru-RU"/>
        </a:p>
      </dgm:t>
    </dgm:pt>
    <dgm:pt modelId="{66389FFE-EEFA-48E7-A512-C246C7508F46}" type="sibTrans" cxnId="{50BC7C65-2EA8-49AD-9A0D-61AFAA4F2B6B}">
      <dgm:prSet/>
      <dgm:spPr/>
      <dgm:t>
        <a:bodyPr/>
        <a:lstStyle/>
        <a:p>
          <a:endParaRPr lang="ru-RU"/>
        </a:p>
      </dgm:t>
    </dgm:pt>
    <dgm:pt modelId="{5E7D10E5-AD7C-469D-B931-AA8C5E2C9A15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Бизнес-структуры</a:t>
          </a:r>
          <a:endParaRPr lang="ru-RU" b="1" dirty="0">
            <a:solidFill>
              <a:schemeClr val="tx1"/>
            </a:solidFill>
          </a:endParaRPr>
        </a:p>
      </dgm:t>
    </dgm:pt>
    <dgm:pt modelId="{CFCB7F13-8030-425D-BB26-F3C3C8A75805}" type="parTrans" cxnId="{995EC430-367B-4D95-8C23-2EDF6FC7E7D8}">
      <dgm:prSet/>
      <dgm:spPr/>
      <dgm:t>
        <a:bodyPr/>
        <a:lstStyle/>
        <a:p>
          <a:endParaRPr lang="ru-RU"/>
        </a:p>
      </dgm:t>
    </dgm:pt>
    <dgm:pt modelId="{544E2862-1312-46CD-A467-8717CB0CD39E}" type="sibTrans" cxnId="{995EC430-367B-4D95-8C23-2EDF6FC7E7D8}">
      <dgm:prSet/>
      <dgm:spPr/>
      <dgm:t>
        <a:bodyPr/>
        <a:lstStyle/>
        <a:p>
          <a:endParaRPr lang="ru-RU"/>
        </a:p>
      </dgm:t>
    </dgm:pt>
    <dgm:pt modelId="{621D5D1F-4154-4C9A-A0F7-D342C91EA971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Ассоциация</a:t>
          </a:r>
          <a:endParaRPr lang="ru-RU" sz="2400" b="1" dirty="0">
            <a:solidFill>
              <a:schemeClr val="tx1"/>
            </a:solidFill>
          </a:endParaRPr>
        </a:p>
      </dgm:t>
    </dgm:pt>
    <dgm:pt modelId="{4EEA6E80-A71F-4B77-833C-C75B6783C859}" type="parTrans" cxnId="{E31C98C5-F9BD-4965-8C3C-8CFAF5F24E74}">
      <dgm:prSet/>
      <dgm:spPr/>
      <dgm:t>
        <a:bodyPr/>
        <a:lstStyle/>
        <a:p>
          <a:endParaRPr lang="ru-RU"/>
        </a:p>
      </dgm:t>
    </dgm:pt>
    <dgm:pt modelId="{87A63BAC-10A6-4DA4-989B-C6707A0A395E}" type="sibTrans" cxnId="{E31C98C5-F9BD-4965-8C3C-8CFAF5F24E74}">
      <dgm:prSet/>
      <dgm:spPr/>
      <dgm:t>
        <a:bodyPr/>
        <a:lstStyle/>
        <a:p>
          <a:endParaRPr lang="ru-RU"/>
        </a:p>
      </dgm:t>
    </dgm:pt>
    <dgm:pt modelId="{578B142C-9E9A-461D-B1CF-67E969E26745}" type="pres">
      <dgm:prSet presAssocID="{E6EAA77A-EE61-432F-A52A-E2A9FC3A784D}" presName="Name0" presStyleCnt="0">
        <dgm:presLayoutVars>
          <dgm:dir/>
          <dgm:resizeHandles val="exact"/>
        </dgm:presLayoutVars>
      </dgm:prSet>
      <dgm:spPr/>
    </dgm:pt>
    <dgm:pt modelId="{98217DF4-ECCD-425C-AEFD-C1B72E8F40BF}" type="pres">
      <dgm:prSet presAssocID="{6379DAFD-3302-41C0-967C-47CD777A9CDF}" presName="node" presStyleLbl="node1" presStyleIdx="0" presStyleCnt="3" custScaleX="191348">
        <dgm:presLayoutVars>
          <dgm:bulletEnabled val="1"/>
        </dgm:presLayoutVars>
      </dgm:prSet>
      <dgm:spPr/>
    </dgm:pt>
    <dgm:pt modelId="{C333A2E4-985E-4E11-BB89-6CB48791CB5E}" type="pres">
      <dgm:prSet presAssocID="{66389FFE-EEFA-48E7-A512-C246C7508F46}" presName="sibTrans" presStyleLbl="sibTrans2D1" presStyleIdx="0" presStyleCnt="3"/>
      <dgm:spPr/>
    </dgm:pt>
    <dgm:pt modelId="{068C0144-3735-40F9-A792-95D01E4B1D48}" type="pres">
      <dgm:prSet presAssocID="{66389FFE-EEFA-48E7-A512-C246C7508F46}" presName="connectorText" presStyleLbl="sibTrans2D1" presStyleIdx="0" presStyleCnt="3"/>
      <dgm:spPr/>
    </dgm:pt>
    <dgm:pt modelId="{1846DCCE-98A5-4D3B-B0D7-D74E914BA488}" type="pres">
      <dgm:prSet presAssocID="{5E7D10E5-AD7C-469D-B931-AA8C5E2C9A15}" presName="node" presStyleLbl="node1" presStyleIdx="1" presStyleCnt="3" custScaleX="168708" custRadScaleRad="163832" custRadScaleInc="-21933">
        <dgm:presLayoutVars>
          <dgm:bulletEnabled val="1"/>
        </dgm:presLayoutVars>
      </dgm:prSet>
      <dgm:spPr/>
    </dgm:pt>
    <dgm:pt modelId="{C0D93210-7CC7-4EF0-BACE-2696F504B9F2}" type="pres">
      <dgm:prSet presAssocID="{544E2862-1312-46CD-A467-8717CB0CD39E}" presName="sibTrans" presStyleLbl="sibTrans2D1" presStyleIdx="1" presStyleCnt="3"/>
      <dgm:spPr/>
    </dgm:pt>
    <dgm:pt modelId="{77B8F88D-CB6B-455F-85C7-986023C404AE}" type="pres">
      <dgm:prSet presAssocID="{544E2862-1312-46CD-A467-8717CB0CD39E}" presName="connectorText" presStyleLbl="sibTrans2D1" presStyleIdx="1" presStyleCnt="3"/>
      <dgm:spPr/>
    </dgm:pt>
    <dgm:pt modelId="{14A59767-973E-4F12-A330-CA7546DDD25E}" type="pres">
      <dgm:prSet presAssocID="{621D5D1F-4154-4C9A-A0F7-D342C91EA971}" presName="node" presStyleLbl="node1" presStyleIdx="2" presStyleCnt="3" custScaleX="198862" custRadScaleRad="177527" custRadScaleInc="227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BB319E-9955-4500-A2B7-691CB872862B}" type="pres">
      <dgm:prSet presAssocID="{87A63BAC-10A6-4DA4-989B-C6707A0A395E}" presName="sibTrans" presStyleLbl="sibTrans2D1" presStyleIdx="2" presStyleCnt="3"/>
      <dgm:spPr/>
    </dgm:pt>
    <dgm:pt modelId="{1BF09DDB-0307-4127-8703-7B9B28E014F5}" type="pres">
      <dgm:prSet presAssocID="{87A63BAC-10A6-4DA4-989B-C6707A0A395E}" presName="connectorText" presStyleLbl="sibTrans2D1" presStyleIdx="2" presStyleCnt="3"/>
      <dgm:spPr/>
    </dgm:pt>
  </dgm:ptLst>
  <dgm:cxnLst>
    <dgm:cxn modelId="{D6713A00-B598-457D-B1EA-E5CFA6A945F6}" type="presOf" srcId="{621D5D1F-4154-4C9A-A0F7-D342C91EA971}" destId="{14A59767-973E-4F12-A330-CA7546DDD25E}" srcOrd="0" destOrd="0" presId="urn:microsoft.com/office/officeart/2005/8/layout/cycle7"/>
    <dgm:cxn modelId="{4859555C-B834-4B90-A76E-E1993BDA4018}" type="presOf" srcId="{87A63BAC-10A6-4DA4-989B-C6707A0A395E}" destId="{9FBB319E-9955-4500-A2B7-691CB872862B}" srcOrd="0" destOrd="0" presId="urn:microsoft.com/office/officeart/2005/8/layout/cycle7"/>
    <dgm:cxn modelId="{D63D489D-C2DA-4E70-B46E-6288CEF5B095}" type="presOf" srcId="{6379DAFD-3302-41C0-967C-47CD777A9CDF}" destId="{98217DF4-ECCD-425C-AEFD-C1B72E8F40BF}" srcOrd="0" destOrd="0" presId="urn:microsoft.com/office/officeart/2005/8/layout/cycle7"/>
    <dgm:cxn modelId="{50BC7C65-2EA8-49AD-9A0D-61AFAA4F2B6B}" srcId="{E6EAA77A-EE61-432F-A52A-E2A9FC3A784D}" destId="{6379DAFD-3302-41C0-967C-47CD777A9CDF}" srcOrd="0" destOrd="0" parTransId="{F16A4D7E-841D-4F10-A801-714EB37E01FC}" sibTransId="{66389FFE-EEFA-48E7-A512-C246C7508F46}"/>
    <dgm:cxn modelId="{995EC430-367B-4D95-8C23-2EDF6FC7E7D8}" srcId="{E6EAA77A-EE61-432F-A52A-E2A9FC3A784D}" destId="{5E7D10E5-AD7C-469D-B931-AA8C5E2C9A15}" srcOrd="1" destOrd="0" parTransId="{CFCB7F13-8030-425D-BB26-F3C3C8A75805}" sibTransId="{544E2862-1312-46CD-A467-8717CB0CD39E}"/>
    <dgm:cxn modelId="{EA2162E6-EAD8-4D52-B5B5-EE5C7FBB75D3}" type="presOf" srcId="{87A63BAC-10A6-4DA4-989B-C6707A0A395E}" destId="{1BF09DDB-0307-4127-8703-7B9B28E014F5}" srcOrd="1" destOrd="0" presId="urn:microsoft.com/office/officeart/2005/8/layout/cycle7"/>
    <dgm:cxn modelId="{C5CC69AD-F49F-4729-9D7D-E672647B16F2}" type="presOf" srcId="{66389FFE-EEFA-48E7-A512-C246C7508F46}" destId="{C333A2E4-985E-4E11-BB89-6CB48791CB5E}" srcOrd="0" destOrd="0" presId="urn:microsoft.com/office/officeart/2005/8/layout/cycle7"/>
    <dgm:cxn modelId="{12C0D629-E713-4824-8EE4-75B2284F67F5}" type="presOf" srcId="{5E7D10E5-AD7C-469D-B931-AA8C5E2C9A15}" destId="{1846DCCE-98A5-4D3B-B0D7-D74E914BA488}" srcOrd="0" destOrd="0" presId="urn:microsoft.com/office/officeart/2005/8/layout/cycle7"/>
    <dgm:cxn modelId="{E8F54307-D891-49F9-8229-DF880296D2D7}" type="presOf" srcId="{544E2862-1312-46CD-A467-8717CB0CD39E}" destId="{77B8F88D-CB6B-455F-85C7-986023C404AE}" srcOrd="1" destOrd="0" presId="urn:microsoft.com/office/officeart/2005/8/layout/cycle7"/>
    <dgm:cxn modelId="{6FA53CA5-667D-49D6-A66A-CE1EA4A83AFE}" type="presOf" srcId="{E6EAA77A-EE61-432F-A52A-E2A9FC3A784D}" destId="{578B142C-9E9A-461D-B1CF-67E969E26745}" srcOrd="0" destOrd="0" presId="urn:microsoft.com/office/officeart/2005/8/layout/cycle7"/>
    <dgm:cxn modelId="{9881937C-4910-461E-A6B3-3FA9B3D082E3}" type="presOf" srcId="{66389FFE-EEFA-48E7-A512-C246C7508F46}" destId="{068C0144-3735-40F9-A792-95D01E4B1D48}" srcOrd="1" destOrd="0" presId="urn:microsoft.com/office/officeart/2005/8/layout/cycle7"/>
    <dgm:cxn modelId="{EBD4A1E4-E878-453B-B4B4-FD1DCC768A15}" type="presOf" srcId="{544E2862-1312-46CD-A467-8717CB0CD39E}" destId="{C0D93210-7CC7-4EF0-BACE-2696F504B9F2}" srcOrd="0" destOrd="0" presId="urn:microsoft.com/office/officeart/2005/8/layout/cycle7"/>
    <dgm:cxn modelId="{E31C98C5-F9BD-4965-8C3C-8CFAF5F24E74}" srcId="{E6EAA77A-EE61-432F-A52A-E2A9FC3A784D}" destId="{621D5D1F-4154-4C9A-A0F7-D342C91EA971}" srcOrd="2" destOrd="0" parTransId="{4EEA6E80-A71F-4B77-833C-C75B6783C859}" sibTransId="{87A63BAC-10A6-4DA4-989B-C6707A0A395E}"/>
    <dgm:cxn modelId="{3C5F8B18-DACA-48A1-AA6D-F254745AE414}" type="presParOf" srcId="{578B142C-9E9A-461D-B1CF-67E969E26745}" destId="{98217DF4-ECCD-425C-AEFD-C1B72E8F40BF}" srcOrd="0" destOrd="0" presId="urn:microsoft.com/office/officeart/2005/8/layout/cycle7"/>
    <dgm:cxn modelId="{51D7B74F-ED97-4CC1-8AE8-DDAA8C3E5281}" type="presParOf" srcId="{578B142C-9E9A-461D-B1CF-67E969E26745}" destId="{C333A2E4-985E-4E11-BB89-6CB48791CB5E}" srcOrd="1" destOrd="0" presId="urn:microsoft.com/office/officeart/2005/8/layout/cycle7"/>
    <dgm:cxn modelId="{860C869E-8CC1-46F7-AB70-C0E1A1987CB5}" type="presParOf" srcId="{C333A2E4-985E-4E11-BB89-6CB48791CB5E}" destId="{068C0144-3735-40F9-A792-95D01E4B1D48}" srcOrd="0" destOrd="0" presId="urn:microsoft.com/office/officeart/2005/8/layout/cycle7"/>
    <dgm:cxn modelId="{2ADD3655-4B60-4452-BC60-B81D91186471}" type="presParOf" srcId="{578B142C-9E9A-461D-B1CF-67E969E26745}" destId="{1846DCCE-98A5-4D3B-B0D7-D74E914BA488}" srcOrd="2" destOrd="0" presId="urn:microsoft.com/office/officeart/2005/8/layout/cycle7"/>
    <dgm:cxn modelId="{F2C08992-A72B-4523-9847-200704BBD935}" type="presParOf" srcId="{578B142C-9E9A-461D-B1CF-67E969E26745}" destId="{C0D93210-7CC7-4EF0-BACE-2696F504B9F2}" srcOrd="3" destOrd="0" presId="urn:microsoft.com/office/officeart/2005/8/layout/cycle7"/>
    <dgm:cxn modelId="{F03D82B6-F02A-4E8A-AEE3-FF97A02F16B1}" type="presParOf" srcId="{C0D93210-7CC7-4EF0-BACE-2696F504B9F2}" destId="{77B8F88D-CB6B-455F-85C7-986023C404AE}" srcOrd="0" destOrd="0" presId="urn:microsoft.com/office/officeart/2005/8/layout/cycle7"/>
    <dgm:cxn modelId="{B935D2AE-DBAA-4550-9ED5-876ABF891230}" type="presParOf" srcId="{578B142C-9E9A-461D-B1CF-67E969E26745}" destId="{14A59767-973E-4F12-A330-CA7546DDD25E}" srcOrd="4" destOrd="0" presId="urn:microsoft.com/office/officeart/2005/8/layout/cycle7"/>
    <dgm:cxn modelId="{8773A9F0-5FBD-4305-9668-381D6A1AA430}" type="presParOf" srcId="{578B142C-9E9A-461D-B1CF-67E969E26745}" destId="{9FBB319E-9955-4500-A2B7-691CB872862B}" srcOrd="5" destOrd="0" presId="urn:microsoft.com/office/officeart/2005/8/layout/cycle7"/>
    <dgm:cxn modelId="{A0D51A22-53CC-4BAC-B7CF-D5201233ADC2}" type="presParOf" srcId="{9FBB319E-9955-4500-A2B7-691CB872862B}" destId="{1BF09DDB-0307-4127-8703-7B9B28E014F5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217DF4-ECCD-425C-AEFD-C1B72E8F40BF}">
      <dsp:nvSpPr>
        <dsp:cNvPr id="0" name=""/>
        <dsp:cNvSpPr/>
      </dsp:nvSpPr>
      <dsp:spPr>
        <a:xfrm>
          <a:off x="3286270" y="903"/>
          <a:ext cx="3287709" cy="85909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Государственные структуры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3311432" y="26065"/>
        <a:ext cx="3237385" cy="808767"/>
      </dsp:txXfrm>
    </dsp:sp>
    <dsp:sp modelId="{C333A2E4-985E-4E11-BB89-6CB48791CB5E}">
      <dsp:nvSpPr>
        <dsp:cNvPr id="0" name=""/>
        <dsp:cNvSpPr/>
      </dsp:nvSpPr>
      <dsp:spPr>
        <a:xfrm rot="2594465">
          <a:off x="5333993" y="1487816"/>
          <a:ext cx="1760725" cy="30068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5424198" y="1547952"/>
        <a:ext cx="1580315" cy="180410"/>
      </dsp:txXfrm>
    </dsp:sp>
    <dsp:sp modelId="{1846DCCE-98A5-4D3B-B0D7-D74E914BA488}">
      <dsp:nvSpPr>
        <dsp:cNvPr id="0" name=""/>
        <dsp:cNvSpPr/>
      </dsp:nvSpPr>
      <dsp:spPr>
        <a:xfrm>
          <a:off x="6049231" y="2416318"/>
          <a:ext cx="2898713" cy="859091"/>
        </a:xfrm>
        <a:prstGeom prst="roundRect">
          <a:avLst>
            <a:gd name="adj" fmla="val 10000"/>
          </a:avLst>
        </a:prstGeom>
        <a:solidFill>
          <a:schemeClr val="accent2">
            <a:hueOff val="-635748"/>
            <a:satOff val="-3231"/>
            <a:lumOff val="-186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Бизнес-структуры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6074393" y="2441480"/>
        <a:ext cx="2848389" cy="808767"/>
      </dsp:txXfrm>
    </dsp:sp>
    <dsp:sp modelId="{C0D93210-7CC7-4EF0-BACE-2696F504B9F2}">
      <dsp:nvSpPr>
        <dsp:cNvPr id="0" name=""/>
        <dsp:cNvSpPr/>
      </dsp:nvSpPr>
      <dsp:spPr>
        <a:xfrm rot="10773324">
          <a:off x="4068448" y="2715310"/>
          <a:ext cx="1760725" cy="30068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>
            <a:hueOff val="-635748"/>
            <a:satOff val="-3231"/>
            <a:lumOff val="-186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 rot="10800000">
        <a:off x="4158653" y="2775446"/>
        <a:ext cx="1580315" cy="180410"/>
      </dsp:txXfrm>
    </dsp:sp>
    <dsp:sp modelId="{14A59767-973E-4F12-A330-CA7546DDD25E}">
      <dsp:nvSpPr>
        <dsp:cNvPr id="0" name=""/>
        <dsp:cNvSpPr/>
      </dsp:nvSpPr>
      <dsp:spPr>
        <a:xfrm>
          <a:off x="431576" y="2457901"/>
          <a:ext cx="3416814" cy="859091"/>
        </a:xfrm>
        <a:prstGeom prst="roundRect">
          <a:avLst>
            <a:gd name="adj" fmla="val 10000"/>
          </a:avLst>
        </a:prstGeom>
        <a:solidFill>
          <a:srgbClr val="92D05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Ассоциация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456738" y="2483063"/>
        <a:ext cx="3366490" cy="808767"/>
      </dsp:txXfrm>
    </dsp:sp>
    <dsp:sp modelId="{9FBB319E-9955-4500-A2B7-691CB872862B}">
      <dsp:nvSpPr>
        <dsp:cNvPr id="0" name=""/>
        <dsp:cNvSpPr/>
      </dsp:nvSpPr>
      <dsp:spPr>
        <a:xfrm rot="19117971">
          <a:off x="2654692" y="1508607"/>
          <a:ext cx="1760725" cy="30068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>
            <a:hueOff val="-1271496"/>
            <a:satOff val="-6463"/>
            <a:lumOff val="-372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2744897" y="1568743"/>
        <a:ext cx="1580315" cy="1804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4A83F4-F0D9-4644-BD16-8128CD0705B8}" type="datetimeFigureOut">
              <a:rPr lang="ru-RU" smtClean="0"/>
              <a:t>21.08.2017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1273E-12B7-4E4F-BC81-004B437B20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193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/>
          <a:lstStyle/>
          <a:p>
            <a:pPr>
              <a:spcBef>
                <a:spcPct val="0"/>
              </a:spcBef>
            </a:pPr>
            <a:endParaRPr lang="en-GB" altLang="ru-RU" smtClean="0">
              <a:latin typeface="Times New Roman" panose="02020603050405020304" pitchFamily="18" charset="0"/>
            </a:endParaRPr>
          </a:p>
        </p:txBody>
      </p:sp>
      <p:sp>
        <p:nvSpPr>
          <p:cNvPr id="7172" name="Foliennummernplatzhalt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fld id="{695B1E12-2F89-4DF9-AD94-7EB970266B2F}" type="slidenum">
              <a:rPr lang="de-DE" altLang="ru-RU">
                <a:latin typeface="Calibri" panose="020F0502020204030204" pitchFamily="34" charset="0"/>
              </a:rPr>
              <a:pPr algn="r" eaLnBrk="1" hangingPunct="1">
                <a:spcBef>
                  <a:spcPct val="20000"/>
                </a:spcBef>
              </a:pPr>
              <a:t>7</a:t>
            </a:fld>
            <a:endParaRPr lang="de-DE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775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8/21/2017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C4966-21A8-41DD-AFD0-2D68F4BF890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90903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8/21/2017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8/21/2017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8/21/2017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  <p:sldLayoutId id="2147483670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Bio-teachers@yandex.ru" TargetMode="External"/><Relationship Id="rId2" Type="http://schemas.openxmlformats.org/officeDocument/2006/relationships/hyperlink" Target="https://vk.com/bioteacherstve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birdsmoscow.net.ru/monitoring-gnezd-belogo-aista.html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03284" y="3906759"/>
            <a:ext cx="6815669" cy="1515533"/>
          </a:xfrm>
        </p:spPr>
        <p:txBody>
          <a:bodyPr/>
          <a:lstStyle/>
          <a:p>
            <a:r>
              <a:rPr lang="ru-RU" sz="2800" b="1" dirty="0"/>
              <a:t>Ассоциация учителей-предметников в процессе интеграции школьного, дополнительного образования и природоохранной </a:t>
            </a:r>
            <a:r>
              <a:rPr lang="ru-RU" sz="2800" b="1" dirty="0" smtClean="0"/>
              <a:t>деятельности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ru-RU" sz="2400" dirty="0" smtClean="0"/>
              <a:t>Медведева Надежда Евгеньевна</a:t>
            </a:r>
            <a:br>
              <a:rPr lang="ru-RU" sz="2400" dirty="0" smtClean="0"/>
            </a:br>
            <a:r>
              <a:rPr lang="ru-RU" sz="2400" dirty="0" smtClean="0"/>
              <a:t>учитель биологии МОУ «Гимназия № 44 </a:t>
            </a:r>
            <a:r>
              <a:rPr lang="ru-RU" sz="2400" dirty="0" err="1" smtClean="0"/>
              <a:t>г.Твери</a:t>
            </a:r>
            <a:r>
              <a:rPr lang="ru-RU" sz="2400" dirty="0" smtClean="0"/>
              <a:t>», председатель ассоциации, </a:t>
            </a:r>
            <a:r>
              <a:rPr lang="ru-RU" sz="2400" dirty="0" err="1" smtClean="0"/>
              <a:t>канд.биол.наук</a:t>
            </a:r>
            <a:r>
              <a:rPr lang="ru-RU" sz="2400" dirty="0" smtClean="0"/>
              <a:t>.</a:t>
            </a:r>
            <a:br>
              <a:rPr lang="ru-RU" sz="2400" dirty="0" smtClean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81859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1584326" y="832304"/>
            <a:ext cx="9047843" cy="10795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1" dirty="0" smtClean="0">
                <a:solidFill>
                  <a:schemeClr val="tx1"/>
                </a:solidFill>
              </a:rPr>
              <a:t>Ассоциация учителей биологии как </a:t>
            </a:r>
            <a:r>
              <a:rPr lang="ru-RU" altLang="ru-RU" b="1" dirty="0" err="1" smtClean="0">
                <a:solidFill>
                  <a:schemeClr val="tx1"/>
                </a:solidFill>
              </a:rPr>
              <a:t>стейкхолдер</a:t>
            </a:r>
            <a:r>
              <a:rPr lang="ru-RU" altLang="ru-RU" b="1" dirty="0" smtClean="0">
                <a:solidFill>
                  <a:schemeClr val="tx1"/>
                </a:solidFill>
              </a:rPr>
              <a:t> </a:t>
            </a:r>
            <a:endParaRPr lang="ru-RU" altLang="ru-RU" b="1" dirty="0" smtClean="0">
              <a:solidFill>
                <a:schemeClr val="tx1"/>
              </a:solidFill>
            </a:endParaRPr>
          </a:p>
        </p:txBody>
      </p:sp>
      <p:pic>
        <p:nvPicPr>
          <p:cNvPr id="13315" name="Picture 4" descr="&amp;Kcy;&amp;acy;&amp;rcy;&amp;tcy;&amp;icy;&amp;ncy;&amp;kcy;&amp;icy; &amp;pcy;&amp;ocy; &amp;zcy;&amp;acy;&amp;pcy;&amp;rcy;&amp;ocy;&amp;scy;&amp;ucy; &amp;bcy;&amp;icy;&amp;ocy;&amp;lcy;&amp;ocy;&amp;gcy;&amp;icy;&amp;chcy;&amp;iecy;&amp;scy;&amp;kcy;&amp;icy; &amp;tscy;&amp;iecy;&amp;ncy;&amp;ncy;&amp;ycy;&amp;iecy; &amp;lcy;&amp;iecy;&amp;scy;&amp;acy; &amp;dcy;&amp;iecy;&amp;vcy;&amp;scy;&amp;tcy;&amp;vcy;&amp;iecy;&amp;ncy;&amp;ncy;&amp;ycy;&amp;ie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029" y="2716668"/>
            <a:ext cx="4125914" cy="321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6" descr="&amp;Kcy;&amp;acy;&amp;rcy;&amp;tcy;&amp;icy;&amp;ncy;&amp;kcy;&amp;icy; &amp;pcy;&amp;ocy; &amp;zcy;&amp;acy;&amp;pcy;&amp;rcy;&amp;ocy;&amp;scy;&amp;ucy; &amp;chcy;&amp;acy;&amp;scy;&amp;ocy;&amp;vcy;&amp;ncy;&amp;yacy; &amp;vcy; &amp;lcy;&amp;iecy;&amp;scy;&amp;u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842" y="2716668"/>
            <a:ext cx="4211638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583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2" descr="Безимени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143" y="1212850"/>
            <a:ext cx="4891089" cy="4959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3205391" y="597808"/>
            <a:ext cx="6119813" cy="523875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2800" b="1" dirty="0"/>
              <a:t>Биологически ценные леса (БЦЛ)</a:t>
            </a:r>
          </a:p>
        </p:txBody>
      </p:sp>
    </p:spTree>
    <p:extLst>
      <p:ext uri="{BB962C8B-B14F-4D97-AF65-F5344CB8AC3E}">
        <p14:creationId xmlns:p14="http://schemas.microsoft.com/office/powerpoint/2010/main" val="487781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ChangeArrowheads="1"/>
          </p:cNvSpPr>
          <p:nvPr/>
        </p:nvSpPr>
        <p:spPr bwMode="auto">
          <a:xfrm>
            <a:off x="2351088" y="548142"/>
            <a:ext cx="8208963" cy="163195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/>
              <a:t>Места концентрации редких видов.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/>
              <a:t>Например, в Вышневолоцком районе в </a:t>
            </a:r>
            <a:r>
              <a:rPr lang="ru-RU" altLang="ru-RU" sz="2400" b="1" dirty="0" err="1"/>
              <a:t>Осеченском</a:t>
            </a:r>
            <a:r>
              <a:rPr lang="ru-RU" altLang="ru-RU" sz="2400" b="1" dirty="0"/>
              <a:t> лесничестве имеется местечко  входит Орхидная горка (д.д. </a:t>
            </a:r>
            <a:r>
              <a:rPr lang="ru-RU" altLang="ru-RU" sz="2400" b="1" dirty="0" err="1"/>
              <a:t>Гирино-Ильинское</a:t>
            </a:r>
            <a:r>
              <a:rPr lang="ru-RU" altLang="ru-RU" sz="2800" b="1" dirty="0"/>
              <a:t>) </a:t>
            </a:r>
          </a:p>
        </p:txBody>
      </p:sp>
      <p:pic>
        <p:nvPicPr>
          <p:cNvPr id="21507" name="Picture 8" descr="&amp;Kcy;&amp;acy;&amp;rcy;&amp;tcy;&amp;icy;&amp;ncy;&amp;kcy;&amp;icy; &amp;pcy;&amp;ocy; &amp;zcy;&amp;acy;&amp;pcy;&amp;rcy;&amp;ocy;&amp;scy;&amp;ucy; &amp;vcy;&amp;iecy;&amp;ncy;&amp;iecy;&amp;rcy;&amp;icy;&amp;ncy; &amp;bcy;&amp;acy;&amp;shcy;&amp;mcy;&amp;acy;&amp;chcy;&amp;ocy;&amp;kcy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6" y="2276476"/>
            <a:ext cx="3095625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2" descr="&amp;Kcy;&amp;acy;&amp;rcy;&amp;tcy;&amp;icy;&amp;ncy;&amp;kcy;&amp;icy; &amp;pcy;&amp;ocy; &amp;zcy;&amp;acy;&amp;pcy;&amp;rcy;&amp;ocy;&amp;scy;&amp;ucy; &amp;ocy;&amp;rcy;&amp;khcy;&amp;icy;&amp;dcy;&amp;ncy;&amp;acy;&amp;yacy; &amp;gcy;&amp;ocy;&amp;rcy;&amp;kcy;&amp;acy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2276476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683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ChangeArrowheads="1"/>
          </p:cNvSpPr>
          <p:nvPr/>
        </p:nvSpPr>
        <p:spPr bwMode="auto">
          <a:xfrm>
            <a:off x="2373086" y="478971"/>
            <a:ext cx="8115528" cy="156966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/>
              <a:t>О местообитании </a:t>
            </a:r>
            <a:r>
              <a:rPr lang="ru-RU" altLang="ru-RU" sz="2400" b="1" dirty="0" err="1"/>
              <a:t>Венериного</a:t>
            </a:r>
            <a:r>
              <a:rPr lang="ru-RU" altLang="ru-RU" sz="2400" b="1" dirty="0"/>
              <a:t> башмачка и других орхидей в  окр. д. Добрыни Спировского района арендатор узнал благодаря исследовательскому проекту школьников из Выдропужска</a:t>
            </a:r>
            <a:endParaRPr lang="ru-RU" altLang="ru-RU" sz="2800" b="1" dirty="0"/>
          </a:p>
        </p:txBody>
      </p:sp>
      <p:pic>
        <p:nvPicPr>
          <p:cNvPr id="22531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209" y="2582864"/>
            <a:ext cx="2139950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454" y="2593747"/>
            <a:ext cx="2160588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990" y="2238157"/>
            <a:ext cx="2394858" cy="1795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616" y="4148592"/>
            <a:ext cx="2650444" cy="1988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758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ChangeArrowheads="1"/>
          </p:cNvSpPr>
          <p:nvPr/>
        </p:nvSpPr>
        <p:spPr bwMode="auto">
          <a:xfrm>
            <a:off x="2459038" y="692151"/>
            <a:ext cx="8208962" cy="523875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2800" b="1"/>
              <a:t>Ключевые сезонные места обитания животных </a:t>
            </a:r>
          </a:p>
        </p:txBody>
      </p:sp>
      <p:pic>
        <p:nvPicPr>
          <p:cNvPr id="23555" name="Picture 2" descr="&amp;Kcy;&amp;acy;&amp;rcy;&amp;tcy;&amp;icy;&amp;ncy;&amp;kcy;&amp;icy; &amp;pcy;&amp;ocy; &amp;zcy;&amp;acy;&amp;pcy;&amp;rcy;&amp;ocy;&amp;scy;&amp;ucy; &amp;gcy;&amp;lcy;&amp;ucy;&amp;khcy;&amp;acy;&amp;rcy;&amp;icy;&amp;ncy;&amp;ycy;&amp;jcy; &amp;tcy;&amp;ocy;&amp;kcy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728" y="1429884"/>
            <a:ext cx="6693581" cy="446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770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 descr="EXPTEXTB"/>
          <p:cNvSpPr txBox="1">
            <a:spLocks noChangeArrowheads="1"/>
          </p:cNvSpPr>
          <p:nvPr/>
        </p:nvSpPr>
        <p:spPr>
          <a:xfrm>
            <a:off x="2362200" y="468086"/>
            <a:ext cx="8040345" cy="1301070"/>
          </a:xfrm>
          <a:prstGeom prst="rect">
            <a:avLst/>
          </a:prstGeom>
          <a:noFill/>
          <a:ln w="9525" cmpd="sng"/>
        </p:spPr>
        <p:txBody>
          <a:bodyPr anchor="ctr"/>
          <a:lstStyle/>
          <a:p>
            <a:pPr algn="ctr">
              <a:defRPr/>
            </a:pPr>
            <a:r>
              <a:rPr lang="ru-RU" sz="3600" b="1" cap="all" dirty="0"/>
              <a:t>Леса высокой социальной </a:t>
            </a:r>
            <a:r>
              <a:rPr lang="ru-RU" sz="3600" b="1" cap="all" dirty="0" smtClean="0"/>
              <a:t>значимости</a:t>
            </a:r>
            <a:endParaRPr lang="ru-RU" sz="800" b="1" dirty="0"/>
          </a:p>
        </p:txBody>
      </p:sp>
      <p:pic>
        <p:nvPicPr>
          <p:cNvPr id="24579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228" y="1846283"/>
            <a:ext cx="5728607" cy="429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631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476251"/>
            <a:ext cx="3752850" cy="4824413"/>
          </a:xfrm>
          <a:prstGeom prst="rect">
            <a:avLst/>
          </a:prstGeom>
          <a:noFill/>
          <a:ln w="889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2279651" y="5732463"/>
            <a:ext cx="8208963" cy="5207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2800" b="1"/>
              <a:t>Места сбора местным населением грибов и ягод</a:t>
            </a:r>
            <a:r>
              <a:rPr lang="ru-RU" altLang="ru-RU" sz="2400"/>
              <a:t> </a:t>
            </a:r>
          </a:p>
        </p:txBody>
      </p:sp>
      <p:pic>
        <p:nvPicPr>
          <p:cNvPr id="2560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404814"/>
            <a:ext cx="3168650" cy="2376487"/>
          </a:xfrm>
          <a:prstGeom prst="rect">
            <a:avLst/>
          </a:prstGeom>
          <a:noFill/>
          <a:ln w="889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3141664"/>
            <a:ext cx="3240088" cy="2206625"/>
          </a:xfrm>
          <a:prstGeom prst="rect">
            <a:avLst/>
          </a:prstGeom>
          <a:noFill/>
          <a:ln w="889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07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Прямоугольник 1"/>
          <p:cNvSpPr>
            <a:spLocks noChangeArrowheads="1"/>
          </p:cNvSpPr>
          <p:nvPr/>
        </p:nvSpPr>
        <p:spPr bwMode="auto">
          <a:xfrm>
            <a:off x="2178050" y="549275"/>
            <a:ext cx="84899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/>
              <a:t>Вышневолоцкий район: Заборовское  лесничество,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/>
              <a:t> староверческое кладбище в лесу </a:t>
            </a:r>
            <a:endParaRPr lang="ru-RU" altLang="ru-RU" sz="2800"/>
          </a:p>
        </p:txBody>
      </p:sp>
      <p:pic>
        <p:nvPicPr>
          <p:cNvPr id="26627" name="Picture 2" descr="&amp;Kcy;&amp;acy;&amp;rcy;&amp;tcy;&amp;icy;&amp;ncy;&amp;kcy;&amp;icy; &amp;pcy;&amp;ocy; &amp;zcy;&amp;acy;&amp;pcy;&amp;rcy;&amp;ocy;&amp;scy;&amp;ucy; &amp;scy;&amp;tcy;&amp;acy;&amp;rcy;&amp;ocy;&amp;vcy;&amp;iecy;&amp;rcy;&amp;chcy;&amp;iecy;&amp;scy;&amp;kcy;&amp;ocy;&amp;iecy; &amp;kcy;&amp;lcy;&amp;acy;&amp;dcy;&amp;bcy;&amp;icy;&amp;shchcy;&amp;iecy; &amp;vcy; &amp;lcy;&amp;iecy;&amp;scy;&amp;ucy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787" y="1503363"/>
            <a:ext cx="6594476" cy="4385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79091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Прямоугольник 3"/>
          <p:cNvSpPr>
            <a:spLocks noChangeArrowheads="1"/>
          </p:cNvSpPr>
          <p:nvPr/>
        </p:nvSpPr>
        <p:spPr bwMode="auto">
          <a:xfrm>
            <a:off x="2178050" y="549275"/>
            <a:ext cx="84899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/>
              <a:t>Вышневолоцкий район: Красномайское участковое лесничество, могила летчика в лесу</a:t>
            </a:r>
            <a:endParaRPr lang="ru-RU" altLang="ru-RU" sz="2800"/>
          </a:p>
        </p:txBody>
      </p:sp>
      <p:pic>
        <p:nvPicPr>
          <p:cNvPr id="27651" name="Picture 3" descr="&amp;Kcy;&amp;acy;&amp;rcy;&amp;tcy;&amp;icy;&amp;ncy;&amp;kcy;&amp;icy; &amp;pcy;&amp;ocy; &amp;zcy;&amp;acy;&amp;pcy;&amp;rcy;&amp;ocy;&amp;scy;&amp;ucy; &amp;mcy;&amp;ocy;&amp;gcy;&amp;icy;&amp;lcy;&amp;acy; &amp;lcy;&amp;iecy;&amp;tcy;&amp;chcy;&amp;icy;&amp;kcy;&amp;acy; &amp;vcy; &amp;lcy;&amp;iecy;&amp;scy;&amp;ucy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1628775"/>
            <a:ext cx="6629400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82267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Прямоугольник 3"/>
          <p:cNvSpPr>
            <a:spLocks noChangeArrowheads="1"/>
          </p:cNvSpPr>
          <p:nvPr/>
        </p:nvSpPr>
        <p:spPr bwMode="auto">
          <a:xfrm>
            <a:off x="2178050" y="260350"/>
            <a:ext cx="848995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/>
              <a:t>Удомельский район: Куровское лесничество, выдел, старинное кладбище у урочища Чёрные ручьи</a:t>
            </a:r>
            <a:endParaRPr lang="ru-RU" altLang="ru-RU" sz="2800"/>
          </a:p>
        </p:txBody>
      </p:sp>
      <p:pic>
        <p:nvPicPr>
          <p:cNvPr id="28675" name="Рисунок 4" descr="19_fu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916113"/>
            <a:ext cx="381635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Рисунок 5" descr="83_fu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4" y="3573464"/>
            <a:ext cx="3887787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8465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Ассоциация учителей и преподавателей биологии и экологии Тверской области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af-ZA" dirty="0">
                <a:hlinkClick r:id="rId2"/>
              </a:rPr>
              <a:t>https://</a:t>
            </a:r>
            <a:r>
              <a:rPr lang="af-ZA" dirty="0" smtClean="0">
                <a:hlinkClick r:id="rId2"/>
              </a:rPr>
              <a:t>vk.com/bioteacherstver</a:t>
            </a:r>
            <a:endParaRPr lang="ru-RU" dirty="0"/>
          </a:p>
          <a:p>
            <a:pPr algn="ctr"/>
            <a:r>
              <a:rPr lang="en-US" dirty="0" smtClean="0">
                <a:hlinkClick r:id="rId3"/>
              </a:rPr>
              <a:t>Bio-teachers@yandex.ru</a:t>
            </a:r>
            <a:endParaRPr lang="en-US" dirty="0" smtClean="0"/>
          </a:p>
          <a:p>
            <a:pPr algn="ctr"/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2357" y="3902938"/>
            <a:ext cx="2128157" cy="214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1997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Прямоугольник 3"/>
          <p:cNvSpPr>
            <a:spLocks noChangeArrowheads="1"/>
          </p:cNvSpPr>
          <p:nvPr/>
        </p:nvSpPr>
        <p:spPr bwMode="auto">
          <a:xfrm>
            <a:off x="2191905" y="523586"/>
            <a:ext cx="84899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/>
              <a:t>Удомельский район: Верхневолжское лесничество, СПК «Брусово», урочище </a:t>
            </a:r>
            <a:r>
              <a:rPr lang="ru-RU" altLang="ru-RU" sz="2800" b="1" dirty="0" err="1"/>
              <a:t>Деревяжиха</a:t>
            </a:r>
            <a:endParaRPr lang="ru-RU" altLang="ru-RU" sz="2800" dirty="0"/>
          </a:p>
        </p:txBody>
      </p:sp>
      <p:pic>
        <p:nvPicPr>
          <p:cNvPr id="29699" name="Рисунок 6" descr="Без имени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073" y="1747694"/>
            <a:ext cx="5761760" cy="4231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82974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Прямоугольник 3"/>
          <p:cNvSpPr>
            <a:spLocks noChangeArrowheads="1"/>
          </p:cNvSpPr>
          <p:nvPr/>
        </p:nvSpPr>
        <p:spPr bwMode="auto">
          <a:xfrm>
            <a:off x="2424114" y="692151"/>
            <a:ext cx="80216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/>
              <a:t>Ржевский район: Мончаловский лес </a:t>
            </a:r>
            <a:endParaRPr lang="ru-RU" altLang="ru-RU" sz="3600"/>
          </a:p>
        </p:txBody>
      </p:sp>
      <p:pic>
        <p:nvPicPr>
          <p:cNvPr id="30723" name="Picture 4" descr="&amp;Kcy;&amp;acy;&amp;rcy;&amp;tcy;&amp;icy;&amp;ncy;&amp;kcy;&amp;icy; &amp;pcy;&amp;ocy; &amp;zcy;&amp;acy;&amp;pcy;&amp;rcy;&amp;ocy;&amp;scy;&amp;ucy; &amp;mcy;&amp;ocy;&amp;ncy;&amp;chcy;&amp;acy;&amp;lcy;&amp;ocy;&amp;vcy;&amp;scy;&amp;kcy;&amp;icy;&amp;jcy; &amp;lcy;&amp;iecy;&amp;scy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923" y="1338264"/>
            <a:ext cx="6796087" cy="468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41978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Прямоугольник 3"/>
          <p:cNvSpPr>
            <a:spLocks noChangeArrowheads="1"/>
          </p:cNvSpPr>
          <p:nvPr/>
        </p:nvSpPr>
        <p:spPr bwMode="auto">
          <a:xfrm>
            <a:off x="2351089" y="333375"/>
            <a:ext cx="802163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/>
              <a:t>Старицкий район: долина руч. Каменка в окр. д. Щапово</a:t>
            </a:r>
            <a:endParaRPr lang="ru-RU" altLang="ru-RU" sz="2800"/>
          </a:p>
        </p:txBody>
      </p:sp>
      <p:pic>
        <p:nvPicPr>
          <p:cNvPr id="31747" name="Picture 2" descr="&amp;Kcy;&amp;acy;&amp;rcy;&amp;tcy;&amp;icy;&amp;ncy;&amp;kcy;&amp;icy; &amp;pcy;&amp;ocy; &amp;zcy;&amp;acy;&amp;pcy;&amp;rcy;&amp;ocy;&amp;scy;&amp;ucy; &amp;shchcy;&amp;acy;&amp;pcy;&amp;ocy;&amp;vcy;&amp;scy;&amp;kcy;&amp;icy;&amp;jcy; &amp;rcy;&amp;ucy;&amp;chcy;&amp;iecy;&amp;jcy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182" y="1498168"/>
            <a:ext cx="5859896" cy="4395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3781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Прямоугольник 3"/>
          <p:cNvSpPr>
            <a:spLocks noChangeArrowheads="1"/>
          </p:cNvSpPr>
          <p:nvPr/>
        </p:nvSpPr>
        <p:spPr bwMode="auto">
          <a:xfrm>
            <a:off x="2424114" y="692150"/>
            <a:ext cx="802163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/>
              <a:t>Кувшиновский район, Тысяцкое лесничество,  остатки парка у б. д. Мал. Волосово. </a:t>
            </a:r>
            <a:endParaRPr lang="ru-RU" altLang="ru-RU" sz="2800"/>
          </a:p>
        </p:txBody>
      </p:sp>
      <p:pic>
        <p:nvPicPr>
          <p:cNvPr id="34819" name="Рисунок 4" descr="P101015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6" y="1916114"/>
            <a:ext cx="3167063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Рисунок 7" descr="IMG_595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2708276"/>
            <a:ext cx="4105275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89357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Прямоугольник 3"/>
          <p:cNvSpPr>
            <a:spLocks noChangeArrowheads="1"/>
          </p:cNvSpPr>
          <p:nvPr/>
        </p:nvSpPr>
        <p:spPr bwMode="auto">
          <a:xfrm>
            <a:off x="2424114" y="692150"/>
            <a:ext cx="802163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/>
              <a:t>Кувшиновский район, Пеньское лесничество,  лес в окр. д. Ново</a:t>
            </a:r>
            <a:endParaRPr lang="ru-RU" altLang="ru-RU" sz="2800"/>
          </a:p>
        </p:txBody>
      </p:sp>
      <p:pic>
        <p:nvPicPr>
          <p:cNvPr id="35843" name="Рисунок 5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909" y="1803111"/>
            <a:ext cx="6013306" cy="4231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26086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786" y="1320368"/>
            <a:ext cx="3543300" cy="472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502" y="1342592"/>
            <a:ext cx="3529012" cy="470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Прямоугольник 3"/>
          <p:cNvSpPr>
            <a:spLocks noChangeArrowheads="1"/>
          </p:cNvSpPr>
          <p:nvPr/>
        </p:nvSpPr>
        <p:spPr bwMode="auto">
          <a:xfrm>
            <a:off x="2424114" y="692151"/>
            <a:ext cx="8021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4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5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/>
              <a:t>Спировский район, остатки старинного парка</a:t>
            </a:r>
            <a:endParaRPr lang="ru-RU" altLang="ru-RU" sz="2800"/>
          </a:p>
        </p:txBody>
      </p:sp>
    </p:spTree>
    <p:extLst>
      <p:ext uri="{BB962C8B-B14F-4D97-AF65-F5344CB8AC3E}">
        <p14:creationId xmlns:p14="http://schemas.microsoft.com/office/powerpoint/2010/main" val="21014101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8713" y="982133"/>
            <a:ext cx="10711543" cy="100995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Взаимодействие с предприятиями</a:t>
            </a:r>
            <a:br>
              <a:rPr lang="ru-RU" dirty="0" smtClean="0"/>
            </a:br>
            <a:r>
              <a:rPr lang="ru-RU" dirty="0" smtClean="0"/>
              <a:t>в рамках </a:t>
            </a:r>
            <a:r>
              <a:rPr lang="ru-RU" dirty="0" err="1" smtClean="0"/>
              <a:t>частно</a:t>
            </a:r>
            <a:r>
              <a:rPr lang="ru-RU" dirty="0" smtClean="0"/>
              <a:t>-государственного партнерства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1601" y="2732314"/>
            <a:ext cx="9601196" cy="2163839"/>
          </a:xfrm>
        </p:spPr>
        <p:txBody>
          <a:bodyPr/>
          <a:lstStyle/>
          <a:p>
            <a:r>
              <a:rPr lang="ru-RU" dirty="0" smtClean="0"/>
              <a:t>Профориентация</a:t>
            </a:r>
          </a:p>
          <a:p>
            <a:r>
              <a:rPr lang="ru-RU" dirty="0" smtClean="0"/>
              <a:t>Спонсорская помощь</a:t>
            </a:r>
          </a:p>
          <a:p>
            <a:r>
              <a:rPr lang="ru-RU" dirty="0" smtClean="0"/>
              <a:t>Возможность проводить исследовательские работы </a:t>
            </a:r>
          </a:p>
        </p:txBody>
      </p:sp>
    </p:spTree>
    <p:extLst>
      <p:ext uri="{BB962C8B-B14F-4D97-AF65-F5344CB8AC3E}">
        <p14:creationId xmlns:p14="http://schemas.microsoft.com/office/powerpoint/2010/main" val="1626986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Программа ТвГУ </a:t>
            </a:r>
            <a:br>
              <a:rPr lang="ru-RU" dirty="0" smtClean="0"/>
            </a:br>
            <a:r>
              <a:rPr lang="ru-RU" dirty="0" smtClean="0"/>
              <a:t> изучение популяции Белого аиста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af-ZA" dirty="0">
                <a:hlinkClick r:id="rId2"/>
              </a:rPr>
              <a:t>http://</a:t>
            </a:r>
            <a:r>
              <a:rPr lang="af-ZA" dirty="0" smtClean="0">
                <a:hlinkClick r:id="rId2"/>
              </a:rPr>
              <a:t>birdsmoscow.net.ru/monitoring-gnezd-belogo-aista.html</a:t>
            </a:r>
            <a:endParaRPr lang="ru-RU" dirty="0" smtClean="0"/>
          </a:p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392" y="3201688"/>
            <a:ext cx="2617213" cy="260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70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Система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6426221"/>
              </p:ext>
            </p:extLst>
          </p:nvPr>
        </p:nvGraphicFramePr>
        <p:xfrm>
          <a:off x="1295402" y="2503035"/>
          <a:ext cx="9601200" cy="3317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54992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1" y="3030610"/>
            <a:ext cx="9601196" cy="2845258"/>
          </a:xfrm>
        </p:spPr>
        <p:txBody>
          <a:bodyPr/>
          <a:lstStyle/>
          <a:p>
            <a:r>
              <a:rPr lang="ru-RU" dirty="0" smtClean="0"/>
              <a:t>Областная станция юных натуралистов  (ГБУДО </a:t>
            </a:r>
            <a:r>
              <a:rPr lang="ru-RU" dirty="0" err="1" smtClean="0"/>
              <a:t>ОблСЮН</a:t>
            </a:r>
            <a:r>
              <a:rPr lang="ru-RU" dirty="0" smtClean="0"/>
              <a:t>)</a:t>
            </a:r>
          </a:p>
          <a:p>
            <a:r>
              <a:rPr lang="ru-RU" dirty="0" smtClean="0"/>
              <a:t>Министерство образования Тверской области</a:t>
            </a:r>
          </a:p>
          <a:p>
            <a:r>
              <a:rPr lang="ru-RU" dirty="0" smtClean="0"/>
              <a:t>Министерство природных ресурсов Тверской области</a:t>
            </a:r>
          </a:p>
          <a:p>
            <a:r>
              <a:rPr lang="ru-RU" dirty="0" smtClean="0"/>
              <a:t>Министерство лесных ресурсов и лесопромышленного комплекса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3" descr="C:\Documents and Settings\Александр.8600DD4D3C6F452\Рабочий стол\Академия леса\circ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171" y="624867"/>
            <a:ext cx="2405743" cy="240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7982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98" name="Прямоугольник 6"/>
          <p:cNvSpPr>
            <a:spLocks noChangeArrowheads="1"/>
          </p:cNvSpPr>
          <p:nvPr/>
        </p:nvSpPr>
        <p:spPr bwMode="auto">
          <a:xfrm>
            <a:off x="2019186" y="685800"/>
            <a:ext cx="8801328" cy="52322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2800" b="1" cap="all" dirty="0"/>
              <a:t>эколого-краеведческая  деятельность </a:t>
            </a:r>
            <a:endParaRPr lang="en-US" sz="2800" b="1" cap="all" dirty="0"/>
          </a:p>
        </p:txBody>
      </p:sp>
      <p:sp>
        <p:nvSpPr>
          <p:cNvPr id="3" name="Rectangle 2" descr="EXPTEXTB"/>
          <p:cNvSpPr txBox="1">
            <a:spLocks noChangeArrowheads="1"/>
          </p:cNvSpPr>
          <p:nvPr/>
        </p:nvSpPr>
        <p:spPr>
          <a:xfrm>
            <a:off x="2438176" y="1557339"/>
            <a:ext cx="3799340" cy="692829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9525" cmpd="sng"/>
        </p:spPr>
        <p:txBody>
          <a:bodyPr anchor="ctr"/>
          <a:lstStyle/>
          <a:p>
            <a:pPr algn="ctr">
              <a:defRPr/>
            </a:pPr>
            <a:r>
              <a:rPr lang="ru-RU" sz="2800" b="1" kern="0" dirty="0">
                <a:latin typeface="+mj-lt"/>
                <a:ea typeface="+mj-ea"/>
                <a:cs typeface="Times New Roman" pitchFamily="18" charset="0"/>
              </a:rPr>
              <a:t>Педагогическое значение </a:t>
            </a:r>
          </a:p>
        </p:txBody>
      </p:sp>
      <p:sp>
        <p:nvSpPr>
          <p:cNvPr id="4" name="Rectangle 2" descr="EXPTEXTB"/>
          <p:cNvSpPr txBox="1">
            <a:spLocks noChangeArrowheads="1"/>
          </p:cNvSpPr>
          <p:nvPr/>
        </p:nvSpPr>
        <p:spPr>
          <a:xfrm>
            <a:off x="6419850" y="1557339"/>
            <a:ext cx="4248150" cy="719137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9525" cmpd="sng"/>
        </p:spPr>
        <p:txBody>
          <a:bodyPr anchor="ctr"/>
          <a:lstStyle/>
          <a:p>
            <a:pPr algn="ctr">
              <a:defRPr/>
            </a:pPr>
            <a:r>
              <a:rPr lang="ru-RU" sz="2800" b="1" kern="0" dirty="0">
                <a:latin typeface="+mj-lt"/>
                <a:ea typeface="+mj-ea"/>
                <a:cs typeface="Times New Roman" pitchFamily="18" charset="0"/>
              </a:rPr>
              <a:t>Социальный </a:t>
            </a:r>
          </a:p>
          <a:p>
            <a:pPr algn="ctr">
              <a:defRPr/>
            </a:pPr>
            <a:r>
              <a:rPr lang="ru-RU" sz="2800" b="1" kern="0" dirty="0">
                <a:latin typeface="+mj-lt"/>
                <a:ea typeface="+mj-ea"/>
                <a:cs typeface="Times New Roman" pitchFamily="18" charset="0"/>
              </a:rPr>
              <a:t>заказ</a:t>
            </a:r>
          </a:p>
        </p:txBody>
      </p:sp>
      <p:pic>
        <p:nvPicPr>
          <p:cNvPr id="5125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2440896"/>
            <a:ext cx="4679950" cy="3508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94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8" name="Text Box 7"/>
          <p:cNvSpPr txBox="1">
            <a:spLocks noChangeArrowheads="1"/>
          </p:cNvSpPr>
          <p:nvPr/>
        </p:nvSpPr>
        <p:spPr bwMode="auto">
          <a:xfrm>
            <a:off x="1371600" y="740229"/>
            <a:ext cx="9647239" cy="341632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3600" b="1" dirty="0"/>
              <a:t>FSC </a:t>
            </a:r>
            <a:r>
              <a:rPr lang="ru-RU" sz="3600" b="1" dirty="0"/>
              <a:t>– это международная система сертификации, которая дает гарантию, что бумажная и древесная продукция, имеющая логотип </a:t>
            </a:r>
            <a:r>
              <a:rPr lang="en-US" sz="3600" b="1" dirty="0"/>
              <a:t>FSC</a:t>
            </a:r>
            <a:r>
              <a:rPr lang="ru-RU" sz="3600" b="1" dirty="0"/>
              <a:t>,</a:t>
            </a:r>
            <a:r>
              <a:rPr lang="en-US" sz="3600" b="1" dirty="0"/>
              <a:t> </a:t>
            </a:r>
            <a:r>
              <a:rPr lang="ru-RU" sz="3600" b="1" dirty="0"/>
              <a:t>происходят из экологически и социально </a:t>
            </a:r>
            <a:r>
              <a:rPr lang="ru-RU" sz="3600" b="1" u="sng" dirty="0"/>
              <a:t>ответственно управляемых</a:t>
            </a:r>
            <a:r>
              <a:rPr lang="ru-RU" sz="3600" b="1" dirty="0"/>
              <a:t> источников</a:t>
            </a:r>
            <a:r>
              <a:rPr lang="en-US" sz="3600" b="1" dirty="0"/>
              <a:t>. </a:t>
            </a:r>
          </a:p>
        </p:txBody>
      </p:sp>
      <p:pic>
        <p:nvPicPr>
          <p:cNvPr id="6147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914" y="4242599"/>
            <a:ext cx="4044271" cy="205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688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2" descr="Арендаторы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058" y="802822"/>
            <a:ext cx="6700385" cy="5086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1080409" y="802822"/>
            <a:ext cx="3165475" cy="1200150"/>
          </a:xfrm>
          <a:prstGeom prst="rect">
            <a:avLst/>
          </a:prstGeom>
          <a:solidFill>
            <a:srgbClr val="CCFFCC"/>
          </a:solidFill>
          <a:ln w="57150">
            <a:solidFill>
              <a:srgbClr val="008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/>
              <a:t>Районы, где имеются леса, управление которыми ведется в соответствии со стандартом </a:t>
            </a:r>
            <a:r>
              <a:rPr lang="en-US" altLang="ru-RU" sz="1800" b="1" dirty="0"/>
              <a:t>FSC</a:t>
            </a:r>
            <a:endParaRPr lang="ru-RU" altLang="ru-RU" sz="800" b="1" dirty="0"/>
          </a:p>
        </p:txBody>
      </p:sp>
    </p:spTree>
    <p:extLst>
      <p:ext uri="{BB962C8B-B14F-4D97-AF65-F5344CB8AC3E}">
        <p14:creationId xmlns:p14="http://schemas.microsoft.com/office/powerpoint/2010/main" val="307718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FontTx/>
              <a:buAutoNum type="arabicPeriod"/>
            </a:pPr>
            <a:r>
              <a:rPr lang="ru-RU" altLang="ru-RU" b="1"/>
              <a:t>Предприятие «Лесосырьевое обеспечение» (Филиал ООО «СТОД»): </a:t>
            </a:r>
            <a:r>
              <a:rPr lang="ru-RU" altLang="ru-RU"/>
              <a:t>Бологовский, Кувшиновский, Ржевский, Спировский, Старицкий, Торжокский, Фировский, Удомельский районы. </a:t>
            </a:r>
          </a:p>
          <a:p>
            <a:pPr marL="457200" indent="-457200">
              <a:buFontTx/>
              <a:buAutoNum type="arabicPeriod"/>
            </a:pPr>
            <a:r>
              <a:rPr lang="ru-RU" altLang="ru-RU" b="1"/>
              <a:t>ЗАО «Вышневолоцкий леспромхоз»:</a:t>
            </a:r>
            <a:r>
              <a:rPr lang="ru-RU" altLang="ru-RU"/>
              <a:t> Вышневолоцкий район.  </a:t>
            </a:r>
          </a:p>
          <a:p>
            <a:pPr marL="457200" indent="-457200">
              <a:buFontTx/>
              <a:buAutoNum type="arabicPeriod"/>
            </a:pPr>
            <a:r>
              <a:rPr lang="ru-RU" altLang="ru-RU" b="1"/>
              <a:t>ООО «Лессервис»: </a:t>
            </a:r>
            <a:r>
              <a:rPr lang="ru-RU" altLang="ru-RU"/>
              <a:t>Осташковский, Селижаровский район.</a:t>
            </a:r>
          </a:p>
          <a:p>
            <a:pPr marL="457200" indent="-457200">
              <a:buFontTx/>
              <a:buAutoNum type="arabicPeriod"/>
            </a:pPr>
            <a:r>
              <a:rPr lang="ru-RU" altLang="ru-RU" b="1"/>
              <a:t>ООО «Лагуна»: </a:t>
            </a:r>
            <a:r>
              <a:rPr lang="ru-RU" altLang="ru-RU"/>
              <a:t>Весьегонский район.</a:t>
            </a:r>
          </a:p>
          <a:p>
            <a:pPr marL="457200" indent="-457200">
              <a:buFontTx/>
              <a:buAutoNum type="arabicPeriod"/>
            </a:pPr>
            <a:r>
              <a:rPr lang="ru-RU" altLang="ru-RU" b="1"/>
              <a:t>ООО «Шостка»: </a:t>
            </a:r>
            <a:r>
              <a:rPr lang="ru-RU" altLang="ru-RU"/>
              <a:t>Краснохолмский район. </a:t>
            </a:r>
          </a:p>
          <a:p>
            <a:pPr marL="457200" indent="-457200">
              <a:buFontTx/>
              <a:buAutoNum type="arabicPeriod"/>
            </a:pPr>
            <a:r>
              <a:rPr lang="ru-RU" altLang="ru-RU" b="1"/>
              <a:t>АО «Нелидовский ДОК»: </a:t>
            </a:r>
            <a:r>
              <a:rPr lang="ru-RU" altLang="ru-RU"/>
              <a:t>западные районы.</a:t>
            </a:r>
          </a:p>
        </p:txBody>
      </p:sp>
      <p:sp>
        <p:nvSpPr>
          <p:cNvPr id="9219" name="Прямоугольник 3"/>
          <p:cNvSpPr>
            <a:spLocks noChangeArrowheads="1"/>
          </p:cNvSpPr>
          <p:nvPr/>
        </p:nvSpPr>
        <p:spPr bwMode="auto">
          <a:xfrm>
            <a:off x="2030867" y="747032"/>
            <a:ext cx="76136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2400" b="1" dirty="0"/>
              <a:t>Предприятия Тверской области, сертифицированный по системе Лесного попечительского совета</a:t>
            </a:r>
            <a:endParaRPr lang="en-US" alt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011027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92</TotalTime>
  <Words>371</Words>
  <Application>Microsoft Office PowerPoint</Application>
  <PresentationFormat>Широкоэкранный</PresentationFormat>
  <Paragraphs>50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Calibri</vt:lpstr>
      <vt:lpstr>Garamond</vt:lpstr>
      <vt:lpstr>Times New Roman</vt:lpstr>
      <vt:lpstr>Натуральные материалы</vt:lpstr>
      <vt:lpstr>Ассоциация учителей-предметников в процессе интеграции школьного, дополнительного образования и природоохранной деятельности  Медведева Надежда Евгеньевна учитель биологии МОУ «Гимназия № 44 г.Твери», председатель ассоциации, канд.биол.наук. </vt:lpstr>
      <vt:lpstr>Ассоциация учителей и преподавателей биологии и экологии Тверской области</vt:lpstr>
      <vt:lpstr>Программа ТвГУ   изучение популяции Белого аиста </vt:lpstr>
      <vt:lpstr>Система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Ассоциация учителей биологии как стейкхолдер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Взаимодействие с предприятиями в рамках частно-государственного партнерства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Внеурочная деятельность ПО БИОЛОГИИ</dc:title>
  <dc:creator>Пользователь</dc:creator>
  <cp:lastModifiedBy>Пользователь</cp:lastModifiedBy>
  <cp:revision>9</cp:revision>
  <dcterms:created xsi:type="dcterms:W3CDTF">2017-08-20T09:29:54Z</dcterms:created>
  <dcterms:modified xsi:type="dcterms:W3CDTF">2017-08-21T15:49:31Z</dcterms:modified>
</cp:coreProperties>
</file>