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000"/>
    <a:srgbClr val="421600"/>
    <a:srgbClr val="E24B00"/>
    <a:srgbClr val="993300"/>
    <a:srgbClr val="FFEEB9"/>
    <a:srgbClr val="FFE38B"/>
    <a:srgbClr val="990000"/>
    <a:srgbClr val="FF6600"/>
    <a:srgbClr val="A27B00"/>
    <a:srgbClr val="A17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0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dPt>
            <c:idx val="0"/>
            <c:bubble3D val="0"/>
            <c:spPr>
              <a:solidFill>
                <a:srgbClr val="E24B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602000"/>
              </a:solidFill>
            </c:spPr>
          </c:dPt>
          <c:dLbls>
            <c:dLbl>
              <c:idx val="0"/>
              <c:layout>
                <c:manualLayout>
                  <c:x val="-0.0751372540435131"/>
                  <c:y val="-0.22969607326669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362598766247078"/>
                  <c:y val="0.04586114740481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98130398923174"/>
                  <c:y val="0.05193466282186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421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220746.0</c:v>
                </c:pt>
                <c:pt idx="1">
                  <c:v>172150.0</c:v>
                </c:pt>
                <c:pt idx="2">
                  <c:v>42973.0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0.51</c:v>
                </c:pt>
                <c:pt idx="1">
                  <c:v>0.39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800">
              <a:solidFill>
                <a:srgbClr val="602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E17CE-7B93-4A8E-B3A7-3ED74B617D1D}" type="datetimeFigureOut">
              <a:rPr lang="ru-RU" smtClean="0"/>
              <a:t>11.05.17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63DEA-1751-4373-824D-656E0FB36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7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 dirty="0">
              <a:latin typeface="Calibri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8D743-DB57-3745-901F-C0398563CD76}" type="slidenum">
              <a:rPr lang="ru-RU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92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68998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17408"/>
            <a:ext cx="6400800" cy="11213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3634"/>
            <a:ext cx="1898717" cy="1916297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217" y="430814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0" y="434265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3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14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8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3635"/>
            <a:ext cx="1099932" cy="111011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29098" y="1223751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25881" y="1258259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26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2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6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14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9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8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8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4921-98F3-F24E-B44D-846164FBF059}" type="datetimeFigureOut">
              <a:rPr lang="ru-RU" smtClean="0"/>
              <a:t>11.05.17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87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04716" y="2715902"/>
            <a:ext cx="8775510" cy="1321275"/>
          </a:xfrm>
        </p:spPr>
        <p:txBody>
          <a:bodyPr>
            <a:noAutofit/>
          </a:bodyPr>
          <a:lstStyle/>
          <a:p>
            <a:r>
              <a:rPr lang="ru-RU" sz="3600" dirty="0"/>
              <a:t>Модернизация системы подготовки учителей русского языка и литературы, новые стандарты и программы.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9766" y="4502615"/>
            <a:ext cx="4387755" cy="11213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i="1" dirty="0" smtClean="0">
                <a:solidFill>
                  <a:srgbClr val="993300"/>
                </a:solidFill>
              </a:rPr>
              <a:t>Казакова Елена Ивановна, </a:t>
            </a:r>
          </a:p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rgbClr val="993300"/>
                </a:solidFill>
              </a:rPr>
              <a:t>председатель ФУМО по УГСН 44.00.00 Образование и педагогические науки</a:t>
            </a:r>
            <a:endParaRPr lang="ru-RU" sz="2000" i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5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ля направлений педагогического образования, как для стратегически значимых направлений подготовки, обязательным для учета в базовой части ПООП становятся не только индикаторы достижения компетенций, но и перечень и объем дисциплин (модулей) и практик. </a:t>
            </a:r>
            <a:r>
              <a:rPr lang="ru-RU" b="1" dirty="0" smtClean="0"/>
              <a:t>Это позволит сконструировать единое базовое содержание педагогического образования (педагогическое, психологическое, предметное, методическое и пр.) для всех вузов страны, реализующих педагогические программы.</a:t>
            </a:r>
            <a:r>
              <a:rPr lang="ru-RU" dirty="0" smtClean="0">
                <a:effectLst/>
              </a:rPr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07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о </a:t>
            </a:r>
            <a:r>
              <a:rPr lang="ru-RU" dirty="0"/>
              <a:t>ФГОС формулируются базовые результаты освоения программ бакалавриата, магистратуры, специалитета в формате компетенций, а в </a:t>
            </a:r>
            <a:r>
              <a:rPr lang="ru-RU" b="1" dirty="0"/>
              <a:t>ПООП включены</a:t>
            </a:r>
            <a:r>
              <a:rPr lang="ru-RU" dirty="0"/>
              <a:t> </a:t>
            </a:r>
            <a:r>
              <a:rPr lang="ru-RU" b="1" dirty="0"/>
              <a:t>полный перечень компетенций выпускника, индикаторы их достижения (как основа для формирования фонда оценочных средств), сам фонд оценочных средств, а также учебно-методические документы (учебный план, календарный учебный график, рабочие программы дисциплин и практик)</a:t>
            </a:r>
            <a:r>
              <a:rPr lang="ru-RU" dirty="0"/>
              <a:t> для организации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404716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ФГОС  последовательно реализует базовые принципы  актуализации образовательных технологий</a:t>
            </a:r>
            <a:r>
              <a:rPr lang="ru-RU" dirty="0"/>
              <a:t>, сочетающихся с принципами построения ФГОС общего образования, к которым можно отнести: </a:t>
            </a:r>
            <a:r>
              <a:rPr lang="ru-RU" b="1" dirty="0"/>
              <a:t>усиление роли проектно-исследовательской деятельности при сохранении ведущей роли фундаментального образования;  возможность использования  модульной технологии; усиление роли практики в познании; развитие электронного обучения; развитие сетевых форм сотрудничества; высокие требования к материально-техническому (в том числе – лабораторному) обеспечению; ориентацию на  реализацию образования на государственном  языке Российской Федерации.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5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Представленное </a:t>
            </a:r>
            <a:r>
              <a:rPr lang="ru-RU" dirty="0"/>
              <a:t>управленческое решение  создает  нормативные ресурсы обновления содержания педагогического образования за счет разработки  основных профессиональных образовательных программ высшего педагогического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867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4662" y="274638"/>
            <a:ext cx="725213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ЦЕЛИ И ЗАДАЧИ  РАЗВИТИЯ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0000" lnSpcReduction="20000"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Обеспечение </a:t>
            </a:r>
            <a:r>
              <a:rPr lang="ru-RU" sz="4500" dirty="0">
                <a:solidFill>
                  <a:srgbClr val="602000"/>
                </a:solidFill>
              </a:rPr>
              <a:t>системных изменений в подготовке педагогических кадров в соответствии с современными потребностями общества и </a:t>
            </a:r>
            <a:r>
              <a:rPr lang="ru-RU" sz="4500" dirty="0" smtClean="0">
                <a:solidFill>
                  <a:srgbClr val="602000"/>
                </a:solidFill>
              </a:rPr>
              <a:t>государства.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качества и эффективности российского педагогического </a:t>
            </a:r>
            <a:r>
              <a:rPr lang="ru-RU" sz="4500" dirty="0" smtClean="0">
                <a:solidFill>
                  <a:srgbClr val="602000"/>
                </a:solidFill>
              </a:rPr>
              <a:t>образования.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престижа педагогической профессии и привлечение к педагогической деятельности высокопрофессиональных и мотивированных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21109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87366" y="274638"/>
            <a:ext cx="7299433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 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959" cy="3980793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41325" indent="-441325"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5800" dirty="0">
                <a:solidFill>
                  <a:srgbClr val="602000"/>
                </a:solidFill>
              </a:rPr>
              <a:t>Завершение первого этапа программы модернизации (программа до 2017 года) с акцентом на усиление </a:t>
            </a:r>
            <a:r>
              <a:rPr lang="ru-RU" sz="5800" b="1" dirty="0">
                <a:solidFill>
                  <a:srgbClr val="602000"/>
                </a:solidFill>
              </a:rPr>
              <a:t>практической педагогической подготовки, базирующейся на фундаментальном психолого-педагогическом образовании</a:t>
            </a:r>
            <a:r>
              <a:rPr lang="ru-RU" sz="5800" dirty="0">
                <a:solidFill>
                  <a:srgbClr val="602000"/>
                </a:solidFill>
              </a:rPr>
              <a:t>, в разработанных на данный момент образовательных программах.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5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55834" y="274638"/>
            <a:ext cx="7330965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7110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Согласование (доработка, внесение изменений) ФГОС педагогического образования и ПООП (примерных основных образовательных программ) </a:t>
            </a:r>
            <a:r>
              <a:rPr lang="ru-RU" b="1" dirty="0">
                <a:solidFill>
                  <a:srgbClr val="602000"/>
                </a:solidFill>
              </a:rPr>
              <a:t>с требованиями профессионального стандарта и обновляющего ФГОС школьного образования</a:t>
            </a:r>
            <a:r>
              <a:rPr lang="ru-RU" dirty="0">
                <a:solidFill>
                  <a:srgbClr val="602000"/>
                </a:solidFill>
              </a:rPr>
              <a:t>.</a:t>
            </a:r>
          </a:p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2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2772" y="274638"/>
            <a:ext cx="739402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Подготовка учителей к осуществлению </a:t>
            </a:r>
            <a:r>
              <a:rPr lang="ru-RU" b="1" dirty="0">
                <a:solidFill>
                  <a:srgbClr val="602000"/>
                </a:solidFill>
              </a:rPr>
              <a:t>воспитательной деятельности</a:t>
            </a:r>
            <a:r>
              <a:rPr lang="ru-RU" dirty="0">
                <a:solidFill>
                  <a:srgbClr val="602000"/>
                </a:solidFill>
              </a:rPr>
              <a:t>, разработка и реализации требований к формированию </a:t>
            </a:r>
            <a:r>
              <a:rPr lang="ru-RU" b="1" dirty="0">
                <a:solidFill>
                  <a:srgbClr val="602000"/>
                </a:solidFill>
              </a:rPr>
              <a:t>воспитывающей среды вуза</a:t>
            </a:r>
            <a:r>
              <a:rPr lang="ru-RU" dirty="0">
                <a:solidFill>
                  <a:srgbClr val="602000"/>
                </a:solidFill>
              </a:rPr>
              <a:t>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0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Усиленная подготовка будущих педагогов к реализации ФГОС в области </a:t>
            </a:r>
            <a:r>
              <a:rPr lang="ru-RU" b="1" dirty="0">
                <a:solidFill>
                  <a:srgbClr val="602000"/>
                </a:solidFill>
              </a:rPr>
              <a:t>предметного преподавания</a:t>
            </a:r>
            <a:r>
              <a:rPr lang="ru-RU" dirty="0">
                <a:solidFill>
                  <a:srgbClr val="602000"/>
                </a:solidFill>
              </a:rPr>
              <a:t> (начальное образование, педагоги-предметники).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2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Построение системы </a:t>
            </a:r>
            <a:r>
              <a:rPr lang="ru-RU" b="1" dirty="0">
                <a:solidFill>
                  <a:srgbClr val="602000"/>
                </a:solidFill>
              </a:rPr>
              <a:t>педагогической докторантуры и аспиранту</a:t>
            </a:r>
            <a:r>
              <a:rPr lang="ru-RU" dirty="0">
                <a:solidFill>
                  <a:srgbClr val="602000"/>
                </a:solidFill>
              </a:rPr>
              <a:t>ры, рассматриваемой не только как значимый компонент национальной системы  подготовки кадров, но и как </a:t>
            </a:r>
            <a:r>
              <a:rPr lang="ru-RU" dirty="0" smtClean="0">
                <a:solidFill>
                  <a:srgbClr val="602000"/>
                </a:solidFill>
              </a:rPr>
              <a:t>необходимый </a:t>
            </a:r>
            <a:r>
              <a:rPr lang="ru-RU" dirty="0">
                <a:solidFill>
                  <a:srgbClr val="602000"/>
                </a:solidFill>
              </a:rPr>
              <a:t>инструмент  </a:t>
            </a:r>
            <a:r>
              <a:rPr lang="ru-RU" dirty="0" smtClean="0">
                <a:solidFill>
                  <a:srgbClr val="602000"/>
                </a:solidFill>
              </a:rPr>
              <a:t>развития педагогической науки </a:t>
            </a:r>
            <a:r>
              <a:rPr lang="ru-RU" dirty="0">
                <a:solidFill>
                  <a:srgbClr val="602000"/>
                </a:solidFill>
              </a:rPr>
              <a:t>- </a:t>
            </a:r>
            <a:r>
              <a:rPr lang="ru-RU" dirty="0" smtClean="0">
                <a:solidFill>
                  <a:srgbClr val="602000"/>
                </a:solidFill>
              </a:rPr>
              <a:t>значимой </a:t>
            </a:r>
            <a:r>
              <a:rPr lang="ru-RU" dirty="0">
                <a:solidFill>
                  <a:srgbClr val="602000"/>
                </a:solidFill>
              </a:rPr>
              <a:t>авторитетной преобразующей </a:t>
            </a:r>
            <a:r>
              <a:rPr lang="ru-RU" dirty="0" smtClean="0">
                <a:solidFill>
                  <a:srgbClr val="602000"/>
                </a:solidFill>
              </a:rPr>
              <a:t>силы </a:t>
            </a:r>
            <a:r>
              <a:rPr lang="ru-RU" dirty="0">
                <a:solidFill>
                  <a:srgbClr val="602000"/>
                </a:solidFill>
              </a:rPr>
              <a:t>общества.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82890" y="274638"/>
            <a:ext cx="740390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ПЕДАГОГИЧЕСКОЕ ОБРАЗОВАНИЕ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60310"/>
            <a:ext cx="9144000" cy="555173"/>
          </a:xfrm>
          <a:prstGeom prst="rect">
            <a:avLst/>
          </a:prstGeom>
          <a:solidFill>
            <a:srgbClr val="FFEE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49226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421600"/>
                </a:solidFill>
              </a:rPr>
              <a:t>По педагогическим направлениям подготовки </a:t>
            </a:r>
            <a:r>
              <a:rPr lang="ru-RU" sz="2000" dirty="0" smtClean="0">
                <a:solidFill>
                  <a:srgbClr val="421600"/>
                </a:solidFill>
              </a:rPr>
              <a:t>обучается </a:t>
            </a:r>
            <a:r>
              <a:rPr lang="ru-RU" sz="2800" b="1" dirty="0" smtClean="0">
                <a:solidFill>
                  <a:srgbClr val="602000"/>
                </a:solidFill>
              </a:rPr>
              <a:t>435 </a:t>
            </a:r>
            <a:r>
              <a:rPr lang="ru-RU" sz="2800" b="1" dirty="0">
                <a:solidFill>
                  <a:srgbClr val="602000"/>
                </a:solidFill>
              </a:rPr>
              <a:t>869 </a:t>
            </a:r>
            <a:r>
              <a:rPr lang="ru-RU" sz="2800" b="1" dirty="0" err="1" smtClean="0">
                <a:solidFill>
                  <a:srgbClr val="602000"/>
                </a:solidFill>
              </a:rPr>
              <a:t>тыс.чел</a:t>
            </a:r>
            <a:r>
              <a:rPr lang="ru-RU" sz="2800" b="1" dirty="0" smtClean="0">
                <a:solidFill>
                  <a:srgbClr val="602000"/>
                </a:solidFill>
              </a:rPr>
              <a:t>.</a:t>
            </a:r>
            <a:endParaRPr lang="ru-RU" sz="2800" dirty="0">
              <a:solidFill>
                <a:srgbClr val="602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51894337"/>
              </p:ext>
            </p:extLst>
          </p:nvPr>
        </p:nvGraphicFramePr>
        <p:xfrm>
          <a:off x="93258" y="2811436"/>
          <a:ext cx="4385481" cy="389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Контингент обучающихся, чел.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1" y="4195064"/>
            <a:ext cx="457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Динамика приема на программы педагогического образования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06315" y="5242886"/>
            <a:ext cx="1475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109930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3438" y="5217065"/>
            <a:ext cx="1555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114082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20878" y="5182576"/>
            <a:ext cx="1446661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3438" y="5166900"/>
            <a:ext cx="1555846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ашивка 13"/>
          <p:cNvSpPr/>
          <p:nvPr/>
        </p:nvSpPr>
        <p:spPr>
          <a:xfrm rot="16200000">
            <a:off x="6586874" y="4809560"/>
            <a:ext cx="382138" cy="1001280"/>
          </a:xfrm>
          <a:prstGeom prst="chevron">
            <a:avLst>
              <a:gd name="adj" fmla="val 64286"/>
            </a:avLst>
          </a:prstGeom>
          <a:solidFill>
            <a:srgbClr val="E24B00"/>
          </a:solidFill>
          <a:ln>
            <a:solidFill>
              <a:srgbClr val="E24B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39384" y="5501269"/>
            <a:ext cx="904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21600"/>
                </a:solidFill>
              </a:rPr>
              <a:t>3,8%</a:t>
            </a:r>
            <a:endParaRPr lang="ru-RU" sz="2800" b="1" dirty="0">
              <a:solidFill>
                <a:srgbClr val="421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74135" y="5824434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2013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05851" y="5839209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2016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1943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Направления подготовки</a:t>
            </a:r>
            <a:endParaRPr lang="ru-RU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58353" y="2912139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602000"/>
                </a:solidFill>
              </a:rPr>
              <a:t>Бакалавриат</a:t>
            </a:r>
            <a:r>
              <a:rPr lang="ru-RU" dirty="0" smtClean="0">
                <a:solidFill>
                  <a:srgbClr val="602000"/>
                </a:solidFill>
              </a:rPr>
              <a:t> – </a:t>
            </a:r>
            <a:r>
              <a:rPr lang="ru-RU" sz="2000" b="1" dirty="0" smtClean="0">
                <a:solidFill>
                  <a:srgbClr val="602000"/>
                </a:solidFill>
              </a:rPr>
              <a:t>5 направлений </a:t>
            </a:r>
            <a:r>
              <a:rPr lang="ru-RU" dirty="0" smtClean="0">
                <a:solidFill>
                  <a:srgbClr val="602000"/>
                </a:solidFill>
              </a:rPr>
              <a:t>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58353" y="3389811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602000"/>
                </a:solidFill>
              </a:rPr>
              <a:t>Магистратура – </a:t>
            </a:r>
            <a:r>
              <a:rPr lang="ru-RU" sz="2000" b="1" dirty="0" smtClean="0">
                <a:solidFill>
                  <a:srgbClr val="602000"/>
                </a:solidFill>
              </a:rPr>
              <a:t>4 направления</a:t>
            </a:r>
            <a:r>
              <a:rPr lang="ru-RU" dirty="0" smtClean="0">
                <a:solidFill>
                  <a:srgbClr val="602000"/>
                </a:solidFill>
              </a:rPr>
              <a:t> 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638879" y="4099528"/>
            <a:ext cx="4425063" cy="0"/>
          </a:xfrm>
          <a:prstGeom prst="line">
            <a:avLst/>
          </a:prstGeom>
          <a:ln w="12700">
            <a:solidFill>
              <a:srgbClr val="E24B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8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Модернизация образовательного процесса за счет качественного обновления </a:t>
            </a:r>
            <a:r>
              <a:rPr lang="ru-RU" b="1" dirty="0">
                <a:solidFill>
                  <a:srgbClr val="602000"/>
                </a:solidFill>
              </a:rPr>
              <a:t>образовательных технологий</a:t>
            </a:r>
            <a:r>
              <a:rPr lang="ru-RU" dirty="0">
                <a:solidFill>
                  <a:srgbClr val="602000"/>
                </a:solidFill>
              </a:rPr>
              <a:t>, поддерживающих и опережающих технологическое обновление школьного образования.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5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Создание </a:t>
            </a:r>
            <a:r>
              <a:rPr lang="ru-RU" b="1" dirty="0">
                <a:solidFill>
                  <a:srgbClr val="602000"/>
                </a:solidFill>
              </a:rPr>
              <a:t>информационно-методической среды общего пользования </a:t>
            </a:r>
            <a:r>
              <a:rPr lang="ru-RU" dirty="0">
                <a:solidFill>
                  <a:srgbClr val="602000"/>
                </a:solidFill>
              </a:rPr>
              <a:t>(нормативные документы, прошедшие экспертизу ПООП, примерные учебные планы, контрольно-измерительные материалы, учебные модули, материалы по организации лучших педагогических практик).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13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5309" y="1600200"/>
            <a:ext cx="8671036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новых эффективных моделей </a:t>
            </a:r>
            <a:r>
              <a:rPr lang="ru-RU" b="1" dirty="0">
                <a:solidFill>
                  <a:srgbClr val="602000"/>
                </a:solidFill>
              </a:rPr>
              <a:t>постдипломного сопровождения </a:t>
            </a:r>
            <a:r>
              <a:rPr lang="ru-RU" dirty="0">
                <a:solidFill>
                  <a:srgbClr val="602000"/>
                </a:solidFill>
              </a:rPr>
              <a:t>профессиональной деятельности педагога.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и реализации инструментов выявления и привлечения </a:t>
            </a:r>
            <a:r>
              <a:rPr lang="ru-RU" b="1" dirty="0">
                <a:solidFill>
                  <a:srgbClr val="602000"/>
                </a:solidFill>
              </a:rPr>
              <a:t>педагогически-одаренной молодежи </a:t>
            </a:r>
            <a:r>
              <a:rPr lang="ru-RU" dirty="0">
                <a:solidFill>
                  <a:srgbClr val="602000"/>
                </a:solidFill>
              </a:rPr>
              <a:t>для обучения в системе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Включение системы </a:t>
            </a:r>
            <a:r>
              <a:rPr lang="ru-RU" b="1" dirty="0">
                <a:solidFill>
                  <a:srgbClr val="602000"/>
                </a:solidFill>
              </a:rPr>
              <a:t>СПО</a:t>
            </a:r>
            <a:r>
              <a:rPr lang="ru-RU" dirty="0">
                <a:solidFill>
                  <a:srgbClr val="602000"/>
                </a:solidFill>
              </a:rPr>
              <a:t> в программы модернизации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0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" y="189186"/>
            <a:ext cx="3413308" cy="344491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17" y="367750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71201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154052" y="3882550"/>
            <a:ext cx="8775510" cy="7840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i="1" dirty="0">
                <a:solidFill>
                  <a:srgbClr val="993300"/>
                </a:solidFill>
              </a:rPr>
              <a:t>БЛАГОДАРЮ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59500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6536" y="274638"/>
            <a:ext cx="762909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>
                <a:solidFill>
                  <a:srgbClr val="993300"/>
                </a:solidFill>
              </a:rPr>
              <a:t>ПРОЕКТ МОДЕРНИЗАЦИИ ПЕДАГОГИЧЕСКОГО ОБРАЗОВАНИЯ (2014-2017</a:t>
            </a:r>
            <a:r>
              <a:rPr lang="ru-RU" sz="2800" dirty="0">
                <a:solidFill>
                  <a:srgbClr val="9933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59254" cy="4525963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Высокий </a:t>
            </a:r>
            <a:r>
              <a:rPr lang="ru-RU" sz="4500" dirty="0">
                <a:solidFill>
                  <a:srgbClr val="602000"/>
                </a:solidFill>
              </a:rPr>
              <a:t>уровень предметных </a:t>
            </a:r>
            <a:r>
              <a:rPr lang="ru-RU" sz="4500" dirty="0" smtClean="0">
                <a:solidFill>
                  <a:srgbClr val="602000"/>
                </a:solidFill>
              </a:rPr>
              <a:t>знаний (ГИА </a:t>
            </a:r>
            <a:r>
              <a:rPr lang="ru-RU" sz="4500" dirty="0">
                <a:solidFill>
                  <a:srgbClr val="602000"/>
                </a:solidFill>
              </a:rPr>
              <a:t>без репетиторов</a:t>
            </a:r>
            <a:r>
              <a:rPr lang="ru-RU" sz="4500" dirty="0" smtClean="0">
                <a:solidFill>
                  <a:srgbClr val="602000"/>
                </a:solidFill>
              </a:rPr>
              <a:t>).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организовывать учебную и внеучебную деятельность детей с разными образовательными потребностями, ребят с трудностями в </a:t>
            </a:r>
            <a:r>
              <a:rPr lang="ru-RU" sz="4500" dirty="0" smtClean="0">
                <a:solidFill>
                  <a:srgbClr val="602000"/>
                </a:solidFill>
              </a:rPr>
              <a:t>обучении.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Новая  </a:t>
            </a:r>
            <a:r>
              <a:rPr lang="ru-RU" sz="4500" dirty="0">
                <a:solidFill>
                  <a:srgbClr val="602000"/>
                </a:solidFill>
              </a:rPr>
              <a:t>методическая </a:t>
            </a:r>
            <a:r>
              <a:rPr lang="ru-RU" sz="4500" dirty="0" smtClean="0">
                <a:solidFill>
                  <a:srgbClr val="602000"/>
                </a:solidFill>
              </a:rPr>
              <a:t>готовность педагога.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разработать рабочую программу по </a:t>
            </a:r>
            <a:r>
              <a:rPr lang="ru-RU" sz="4500" dirty="0" smtClean="0">
                <a:solidFill>
                  <a:srgbClr val="602000"/>
                </a:solidFill>
              </a:rPr>
              <a:t>предмету, готовность </a:t>
            </a:r>
            <a:r>
              <a:rPr lang="ru-RU" sz="4500" dirty="0">
                <a:solidFill>
                  <a:srgbClr val="602000"/>
                </a:solidFill>
              </a:rPr>
              <a:t>к </a:t>
            </a:r>
            <a:r>
              <a:rPr lang="ru-RU" sz="4500" dirty="0" smtClean="0">
                <a:solidFill>
                  <a:srgbClr val="602000"/>
                </a:solidFill>
              </a:rPr>
              <a:t>организации воспитательной,  </a:t>
            </a:r>
            <a:r>
              <a:rPr lang="ru-RU" sz="4500" dirty="0">
                <a:solidFill>
                  <a:srgbClr val="602000"/>
                </a:solidFill>
              </a:rPr>
              <a:t>учебно-исследовательской и проектной деятельности </a:t>
            </a:r>
            <a:r>
              <a:rPr lang="ru-RU" sz="4500" dirty="0" smtClean="0">
                <a:solidFill>
                  <a:srgbClr val="602000"/>
                </a:solidFill>
              </a:rPr>
              <a:t>школьников.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Готовность </a:t>
            </a:r>
            <a:r>
              <a:rPr lang="ru-RU" sz="4500" dirty="0">
                <a:solidFill>
                  <a:srgbClr val="602000"/>
                </a:solidFill>
              </a:rPr>
              <a:t>к осуществлению профессиональной </a:t>
            </a:r>
            <a:r>
              <a:rPr lang="ru-RU" sz="4500" dirty="0" smtClean="0">
                <a:solidFill>
                  <a:srgbClr val="602000"/>
                </a:solidFill>
              </a:rPr>
              <a:t>рефлексии.</a:t>
            </a: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0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247" y="1379477"/>
            <a:ext cx="8734097" cy="432763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602000"/>
                </a:solidFill>
              </a:rPr>
              <a:t>Р</a:t>
            </a:r>
            <a:r>
              <a:rPr lang="ru-RU" sz="2200" dirty="0" smtClean="0">
                <a:solidFill>
                  <a:srgbClr val="602000"/>
                </a:solidFill>
              </a:rPr>
              <a:t>азработка </a:t>
            </a:r>
            <a:r>
              <a:rPr lang="ru-RU" sz="2200" dirty="0">
                <a:solidFill>
                  <a:srgbClr val="602000"/>
                </a:solidFill>
              </a:rPr>
              <a:t>образовательных программ по двум основным моделям (линейной и вариативной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пакета общих профессиональных образовательных программ высшего образования (бакалавриат, </a:t>
            </a:r>
            <a:r>
              <a:rPr lang="ru-RU" sz="2200" dirty="0" smtClean="0">
                <a:solidFill>
                  <a:srgbClr val="602000"/>
                </a:solidFill>
              </a:rPr>
              <a:t>магистратура).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модульного принципа построения учебного плана, в котором учебный модуль представляет собой единство связанных друг с другом дисциплин, практики, проектных или исследовательских задач, единой системы оценочных средств, связанных с профессиональными </a:t>
            </a:r>
            <a:r>
              <a:rPr lang="ru-RU" sz="2200" dirty="0" smtClean="0">
                <a:solidFill>
                  <a:srgbClr val="602000"/>
                </a:solidFill>
              </a:rPr>
              <a:t>компетенциями.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Создание </a:t>
            </a:r>
            <a:r>
              <a:rPr lang="ru-RU" sz="2200" dirty="0">
                <a:solidFill>
                  <a:srgbClr val="602000"/>
                </a:solidFill>
              </a:rPr>
              <a:t>банка оценочных средств, который позволяет создать единую национальную систему оценки качества педагогического </a:t>
            </a:r>
            <a:r>
              <a:rPr lang="ru-RU" sz="2200" dirty="0" smtClean="0">
                <a:solidFill>
                  <a:srgbClr val="602000"/>
                </a:solidFill>
              </a:rPr>
              <a:t>образования.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Формирование </a:t>
            </a:r>
            <a:r>
              <a:rPr lang="ru-RU" sz="2200" dirty="0">
                <a:solidFill>
                  <a:srgbClr val="602000"/>
                </a:solidFill>
              </a:rPr>
              <a:t>широкого сообщества вузов, вовлеченных в реализацию проекта </a:t>
            </a:r>
            <a:r>
              <a:rPr lang="ru-RU" sz="2200" dirty="0" smtClean="0">
                <a:solidFill>
                  <a:srgbClr val="602000"/>
                </a:solidFill>
              </a:rPr>
              <a:t>(58 </a:t>
            </a:r>
            <a:r>
              <a:rPr lang="ru-RU" sz="2200" dirty="0">
                <a:solidFill>
                  <a:srgbClr val="602000"/>
                </a:solidFill>
              </a:rPr>
              <a:t>организаций высшего образования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8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701419" y="6422295"/>
            <a:ext cx="242982" cy="415412"/>
          </a:xfrm>
          <a:prstGeom prst="rect">
            <a:avLst/>
          </a:prstGeom>
          <a:noFill/>
        </p:spPr>
        <p:txBody>
          <a:bodyPr wrap="none" lIns="41139" tIns="20569" rIns="41139" bIns="20569" rtlCol="0">
            <a:spAutoFit/>
          </a:bodyPr>
          <a:lstStyle/>
          <a:p>
            <a:r>
              <a:rPr lang="ru-RU" sz="2400" dirty="0">
                <a:cs typeface="Myriad Pro"/>
              </a:rPr>
              <a:t>9</a:t>
            </a:r>
          </a:p>
        </p:txBody>
      </p:sp>
      <p:pic>
        <p:nvPicPr>
          <p:cNvPr id="17" name="Изображение 5" descr="icon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6023" y="4005737"/>
            <a:ext cx="2183154" cy="218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Изображение 1" descr="icon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5938" y="1947910"/>
            <a:ext cx="2187798" cy="218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2"/>
          <p:cNvSpPr>
            <a:spLocks noChangeArrowheads="1"/>
          </p:cNvSpPr>
          <p:nvPr/>
        </p:nvSpPr>
        <p:spPr bwMode="auto">
          <a:xfrm>
            <a:off x="2686803" y="2614401"/>
            <a:ext cx="1646068" cy="9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ПОВЫШЕНИЕ КАЧЕСТВА ПЕДАГОГИЧЕСКОГО ОБРАЗОВАНИЯ</a:t>
            </a:r>
          </a:p>
        </p:txBody>
      </p:sp>
      <p:sp>
        <p:nvSpPr>
          <p:cNvPr id="20" name="Прямоугольник 42"/>
          <p:cNvSpPr>
            <a:spLocks noChangeArrowheads="1"/>
          </p:cNvSpPr>
          <p:nvPr/>
        </p:nvSpPr>
        <p:spPr bwMode="auto">
          <a:xfrm>
            <a:off x="4921731" y="4738322"/>
            <a:ext cx="1551738" cy="77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600" b="1" i="1" kern="0" dirty="0">
                <a:solidFill>
                  <a:srgbClr val="602000"/>
                </a:solidFill>
                <a:latin typeface="Calibri" pitchFamily="34" charset="0"/>
              </a:rPr>
              <a:t>ТРАНСЛЯЦИЯ РЕЗУЛЬТАТОВ ПРОЕКТА</a:t>
            </a:r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166255" y="3320451"/>
            <a:ext cx="2565671" cy="123812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22" name="Овал 21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24" name="Прямоугольник 44"/>
          <p:cNvSpPr>
            <a:spLocks noChangeArrowheads="1"/>
          </p:cNvSpPr>
          <p:nvPr/>
        </p:nvSpPr>
        <p:spPr bwMode="auto">
          <a:xfrm>
            <a:off x="177917" y="2541390"/>
            <a:ext cx="773759" cy="71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4400" b="1" i="1" kern="0" dirty="0">
                <a:solidFill>
                  <a:srgbClr val="604A7B"/>
                </a:solidFill>
                <a:latin typeface="Calibri" pitchFamily="34" charset="0"/>
              </a:rPr>
              <a:t>34</a:t>
            </a:r>
          </a:p>
        </p:txBody>
      </p:sp>
      <p:sp>
        <p:nvSpPr>
          <p:cNvPr id="26" name="Прямоугольник 21"/>
          <p:cNvSpPr>
            <a:spLocks noChangeArrowheads="1"/>
          </p:cNvSpPr>
          <p:nvPr/>
        </p:nvSpPr>
        <p:spPr bwMode="auto">
          <a:xfrm>
            <a:off x="964933" y="2655592"/>
            <a:ext cx="1510307" cy="68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АПРОБИРОВАЛИ ПРОГРАММЫ</a:t>
            </a:r>
          </a:p>
        </p:txBody>
      </p:sp>
      <p:sp>
        <p:nvSpPr>
          <p:cNvPr id="27" name="Прямоугольник 51"/>
          <p:cNvSpPr>
            <a:spLocks noChangeArrowheads="1"/>
          </p:cNvSpPr>
          <p:nvPr/>
        </p:nvSpPr>
        <p:spPr bwMode="auto">
          <a:xfrm>
            <a:off x="6056512" y="1527308"/>
            <a:ext cx="848466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77933C"/>
                </a:solidFill>
                <a:latin typeface="Calibri" pitchFamily="34" charset="0"/>
              </a:rPr>
              <a:t>42</a:t>
            </a:r>
            <a:endParaRPr lang="ru-RU" altLang="ru-RU" sz="700" b="1" i="1" kern="0" dirty="0">
              <a:solidFill>
                <a:srgbClr val="77933C"/>
              </a:solidFill>
              <a:latin typeface="Calibri" pitchFamily="34" charset="0"/>
            </a:endParaRPr>
          </a:p>
        </p:txBody>
      </p:sp>
      <p:sp>
        <p:nvSpPr>
          <p:cNvPr id="28" name="Прямоугольник 21"/>
          <p:cNvSpPr>
            <a:spLocks noChangeArrowheads="1"/>
          </p:cNvSpPr>
          <p:nvPr/>
        </p:nvSpPr>
        <p:spPr bwMode="auto">
          <a:xfrm>
            <a:off x="5633144" y="2853825"/>
            <a:ext cx="3510856" cy="58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lnSpc>
                <a:spcPct val="90000"/>
              </a:lnSpc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ОБЩЕОБРАЗОВАТЕЛЬНЫЕ ОРГАНИЗАЦИИ ПРИВЛЕЧЕНЫ К АПРОБАЦИИ</a:t>
            </a:r>
          </a:p>
          <a:p>
            <a:pPr defTabSz="203552">
              <a:lnSpc>
                <a:spcPct val="90000"/>
              </a:lnSpc>
              <a:defRPr/>
            </a:pPr>
            <a:endParaRPr lang="ru-RU" altLang="ru-RU" sz="1100" b="1" i="1" kern="0" dirty="0">
              <a:solidFill>
                <a:srgbClr val="602000"/>
              </a:solidFill>
              <a:latin typeface="Calibri" pitchFamily="34" charset="0"/>
            </a:endParaRPr>
          </a:p>
        </p:txBody>
      </p:sp>
      <p:sp>
        <p:nvSpPr>
          <p:cNvPr id="31" name="Прямоугольник 53"/>
          <p:cNvSpPr>
            <a:spLocks noChangeArrowheads="1"/>
          </p:cNvSpPr>
          <p:nvPr/>
        </p:nvSpPr>
        <p:spPr bwMode="auto">
          <a:xfrm>
            <a:off x="4433391" y="2722088"/>
            <a:ext cx="1168220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E46C0A"/>
                </a:solidFill>
                <a:latin typeface="Calibri" pitchFamily="34" charset="0"/>
              </a:rPr>
              <a:t>132</a:t>
            </a:r>
          </a:p>
        </p:txBody>
      </p:sp>
      <p:grpSp>
        <p:nvGrpSpPr>
          <p:cNvPr id="32" name="Группа 7"/>
          <p:cNvGrpSpPr>
            <a:grpSpLocks/>
          </p:cNvGrpSpPr>
          <p:nvPr/>
        </p:nvGrpSpPr>
        <p:grpSpPr bwMode="auto">
          <a:xfrm>
            <a:off x="3446150" y="2060404"/>
            <a:ext cx="5498249" cy="125102"/>
            <a:chOff x="8660892" y="4335413"/>
            <a:chExt cx="13931992" cy="342219"/>
          </a:xfrm>
          <a:solidFill>
            <a:srgbClr val="602000"/>
          </a:solidFill>
        </p:grpSpPr>
        <p:sp>
          <p:nvSpPr>
            <p:cNvPr id="34" name="Овал 33"/>
            <p:cNvSpPr/>
            <p:nvPr/>
          </p:nvSpPr>
          <p:spPr bwMode="auto">
            <a:xfrm flipV="1">
              <a:off x="8660892" y="4335413"/>
              <a:ext cx="342144" cy="34221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 bwMode="auto">
            <a:xfrm flipH="1">
              <a:off x="9003036" y="4452031"/>
              <a:ext cx="13589848" cy="4920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36" name="Группа 6"/>
          <p:cNvGrpSpPr>
            <a:grpSpLocks/>
          </p:cNvGrpSpPr>
          <p:nvPr/>
        </p:nvGrpSpPr>
        <p:grpSpPr bwMode="auto">
          <a:xfrm>
            <a:off x="4318244" y="3314002"/>
            <a:ext cx="4626156" cy="123812"/>
            <a:chOff x="9396183" y="6674686"/>
            <a:chExt cx="11546501" cy="338689"/>
          </a:xfrm>
          <a:solidFill>
            <a:srgbClr val="602000"/>
          </a:solidFill>
        </p:grpSpPr>
        <p:sp>
          <p:nvSpPr>
            <p:cNvPr id="37" name="Овал 36"/>
            <p:cNvSpPr/>
            <p:nvPr/>
          </p:nvSpPr>
          <p:spPr bwMode="auto">
            <a:xfrm flipV="1">
              <a:off x="9396183" y="6674686"/>
              <a:ext cx="34211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 bwMode="auto">
            <a:xfrm flipH="1" flipV="1">
              <a:off x="9738295" y="6840504"/>
              <a:ext cx="11204389" cy="3526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48" name="Прямоугольник 44"/>
          <p:cNvSpPr>
            <a:spLocks noChangeArrowheads="1"/>
          </p:cNvSpPr>
          <p:nvPr/>
        </p:nvSpPr>
        <p:spPr bwMode="auto">
          <a:xfrm>
            <a:off x="6880478" y="4673036"/>
            <a:ext cx="2063922" cy="59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3600" b="1" i="1" kern="0" dirty="0" smtClean="0">
                <a:solidFill>
                  <a:srgbClr val="2980B9"/>
                </a:solidFill>
                <a:latin typeface="Calibri" pitchFamily="34" charset="0"/>
              </a:rPr>
              <a:t>58 ВУЗОВ</a:t>
            </a:r>
            <a:endParaRPr lang="ru-RU" altLang="ru-RU" sz="3600" b="1" i="1" kern="0" dirty="0">
              <a:solidFill>
                <a:srgbClr val="2980B9"/>
              </a:solidFill>
              <a:latin typeface="Calibri" pitchFamily="34" charset="0"/>
            </a:endParaRPr>
          </a:p>
        </p:txBody>
      </p:sp>
      <p:sp>
        <p:nvSpPr>
          <p:cNvPr id="49" name="Прямоугольник 21"/>
          <p:cNvSpPr>
            <a:spLocks noChangeArrowheads="1"/>
          </p:cNvSpPr>
          <p:nvPr/>
        </p:nvSpPr>
        <p:spPr bwMode="auto">
          <a:xfrm>
            <a:off x="7031421" y="5305310"/>
            <a:ext cx="1912980" cy="25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УЧАСТВУЮТ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ПРОЕКТЕ</a:t>
            </a:r>
          </a:p>
        </p:txBody>
      </p:sp>
      <p:sp>
        <p:nvSpPr>
          <p:cNvPr id="50" name="Прямоугольник 21"/>
          <p:cNvSpPr>
            <a:spLocks noChangeArrowheads="1"/>
          </p:cNvSpPr>
          <p:nvPr/>
        </p:nvSpPr>
        <p:spPr bwMode="auto">
          <a:xfrm flipH="1">
            <a:off x="864258" y="4487801"/>
            <a:ext cx="2865468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ВУЗОВ ПРИНЯЛИ УЧАСТИЕ В ПОВЫШЕНИИ КВАЛИФИКАЦИИ</a:t>
            </a:r>
          </a:p>
        </p:txBody>
      </p:sp>
      <p:sp>
        <p:nvSpPr>
          <p:cNvPr id="51" name="Прямоугольник 51"/>
          <p:cNvSpPr>
            <a:spLocks noChangeArrowheads="1"/>
          </p:cNvSpPr>
          <p:nvPr/>
        </p:nvSpPr>
        <p:spPr bwMode="auto">
          <a:xfrm flipH="1">
            <a:off x="261038" y="4426303"/>
            <a:ext cx="58528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DF342E"/>
                </a:solidFill>
                <a:latin typeface="Calibri" pitchFamily="34" charset="0"/>
              </a:rPr>
              <a:t>25</a:t>
            </a:r>
          </a:p>
        </p:txBody>
      </p:sp>
      <p:sp>
        <p:nvSpPr>
          <p:cNvPr id="52" name="Прямоугольник 21"/>
          <p:cNvSpPr>
            <a:spLocks noChangeArrowheads="1"/>
          </p:cNvSpPr>
          <p:nvPr/>
        </p:nvSpPr>
        <p:spPr bwMode="auto">
          <a:xfrm flipH="1">
            <a:off x="870309" y="5310393"/>
            <a:ext cx="3889872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</a:t>
            </a: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ВОВЛЕЧЕНЫ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ЭКСПЕРТНОЕ ОБСУЖДЕНИЕ И  ИНФОРМАЦИОННОЕ ВЗАИМОДЕЙСТВИЕ</a:t>
            </a:r>
          </a:p>
        </p:txBody>
      </p:sp>
      <p:sp>
        <p:nvSpPr>
          <p:cNvPr id="53" name="Прямоугольник 53"/>
          <p:cNvSpPr>
            <a:spLocks noChangeArrowheads="1"/>
          </p:cNvSpPr>
          <p:nvPr/>
        </p:nvSpPr>
        <p:spPr bwMode="auto">
          <a:xfrm flipH="1">
            <a:off x="261038" y="5249237"/>
            <a:ext cx="69239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E46C0A"/>
                </a:solidFill>
                <a:latin typeface="Calibri" pitchFamily="34" charset="0"/>
              </a:rPr>
              <a:t>24</a:t>
            </a:r>
          </a:p>
        </p:txBody>
      </p:sp>
      <p:grpSp>
        <p:nvGrpSpPr>
          <p:cNvPr id="54" name="Группа 81"/>
          <p:cNvGrpSpPr>
            <a:grpSpLocks/>
          </p:cNvGrpSpPr>
          <p:nvPr/>
        </p:nvGrpSpPr>
        <p:grpSpPr bwMode="auto">
          <a:xfrm flipH="1">
            <a:off x="166803" y="5789454"/>
            <a:ext cx="5077717" cy="123812"/>
            <a:chOff x="8660825" y="4338089"/>
            <a:chExt cx="12825740" cy="338689"/>
          </a:xfrm>
          <a:solidFill>
            <a:srgbClr val="602000"/>
          </a:solidFill>
        </p:grpSpPr>
        <p:sp>
          <p:nvSpPr>
            <p:cNvPr id="55" name="Овал 54"/>
            <p:cNvSpPr/>
            <p:nvPr/>
          </p:nvSpPr>
          <p:spPr bwMode="auto">
            <a:xfrm flipV="1">
              <a:off x="8660825" y="4338089"/>
              <a:ext cx="34215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 bwMode="auto">
            <a:xfrm flipH="1">
              <a:off x="9002977" y="4503907"/>
              <a:ext cx="12483588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57" name="Группа 84"/>
          <p:cNvGrpSpPr>
            <a:grpSpLocks/>
          </p:cNvGrpSpPr>
          <p:nvPr/>
        </p:nvGrpSpPr>
        <p:grpSpPr bwMode="auto">
          <a:xfrm flipH="1">
            <a:off x="166254" y="4292245"/>
            <a:ext cx="5078265" cy="134057"/>
            <a:chOff x="9398405" y="6673604"/>
            <a:chExt cx="12069408" cy="338689"/>
          </a:xfrm>
          <a:solidFill>
            <a:srgbClr val="602000"/>
          </a:solidFill>
        </p:grpSpPr>
        <p:sp>
          <p:nvSpPr>
            <p:cNvPr id="58" name="Овал 57"/>
            <p:cNvSpPr/>
            <p:nvPr/>
          </p:nvSpPr>
          <p:spPr bwMode="auto">
            <a:xfrm flipV="1">
              <a:off x="9398405" y="6673604"/>
              <a:ext cx="34211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 bwMode="auto">
            <a:xfrm flipH="1">
              <a:off x="9740514" y="6839421"/>
              <a:ext cx="11727299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60" name="Прямоугольник 59"/>
          <p:cNvSpPr/>
          <p:nvPr/>
        </p:nvSpPr>
        <p:spPr>
          <a:xfrm>
            <a:off x="6904978" y="1637906"/>
            <a:ext cx="1518734" cy="472427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ПРОГРАММЫ</a:t>
            </a:r>
          </a:p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РАЗРАБОТАНЫ</a:t>
            </a:r>
          </a:p>
        </p:txBody>
      </p: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1364776" y="274638"/>
            <a:ext cx="7322023" cy="8801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 (2016 г.)</a:t>
            </a:r>
            <a:endParaRPr lang="ru-RU" sz="3200" dirty="0">
              <a:solidFill>
                <a:srgbClr val="993300"/>
              </a:solidFill>
            </a:endParaRPr>
          </a:p>
        </p:txBody>
      </p:sp>
      <p:grpSp>
        <p:nvGrpSpPr>
          <p:cNvPr id="40" name="Группа 4"/>
          <p:cNvGrpSpPr>
            <a:grpSpLocks/>
          </p:cNvGrpSpPr>
          <p:nvPr/>
        </p:nvGrpSpPr>
        <p:grpSpPr bwMode="auto">
          <a:xfrm flipH="1">
            <a:off x="6514239" y="5128246"/>
            <a:ext cx="2430162" cy="142775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41" name="Овал 40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696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В настоящее время разработаны (актуализированы)  ФГОС высшего  образования по следующим направлениям подготовки:</a:t>
            </a:r>
            <a:endParaRPr lang="ru-RU" dirty="0"/>
          </a:p>
          <a:p>
            <a:r>
              <a:rPr lang="ru-RU" dirty="0"/>
              <a:t>Уровень бакалавриата. </a:t>
            </a:r>
          </a:p>
          <a:p>
            <a:r>
              <a:rPr lang="ru-RU" dirty="0"/>
              <a:t>44.03.01 Педагогическое образование</a:t>
            </a:r>
          </a:p>
          <a:p>
            <a:r>
              <a:rPr lang="ru-RU" dirty="0"/>
              <a:t>44.03.02 Психолого-педагогическое образование</a:t>
            </a:r>
          </a:p>
          <a:p>
            <a:r>
              <a:rPr lang="ru-RU" dirty="0"/>
              <a:t>44.03.03 Специальное (дефектологическое) образование</a:t>
            </a:r>
          </a:p>
          <a:p>
            <a:r>
              <a:rPr lang="ru-RU" dirty="0"/>
              <a:t>44.03.04 Профессиональное обучение (по отраслям)</a:t>
            </a:r>
          </a:p>
          <a:p>
            <a:r>
              <a:rPr lang="ru-RU" dirty="0"/>
              <a:t>44.03.05  Педагогическое образование с двумя профилями</a:t>
            </a:r>
          </a:p>
          <a:p>
            <a:r>
              <a:rPr lang="ru-RU" dirty="0"/>
              <a:t>Уровень магистратуры.</a:t>
            </a:r>
          </a:p>
          <a:p>
            <a:r>
              <a:rPr lang="ru-RU" dirty="0"/>
              <a:t>44.04.01 Педагогическое образование</a:t>
            </a:r>
          </a:p>
          <a:p>
            <a:r>
              <a:rPr lang="ru-RU" dirty="0"/>
              <a:t>44.04.02 Психолого-педагогическое образование</a:t>
            </a:r>
          </a:p>
          <a:p>
            <a:r>
              <a:rPr lang="ru-RU" dirty="0"/>
              <a:t>44.04.03 Специальное (дефектологическое) образование</a:t>
            </a:r>
          </a:p>
          <a:p>
            <a:r>
              <a:rPr lang="ru-RU" dirty="0"/>
              <a:t>44.04.04 Профессиональное обучение (по отраслям)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14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процессе разработки реализовывались принципы:</a:t>
            </a:r>
          </a:p>
          <a:p>
            <a:pPr lvl="0"/>
            <a:r>
              <a:rPr lang="ru-RU" dirty="0"/>
              <a:t>соответствия общим процессам  и требованиям к обновлению ФГОС высшего образования;</a:t>
            </a:r>
          </a:p>
          <a:p>
            <a:pPr lvl="0"/>
            <a:r>
              <a:rPr lang="ru-RU" dirty="0"/>
              <a:t>необходимость учета требований  профессионального стандарта;</a:t>
            </a:r>
          </a:p>
          <a:p>
            <a:pPr lvl="0"/>
            <a:r>
              <a:rPr lang="ru-RU" dirty="0"/>
              <a:t>экспертиза ФУМО и РАО;</a:t>
            </a:r>
          </a:p>
          <a:p>
            <a:pPr lvl="0"/>
            <a:r>
              <a:rPr lang="ru-RU" dirty="0"/>
              <a:t>опыт работы над примерными программами образовательных организаций участниц проекта модернизации;</a:t>
            </a:r>
          </a:p>
          <a:p>
            <a:pPr lvl="0"/>
            <a:r>
              <a:rPr lang="ru-RU" dirty="0"/>
              <a:t>сочетание четких требований с возможностью вариативности и дальнейшего обновления содержания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31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1. Использована устойчивая связь  «ФГОС-ПООП», которая позволяет:</a:t>
            </a:r>
            <a:endParaRPr lang="ru-RU" dirty="0"/>
          </a:p>
          <a:p>
            <a:r>
              <a:rPr lang="ru-RU" dirty="0"/>
              <a:t>сформулировать во ФГОС базовый перечень результатов освоения образовательных программ в </a:t>
            </a:r>
            <a:r>
              <a:rPr lang="ru-RU" b="1" dirty="0"/>
              <a:t>формате компетенций</a:t>
            </a:r>
            <a:r>
              <a:rPr lang="ru-RU" dirty="0"/>
              <a:t>, которые, с одной стороны, сопряжены с </a:t>
            </a:r>
            <a:r>
              <a:rPr lang="ru-RU" b="1" dirty="0"/>
              <a:t>профессиональными стандартами (с «ядром» профессиональной деятельности)</a:t>
            </a:r>
            <a:r>
              <a:rPr lang="ru-RU" dirty="0"/>
              <a:t>, а, с другой, не будут нуждаться в постоянной коррекции в связи с изменениями профессиональных стандартов.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4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и ПООП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Новая версия стандарта позволяет обеспечить </a:t>
            </a:r>
            <a:r>
              <a:rPr lang="ru-RU" b="1" dirty="0"/>
              <a:t>единство образовательного пространства</a:t>
            </a:r>
            <a:r>
              <a:rPr lang="ru-RU" dirty="0"/>
              <a:t> – </a:t>
            </a:r>
            <a:r>
              <a:rPr lang="ru-RU" b="1" dirty="0"/>
              <a:t>за счет установления обязательности ПООП в базовой части для вузов.</a:t>
            </a:r>
            <a:r>
              <a:rPr lang="ru-RU" dirty="0"/>
              <a:t> При этом степень регулирования содержания образования регулируется за счет установления во ФГОС доли трудоемкости базовой части. </a:t>
            </a:r>
            <a:r>
              <a:rPr lang="ru-RU" b="1" dirty="0"/>
              <a:t>Для направлений педагогического образования эта доля – 70% для бакалавриата, 40% - для магистратуры.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3309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1111</Words>
  <Application>Microsoft Macintosh PowerPoint</Application>
  <PresentationFormat>Экран (4:3)</PresentationFormat>
  <Paragraphs>104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Модернизация системы подготовки учителей русского языка и литературы, новые стандарты и программы.</vt:lpstr>
      <vt:lpstr>ПЕДАГОГИЧЕСКОЕ ОБРАЗОВАНИЕ</vt:lpstr>
      <vt:lpstr>ПРОЕКТ МОДЕРНИЗАЦИИ ПЕДАГОГИЧЕСКОГО ОБРАЗОВАНИЯ (2014-2017)</vt:lpstr>
      <vt:lpstr>ОСНОВНЫЕ ИТОГИ</vt:lpstr>
      <vt:lpstr>ОСНОВНЫЕ ИТОГИ (2016 г.)</vt:lpstr>
      <vt:lpstr>ФГОС и ПООП</vt:lpstr>
      <vt:lpstr>ФГОС и ПООП</vt:lpstr>
      <vt:lpstr>ФГОС и ПООП</vt:lpstr>
      <vt:lpstr>ФГОС и ПООП</vt:lpstr>
      <vt:lpstr>ФГОС и ПООП</vt:lpstr>
      <vt:lpstr>ФГОС и ПООП</vt:lpstr>
      <vt:lpstr>ФГОС и ПООП</vt:lpstr>
      <vt:lpstr>ФГОС и ПООП</vt:lpstr>
      <vt:lpstr>ЦЕЛИ И ЗАДАЧИ  РАЗВИТИЯ</vt:lpstr>
      <vt:lpstr>ОСНОВНЫЕ ЗАДАЧИ (ПРОЕКТЫ) 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педагогического образования. Состояние и перспективы развития</dc:title>
  <dc:creator>Елена Казакова</dc:creator>
  <cp:lastModifiedBy>Елена Казакова</cp:lastModifiedBy>
  <cp:revision>15</cp:revision>
  <dcterms:created xsi:type="dcterms:W3CDTF">2017-04-01T14:33:49Z</dcterms:created>
  <dcterms:modified xsi:type="dcterms:W3CDTF">2017-05-11T19:20:10Z</dcterms:modified>
</cp:coreProperties>
</file>