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73" r:id="rId12"/>
    <p:sldId id="265" r:id="rId13"/>
    <p:sldId id="274" r:id="rId14"/>
    <p:sldId id="269" r:id="rId15"/>
    <p:sldId id="276" r:id="rId16"/>
    <p:sldId id="275" r:id="rId17"/>
    <p:sldId id="277" r:id="rId18"/>
    <p:sldId id="270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7C3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5" autoAdjust="0"/>
    <p:restoredTop sz="94660"/>
  </p:normalViewPr>
  <p:slideViewPr>
    <p:cSldViewPr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2E5E6-F66E-4C94-AFD5-C12BB125342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BD069-70A2-4D0F-AE24-FAA4300DE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9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1B27A3-4142-4181-A6C7-BB7A218EDF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C0A91E-9662-4DB9-AF46-181BF2B0EF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4 класс</a:t>
            </a:r>
            <a:br>
              <a:rPr lang="ru-RU" dirty="0" smtClean="0"/>
            </a:br>
            <a:r>
              <a:rPr lang="ru-RU" dirty="0" smtClean="0"/>
              <a:t>Тема «Синтаксический разбор предложения»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Составитель Труничева Гузелия Махмутовна, учитель начальных классов</a:t>
            </a:r>
          </a:p>
          <a:p>
            <a:r>
              <a:rPr lang="ru-RU" dirty="0" smtClean="0"/>
              <a:t>МОУ «СОШ №40 с УИОП»  г. Воркуты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9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2244" y="269309"/>
            <a:ext cx="834622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Главные члены предложения – это…</a:t>
            </a:r>
            <a:endParaRPr lang="ru-RU" sz="32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46679" y="1052736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подлежащее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78527" y="1916832"/>
            <a:ext cx="25468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фонема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25413" y="1916832"/>
            <a:ext cx="2349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наречие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03347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прилагательное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219" y="2270775"/>
            <a:ext cx="2762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сказуемое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12" y="3068960"/>
            <a:ext cx="921702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Второстепенные</a:t>
            </a:r>
            <a:r>
              <a:rPr lang="ru-RU" sz="3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члены предложения – это…</a:t>
            </a:r>
            <a:endParaRPr lang="ru-RU" sz="36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5781" y="4509543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глагол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32074" y="4509120"/>
            <a:ext cx="35672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определение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59913" y="5453451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дополнение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772" y="4483241"/>
            <a:ext cx="1512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союз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781" y="5471545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обстоятельство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0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-0.48039 -0.0094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2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23038 -0.0516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8" y="-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-0.0632 -0.0974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-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50695 0.0101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47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692" y="512045"/>
            <a:ext cx="686962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Учебные задачи</a:t>
            </a: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710" y="1724449"/>
            <a:ext cx="8352928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1.Вспомнить виды предложений</a:t>
            </a:r>
          </a:p>
          <a:p>
            <a:pPr>
              <a:defRPr/>
            </a:pPr>
            <a:endParaRPr lang="ru-RU" sz="3600" b="1" dirty="0" smtClean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2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. Построить алгоритм разбора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предложений</a:t>
            </a:r>
          </a:p>
          <a:p>
            <a:pPr>
              <a:defRPr/>
            </a:pPr>
            <a:endParaRPr lang="ru-RU" sz="3600" b="1" dirty="0" smtClean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3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.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Выполнить 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синтаксический разбор предложений по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алгоритму</a:t>
            </a:r>
            <a:endParaRPr lang="ru-RU" sz="3600" b="1" dirty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96752"/>
            <a:ext cx="8601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7C35B1"/>
                </a:solidFill>
                <a:latin typeface="Comic Sans MS" pitchFamily="66" charset="0"/>
              </a:rPr>
              <a:t>1. Определение грамматической основы предложения</a:t>
            </a:r>
            <a:endParaRPr lang="ru-RU" sz="2800" dirty="0">
              <a:solidFill>
                <a:srgbClr val="7C35B1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6749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7C35B1"/>
                </a:solidFill>
                <a:latin typeface="Comic Sans MS" pitchFamily="66" charset="0"/>
              </a:rPr>
              <a:t>2. Указание частей речи </a:t>
            </a:r>
            <a:endParaRPr lang="ru-RU" sz="2800" dirty="0">
              <a:solidFill>
                <a:srgbClr val="7C35B1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4216" y="3239398"/>
            <a:ext cx="77745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altLang="ru-RU" sz="2800" b="1" dirty="0" smtClean="0">
                <a:solidFill>
                  <a:srgbClr val="7C35B1"/>
                </a:solidFill>
                <a:latin typeface="Comic Sans MS" pitchFamily="66" charset="0"/>
              </a:rPr>
              <a:t>3. Составление схемы предложения</a:t>
            </a:r>
            <a:endParaRPr lang="ru-RU" altLang="ru-RU" sz="2800" b="1" dirty="0">
              <a:solidFill>
                <a:srgbClr val="7C35B1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444" y="4149080"/>
            <a:ext cx="9055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altLang="ru-RU" sz="2800" b="1" dirty="0" smtClean="0">
                <a:solidFill>
                  <a:srgbClr val="7C35B1"/>
                </a:solidFill>
                <a:latin typeface="Comic Sans MS" pitchFamily="66" charset="0"/>
              </a:rPr>
              <a:t>4. Характеристика (по цели высказывания, по интонации, по наличию грамматических основ, по наличию второстепенных членов) предложения</a:t>
            </a:r>
            <a:endParaRPr lang="ru-RU" altLang="ru-RU" sz="2800" b="1" dirty="0">
              <a:solidFill>
                <a:srgbClr val="7C35B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070" y="275120"/>
            <a:ext cx="8444543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Алгоритм разбора предложения</a:t>
            </a:r>
            <a:endParaRPr lang="ru-RU" sz="36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66345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692" y="512045"/>
            <a:ext cx="686962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Учебные задачи</a:t>
            </a: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710" y="1724449"/>
            <a:ext cx="8352928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/>
                <a:solidFill>
                  <a:srgbClr val="00B0F0"/>
                </a:solidFill>
                <a:latin typeface="Comic Sans MS" panose="030F0702030302020204" pitchFamily="66" charset="0"/>
              </a:rPr>
              <a:t>1.Вспомнить виды предложений</a:t>
            </a:r>
          </a:p>
          <a:p>
            <a:pPr>
              <a:defRPr/>
            </a:pPr>
            <a:endParaRPr lang="ru-RU" sz="3600" b="1" dirty="0" smtClean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2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. Построить алгоритм разбора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предложений</a:t>
            </a:r>
          </a:p>
          <a:p>
            <a:pPr>
              <a:defRPr/>
            </a:pPr>
            <a:endParaRPr lang="ru-RU" sz="3600" b="1" dirty="0" smtClean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3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.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Выполнить 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синтаксический разбор предложений по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алгоритму</a:t>
            </a:r>
            <a:endParaRPr lang="ru-RU" sz="3600" b="1" dirty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0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20688"/>
            <a:ext cx="8569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Вот </a:t>
            </a:r>
            <a:r>
              <a:rPr lang="ru-RU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наступила долгожданная 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весна</a:t>
            </a:r>
          </a:p>
          <a:p>
            <a:pPr lvl="0"/>
            <a:r>
              <a:rPr lang="ru-RU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 </a:t>
            </a:r>
            <a:r>
              <a:rPr lang="ru-RU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нашем любимом городе.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235524"/>
            <a:ext cx="8856984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000"/>
              </a:lnSpc>
            </a:pPr>
            <a:r>
              <a:rPr lang="ru-RU" sz="32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              прил.           </a:t>
            </a:r>
            <a:r>
              <a:rPr lang="ru-RU" sz="24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ущ.             </a:t>
            </a:r>
            <a:r>
              <a:rPr lang="ru-RU" sz="24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</a:t>
            </a:r>
          </a:p>
          <a:p>
            <a:pPr lvl="0">
              <a:lnSpc>
                <a:spcPts val="2000"/>
              </a:lnSpc>
            </a:pP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  теплый  </a:t>
            </a:r>
            <a:r>
              <a:rPr lang="ru-RU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 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растопит</a:t>
            </a:r>
          </a:p>
          <a:p>
            <a:pPr lvl="0">
              <a:lnSpc>
                <a:spcPts val="2000"/>
              </a:lnSpc>
            </a:pPr>
            <a:endParaRPr lang="ru-RU" sz="800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r>
              <a:rPr lang="ru-RU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сущ.              прил.           сущ.       с.       сущ.    </a:t>
            </a:r>
          </a:p>
          <a:p>
            <a:pPr lvl="0">
              <a:lnSpc>
                <a:spcPts val="2000"/>
              </a:lnSpc>
            </a:pP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остатки  снежного  ковра</a:t>
            </a:r>
            <a:r>
              <a:rPr lang="ru-RU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 тундра</a:t>
            </a:r>
          </a:p>
          <a:p>
            <a:pPr lvl="0">
              <a:lnSpc>
                <a:spcPts val="2000"/>
              </a:lnSpc>
            </a:pPr>
            <a:endParaRPr lang="ru-RU" sz="800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r>
              <a:rPr lang="ru-RU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гл.                прил.          сущ.   </a:t>
            </a:r>
          </a:p>
          <a:p>
            <a:pPr lvl="0">
              <a:lnSpc>
                <a:spcPts val="2000"/>
              </a:lnSpc>
            </a:pP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наденет  весенний  </a:t>
            </a:r>
            <a:r>
              <a:rPr lang="ru-RU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наряд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ts val="2000"/>
              </a:lnSpc>
            </a:pPr>
            <a:endParaRPr lang="ru-RU" sz="2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endParaRPr lang="ru-RU" sz="32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</a:t>
            </a:r>
            <a:r>
              <a:rPr lang="ru-RU" sz="4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endParaRPr lang="ru-RU" sz="32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endParaRPr lang="ru-RU" sz="3200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</a:pPr>
            <a:r>
              <a:rPr lang="ru-RU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</a:t>
            </a:r>
            <a:r>
              <a:rPr lang="ru-RU" sz="2800" b="1" i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</a:t>
            </a:r>
            <a:r>
              <a:rPr lang="ru-RU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800" b="1" i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невоскл</a:t>
            </a:r>
            <a:r>
              <a:rPr lang="ru-RU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.,сложное, </a:t>
            </a:r>
            <a:r>
              <a:rPr lang="ru-RU" sz="2800" b="1" i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</a:t>
            </a:r>
            <a:r>
              <a:rPr lang="ru-RU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4272" y="2839842"/>
            <a:ext cx="1296144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84068" y="2839842"/>
            <a:ext cx="185544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84068" y="2950453"/>
            <a:ext cx="185544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6468" y="4509120"/>
            <a:ext cx="1728192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26468" y="4365104"/>
            <a:ext cx="1728192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5153" y="3573016"/>
            <a:ext cx="1296144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круглая скобка 16"/>
          <p:cNvSpPr/>
          <p:nvPr/>
        </p:nvSpPr>
        <p:spPr>
          <a:xfrm>
            <a:off x="726468" y="4653136"/>
            <a:ext cx="158570" cy="576064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>
            <a:off x="3325517" y="4653136"/>
            <a:ext cx="181449" cy="56117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108433" y="5049180"/>
            <a:ext cx="8640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57725" y="4952725"/>
            <a:ext cx="8640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85038" y="4981004"/>
            <a:ext cx="7920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круглая скобка 29"/>
          <p:cNvSpPr/>
          <p:nvPr/>
        </p:nvSpPr>
        <p:spPr>
          <a:xfrm>
            <a:off x="6838491" y="4631381"/>
            <a:ext cx="239559" cy="582929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Левая круглая скобка 30"/>
          <p:cNvSpPr/>
          <p:nvPr/>
        </p:nvSpPr>
        <p:spPr>
          <a:xfrm>
            <a:off x="4456711" y="4631381"/>
            <a:ext cx="158570" cy="642688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046403" y="4981004"/>
            <a:ext cx="7920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88024" y="4902254"/>
            <a:ext cx="7920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046403" y="4827554"/>
            <a:ext cx="7920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1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5856246" y="2886622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824746" y="2886622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22177" y="2942332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17761" y="1340768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65048" y="1366223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-29904" y="601996"/>
            <a:ext cx="8562344" cy="4873752"/>
          </a:xfrm>
        </p:spPr>
        <p:txBody>
          <a:bodyPr>
            <a:normAutofit fontScale="40000" lnSpcReduction="20000"/>
          </a:bodyPr>
          <a:lstStyle/>
          <a:p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				    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			</a:t>
            </a:r>
            <a:r>
              <a:rPr lang="ru-RU" sz="7600" b="1" dirty="0" smtClean="0"/>
              <a:t>	    </a:t>
            </a:r>
            <a:r>
              <a:rPr lang="ru-RU" sz="8400" b="1" dirty="0" smtClean="0"/>
              <a:t>, </a:t>
            </a:r>
            <a:r>
              <a:rPr lang="ru-RU" sz="8400" dirty="0" smtClean="0"/>
              <a:t>               </a:t>
            </a:r>
            <a:r>
              <a:rPr lang="ru-RU" sz="8400" b="1" dirty="0" smtClean="0"/>
              <a:t>!</a:t>
            </a:r>
            <a:endParaRPr lang="ru-RU" sz="8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377440" lvl="8" indent="0">
              <a:buNone/>
            </a:pPr>
            <a:r>
              <a:rPr lang="ru-RU" sz="7600" dirty="0"/>
              <a:t> </a:t>
            </a:r>
            <a:r>
              <a:rPr lang="ru-RU" sz="7600" dirty="0" smtClean="0"/>
              <a:t>                               </a:t>
            </a:r>
          </a:p>
          <a:p>
            <a:pPr marL="2377440" lvl="8" indent="0">
              <a:buNone/>
            </a:pPr>
            <a:r>
              <a:rPr lang="ru-RU" sz="7600" dirty="0" smtClean="0"/>
              <a:t>    </a:t>
            </a:r>
          </a:p>
          <a:p>
            <a:pPr marL="2377440" lvl="8" indent="0">
              <a:buNone/>
            </a:pPr>
            <a:endParaRPr lang="ru-RU" sz="2900" dirty="0"/>
          </a:p>
          <a:p>
            <a:pPr marL="2377440" lvl="8" indent="0">
              <a:buNone/>
            </a:pPr>
            <a:r>
              <a:rPr lang="ru-RU" sz="7600" dirty="0" smtClean="0"/>
              <a:t>	    </a:t>
            </a:r>
            <a:r>
              <a:rPr lang="ru-RU" sz="76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ru-RU" sz="7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7600" b="1" dirty="0" smtClean="0">
                <a:solidFill>
                  <a:schemeClr val="accent5">
                    <a:lumMod val="50000"/>
                  </a:schemeClr>
                </a:solidFill>
              </a:rPr>
              <a:t> 	           </a:t>
            </a:r>
            <a:r>
              <a:rPr lang="ru-RU" sz="7600" b="1" i="1" dirty="0" smtClean="0">
                <a:solidFill>
                  <a:schemeClr val="accent5">
                    <a:lumMod val="50000"/>
                  </a:schemeClr>
                </a:solidFill>
              </a:rPr>
              <a:t>и	</a:t>
            </a:r>
            <a:r>
              <a:rPr lang="ru-RU" sz="7600" i="1" dirty="0" smtClean="0">
                <a:solidFill>
                  <a:schemeClr val="accent5">
                    <a:lumMod val="50000"/>
                  </a:schemeClr>
                </a:solidFill>
              </a:rPr>
              <a:t>		 </a:t>
            </a:r>
            <a:r>
              <a:rPr lang="ru-RU" sz="76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76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2377440" lvl="8" indent="0">
              <a:buNone/>
            </a:pPr>
            <a:endParaRPr lang="ru-RU" sz="4000" dirty="0" smtClean="0"/>
          </a:p>
          <a:p>
            <a:pPr marL="2377440" lvl="8" indent="0">
              <a:buNone/>
            </a:pPr>
            <a:r>
              <a:rPr lang="ru-RU" sz="4000" dirty="0"/>
              <a:t>	</a:t>
            </a:r>
            <a:r>
              <a:rPr lang="ru-RU" sz="4000" dirty="0" smtClean="0"/>
              <a:t>		  </a:t>
            </a:r>
          </a:p>
          <a:p>
            <a:pPr marL="2377440" lvl="8" indent="0">
              <a:buNone/>
            </a:pPr>
            <a:r>
              <a:rPr lang="ru-RU" sz="4000" dirty="0"/>
              <a:t>	</a:t>
            </a:r>
            <a:r>
              <a:rPr lang="ru-RU" sz="4000" dirty="0" smtClean="0"/>
              <a:t>		</a:t>
            </a:r>
          </a:p>
          <a:p>
            <a:pPr marL="2377440" lvl="8" indent="0">
              <a:buNone/>
            </a:pPr>
            <a:endParaRPr lang="ru-RU" sz="4000" b="1" dirty="0" smtClean="0"/>
          </a:p>
          <a:p>
            <a:pPr marL="2377440" lvl="8" indent="0">
              <a:buNone/>
            </a:pPr>
            <a:endParaRPr lang="ru-RU" sz="4000" b="1" dirty="0"/>
          </a:p>
          <a:p>
            <a:pPr marL="2377440" lvl="8" indent="0">
              <a:buNone/>
            </a:pPr>
            <a:r>
              <a:rPr lang="ru-RU" sz="4000" b="1" dirty="0" smtClean="0"/>
              <a:t>			    </a:t>
            </a:r>
            <a:r>
              <a:rPr lang="ru-RU" sz="8400" b="1" dirty="0" smtClean="0"/>
              <a:t>.</a:t>
            </a:r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974209" y="1459632"/>
            <a:ext cx="226171" cy="720080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45568" y="1819672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110689" y="1819672"/>
            <a:ext cx="597215" cy="375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45568" y="1625103"/>
            <a:ext cx="115212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77072" y="3274230"/>
            <a:ext cx="87599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79448" y="3468419"/>
            <a:ext cx="875994" cy="877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119785" y="3399531"/>
            <a:ext cx="787919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круглая скобка 15"/>
          <p:cNvSpPr/>
          <p:nvPr/>
        </p:nvSpPr>
        <p:spPr>
          <a:xfrm>
            <a:off x="5856246" y="1340768"/>
            <a:ext cx="155914" cy="720080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круглая скобка 16"/>
          <p:cNvSpPr/>
          <p:nvPr/>
        </p:nvSpPr>
        <p:spPr>
          <a:xfrm>
            <a:off x="974209" y="4509120"/>
            <a:ext cx="226171" cy="720080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круглая скобка 17"/>
          <p:cNvSpPr/>
          <p:nvPr/>
        </p:nvSpPr>
        <p:spPr>
          <a:xfrm>
            <a:off x="911187" y="3038872"/>
            <a:ext cx="226171" cy="720080"/>
          </a:xfrm>
          <a:prstGeom prst="lef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>
            <a:off x="7092280" y="2926510"/>
            <a:ext cx="288032" cy="720080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>
            <a:off x="4465034" y="4554511"/>
            <a:ext cx="288032" cy="720080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53758" y="4868124"/>
            <a:ext cx="1191574" cy="10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45332" y="3284984"/>
            <a:ext cx="80956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45332" y="3468419"/>
            <a:ext cx="80956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56246" y="3477196"/>
            <a:ext cx="875994" cy="877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856246" y="3286550"/>
            <a:ext cx="875994" cy="877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771800" y="4796241"/>
            <a:ext cx="143035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863565" y="5013176"/>
            <a:ext cx="133858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09050" y="1819672"/>
            <a:ext cx="683030" cy="375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8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692" y="512045"/>
            <a:ext cx="686962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Учебные задачи</a:t>
            </a: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710" y="1724449"/>
            <a:ext cx="8352928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/>
                <a:solidFill>
                  <a:srgbClr val="00B0F0"/>
                </a:solidFill>
                <a:latin typeface="Comic Sans MS" panose="030F0702030302020204" pitchFamily="66" charset="0"/>
              </a:rPr>
              <a:t>1.Вспомнить виды предложений</a:t>
            </a:r>
          </a:p>
          <a:p>
            <a:pPr>
              <a:defRPr/>
            </a:pPr>
            <a:endParaRPr lang="ru-RU" sz="3600" b="1" dirty="0" smtClean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ru-RU" sz="3600" b="1" dirty="0" smtClean="0">
                <a:ln/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ru-RU" sz="3600" b="1" dirty="0">
                <a:ln/>
                <a:solidFill>
                  <a:srgbClr val="00B0F0"/>
                </a:solidFill>
                <a:latin typeface="Comic Sans MS" panose="030F0702030302020204" pitchFamily="66" charset="0"/>
              </a:rPr>
              <a:t>. Построить алгоритм разбора </a:t>
            </a:r>
            <a:r>
              <a:rPr lang="ru-RU" sz="3600" b="1" dirty="0" smtClean="0">
                <a:ln/>
                <a:solidFill>
                  <a:srgbClr val="00B0F0"/>
                </a:solidFill>
                <a:latin typeface="Comic Sans MS" panose="030F0702030302020204" pitchFamily="66" charset="0"/>
              </a:rPr>
              <a:t>предложений</a:t>
            </a:r>
          </a:p>
          <a:p>
            <a:pPr>
              <a:defRPr/>
            </a:pPr>
            <a:endParaRPr lang="ru-RU" sz="3600" b="1" dirty="0" smtClean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3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.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Выполнить </a:t>
            </a: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синтаксический разбор предложений по 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алгоритму</a:t>
            </a:r>
            <a:endParaRPr lang="ru-RU" sz="3600" b="1" dirty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2400" y="57837"/>
            <a:ext cx="6399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424936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404440" y="424934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19" y="2492896"/>
            <a:ext cx="1784122" cy="18650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0" r="16196" b="4520"/>
          <a:stretch/>
        </p:blipFill>
        <p:spPr>
          <a:xfrm>
            <a:off x="792319" y="4508513"/>
            <a:ext cx="1837440" cy="187342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8236"/>
            <a:ext cx="2520280" cy="22757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203848" y="424936"/>
            <a:ext cx="540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600" b="1" dirty="0" smtClean="0">
                <a:latin typeface="Times New Roman"/>
              </a:rPr>
              <a:t>всё </a:t>
            </a:r>
            <a:r>
              <a:rPr lang="ru-RU" sz="3600" b="1" dirty="0">
                <a:latin typeface="Times New Roman"/>
              </a:rPr>
              <a:t>понял на уроке, трудностей не было;</a:t>
            </a:r>
            <a:endParaRPr lang="ru-RU" sz="3600" b="1" dirty="0"/>
          </a:p>
          <a:p>
            <a:pPr indent="450215" algn="just">
              <a:spcAft>
                <a:spcPts val="0"/>
              </a:spcAft>
            </a:pPr>
            <a:r>
              <a:rPr lang="ru-RU" sz="3600" b="1" dirty="0">
                <a:latin typeface="Times New Roman"/>
              </a:rPr>
              <a:t> </a:t>
            </a:r>
            <a:endParaRPr lang="ru-RU" sz="3600" b="1" dirty="0" smtClean="0"/>
          </a:p>
          <a:p>
            <a:pPr indent="450215" algn="just">
              <a:spcAft>
                <a:spcPts val="0"/>
              </a:spcAft>
            </a:pPr>
            <a:endParaRPr lang="ru-RU" sz="3600" b="1" dirty="0">
              <a:latin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b="1" dirty="0" smtClean="0">
                <a:latin typeface="Times New Roman"/>
              </a:rPr>
              <a:t>имел </a:t>
            </a:r>
            <a:r>
              <a:rPr lang="ru-RU" sz="3600" b="1" dirty="0">
                <a:latin typeface="Times New Roman"/>
              </a:rPr>
              <a:t>трудности на уроке;</a:t>
            </a:r>
            <a:endParaRPr lang="ru-RU" sz="3600" b="1" dirty="0"/>
          </a:p>
          <a:p>
            <a:pPr indent="450215" algn="just">
              <a:spcAft>
                <a:spcPts val="0"/>
              </a:spcAft>
            </a:pPr>
            <a:r>
              <a:rPr lang="ru-RU" sz="3600" b="1" dirty="0">
                <a:latin typeface="Times New Roman"/>
              </a:rPr>
              <a:t> </a:t>
            </a:r>
            <a:endParaRPr lang="ru-RU" sz="3600" b="1" dirty="0"/>
          </a:p>
          <a:p>
            <a:pPr indent="450215" algn="just">
              <a:spcAft>
                <a:spcPts val="0"/>
              </a:spcAft>
            </a:pPr>
            <a:r>
              <a:rPr lang="ru-RU" sz="3600" b="1" dirty="0">
                <a:latin typeface="Times New Roman"/>
              </a:rPr>
              <a:t>                                                     </a:t>
            </a:r>
            <a:r>
              <a:rPr lang="ru-RU" sz="3600" b="1" dirty="0" smtClean="0">
                <a:latin typeface="Times New Roman"/>
              </a:rPr>
              <a:t>    	было </a:t>
            </a:r>
            <a:r>
              <a:rPr lang="ru-RU" sz="3600" b="1" dirty="0">
                <a:latin typeface="Times New Roman"/>
              </a:rPr>
              <a:t>сложно, не понял тему урока.</a:t>
            </a:r>
            <a:endParaRPr lang="ru-RU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15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759" y="5710535"/>
            <a:ext cx="7872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урок!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5976664" cy="447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Используемые источники</a:t>
            </a:r>
            <a:endParaRPr lang="ru-RU" dirty="0"/>
          </a:p>
          <a:p>
            <a:pPr>
              <a:defRPr/>
            </a:pPr>
            <a:r>
              <a:rPr lang="ru-RU" dirty="0"/>
              <a:t>	Единая коллекция цифровых образовательных ресурсов [http://school-collection.edu.ru];</a:t>
            </a:r>
          </a:p>
          <a:p>
            <a:pPr>
              <a:defRPr/>
            </a:pPr>
            <a:r>
              <a:rPr lang="ru-RU" dirty="0"/>
              <a:t>	Портал «Начальная школа» [http://nachalka.edu.ru</a:t>
            </a:r>
            <a:r>
              <a:rPr lang="ru-RU" dirty="0" smtClean="0"/>
              <a:t>]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71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588709" y="274534"/>
            <a:ext cx="2515938" cy="2078251"/>
            <a:chOff x="681221" y="0"/>
            <a:chExt cx="2515938" cy="2078251"/>
          </a:xfrm>
        </p:grpSpPr>
        <p:pic>
          <p:nvPicPr>
            <p:cNvPr id="22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81221" y="0"/>
              <a:ext cx="2245256" cy="2078251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766879" y="1188029"/>
              <a:ext cx="2430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 smtClean="0">
                  <a:solidFill>
                    <a:prstClr val="black"/>
                  </a:solidFill>
                </a:rPr>
                <a:t>Существ.</a:t>
              </a:r>
              <a:endParaRPr lang="ru-RU" sz="3600" b="1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6391737" y="274534"/>
            <a:ext cx="2483392" cy="1944545"/>
            <a:chOff x="6391737" y="248654"/>
            <a:chExt cx="2483392" cy="1944545"/>
          </a:xfrm>
        </p:grpSpPr>
        <p:pic>
          <p:nvPicPr>
            <p:cNvPr id="24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391737" y="248654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25" name="Прямоугольник 24"/>
            <p:cNvSpPr/>
            <p:nvPr/>
          </p:nvSpPr>
          <p:spPr>
            <a:xfrm>
              <a:off x="6417206" y="1419800"/>
              <a:ext cx="24579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dirty="0" smtClean="0"/>
                <a:t> </a:t>
              </a:r>
              <a:r>
                <a:rPr lang="ru-RU" sz="3600" b="1" dirty="0"/>
                <a:t>П</a:t>
              </a:r>
              <a:r>
                <a:rPr lang="ru-RU" sz="3600" b="1" dirty="0" smtClean="0"/>
                <a:t>редлог</a:t>
              </a:r>
              <a:endParaRPr lang="ru-RU" sz="3600" b="1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535069" y="267241"/>
            <a:ext cx="2171146" cy="1944545"/>
            <a:chOff x="3535069" y="241361"/>
            <a:chExt cx="2171146" cy="1944545"/>
          </a:xfrm>
        </p:grpSpPr>
        <p:pic>
          <p:nvPicPr>
            <p:cNvPr id="26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535069" y="241361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598552" y="1422099"/>
              <a:ext cx="20254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Г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лагол  </a:t>
              </a:r>
              <a:endParaRPr lang="ru-RU" sz="3600" b="1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508744" y="4725144"/>
            <a:ext cx="2500742" cy="1944545"/>
            <a:chOff x="6505374" y="4725144"/>
            <a:chExt cx="2428735" cy="1944545"/>
          </a:xfrm>
        </p:grpSpPr>
        <p:pic>
          <p:nvPicPr>
            <p:cNvPr id="28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505374" y="4725144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31" name="Прямоугольник 30"/>
            <p:cNvSpPr/>
            <p:nvPr/>
          </p:nvSpPr>
          <p:spPr>
            <a:xfrm>
              <a:off x="6505374" y="5800046"/>
              <a:ext cx="242873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 err="1" smtClean="0">
                  <a:solidFill>
                    <a:prstClr val="black"/>
                  </a:solidFill>
                </a:rPr>
                <a:t>Прилаг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.</a:t>
              </a:r>
              <a:endParaRPr lang="ru-RU" sz="3600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310400" y="4725144"/>
            <a:ext cx="2334212" cy="1944545"/>
            <a:chOff x="3264677" y="4680868"/>
            <a:chExt cx="2334212" cy="1944545"/>
          </a:xfrm>
        </p:grpSpPr>
        <p:pic>
          <p:nvPicPr>
            <p:cNvPr id="29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264677" y="4680868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3264677" y="5832996"/>
              <a:ext cx="23342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Н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аречие </a:t>
              </a:r>
              <a:endParaRPr lang="ru-RU" sz="3600" b="1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71468" y="4725144"/>
            <a:ext cx="2171146" cy="1944545"/>
            <a:chOff x="371468" y="4725144"/>
            <a:chExt cx="2171146" cy="1944545"/>
          </a:xfrm>
        </p:grpSpPr>
        <p:pic>
          <p:nvPicPr>
            <p:cNvPr id="30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71468" y="4725144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674367" y="5877272"/>
              <a:ext cx="14920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С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оюз</a:t>
              </a:r>
              <a:endParaRPr lang="ru-RU" sz="3600" b="1" dirty="0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7918704" y="3158849"/>
            <a:ext cx="769545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на</a:t>
            </a:r>
            <a:endParaRPr lang="ru-RU" sz="36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61915" y="2348880"/>
            <a:ext cx="1212191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ярко</a:t>
            </a:r>
            <a:endParaRPr lang="ru-RU" sz="36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192530" y="3887064"/>
            <a:ext cx="2398413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 весеннее </a:t>
            </a:r>
            <a:endParaRPr lang="ru-RU" sz="36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803645" y="2345745"/>
            <a:ext cx="1931939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сугробы</a:t>
            </a:r>
            <a:endParaRPr lang="ru-RU" sz="36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799660" y="2445194"/>
            <a:ext cx="728084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 и </a:t>
            </a:r>
            <a:endParaRPr lang="ru-RU" sz="36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90749" y="3093186"/>
            <a:ext cx="2919651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проталинки </a:t>
            </a:r>
            <a:endParaRPr lang="ru-RU" sz="36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520944" y="3153409"/>
            <a:ext cx="2300630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любимый</a:t>
            </a:r>
            <a:endParaRPr lang="ru-RU" sz="36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166452" y="3887063"/>
            <a:ext cx="2693580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наступила</a:t>
            </a:r>
            <a:endParaRPr lang="ru-RU" sz="36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903383" y="2435637"/>
            <a:ext cx="1742785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запели</a:t>
            </a:r>
            <a:endParaRPr lang="ru-RU" sz="36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780426" y="2348880"/>
            <a:ext cx="1818126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ранняя</a:t>
            </a:r>
            <a:endParaRPr lang="ru-RU" sz="36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61685" y="3843545"/>
            <a:ext cx="1411573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город </a:t>
            </a:r>
            <a:endParaRPr lang="ru-RU" sz="36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678610" y="3091525"/>
            <a:ext cx="1696179" cy="690772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улицы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5246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38923 0.4358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53663 0.4358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3" y="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32084 -0.2145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0.2408 -0.2171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71563 0.4115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81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4028 L 0.00139 -0.3446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28629 -0.358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3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11702 0.3185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06945 -0.3120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0684 -0.4643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-2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12882 -0.4393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1" y="-2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17899 0.2115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1" y="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2779" y="108542"/>
            <a:ext cx="2471652" cy="2078251"/>
            <a:chOff x="675291" y="-165992"/>
            <a:chExt cx="2471652" cy="2078251"/>
          </a:xfrm>
        </p:grpSpPr>
        <p:pic>
          <p:nvPicPr>
            <p:cNvPr id="3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75291" y="-165992"/>
              <a:ext cx="2245256" cy="2078251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716663" y="886458"/>
              <a:ext cx="2430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 smtClean="0">
                  <a:solidFill>
                    <a:prstClr val="black"/>
                  </a:solidFill>
                </a:rPr>
                <a:t>Существ.</a:t>
              </a:r>
              <a:endParaRPr lang="ru-RU" sz="3600" b="1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368831" y="167926"/>
            <a:ext cx="2457923" cy="1944545"/>
            <a:chOff x="6373458" y="248654"/>
            <a:chExt cx="2457923" cy="1944545"/>
          </a:xfrm>
        </p:grpSpPr>
        <p:pic>
          <p:nvPicPr>
            <p:cNvPr id="6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391737" y="248654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6373458" y="1255716"/>
              <a:ext cx="24579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dirty="0" smtClean="0"/>
                <a:t> </a:t>
              </a:r>
              <a:r>
                <a:rPr lang="ru-RU" sz="3600" b="1" dirty="0"/>
                <a:t>П</a:t>
              </a:r>
              <a:r>
                <a:rPr lang="ru-RU" sz="3600" b="1" dirty="0" smtClean="0"/>
                <a:t>редлог</a:t>
              </a:r>
              <a:endParaRPr lang="ru-RU" sz="36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535069" y="108542"/>
            <a:ext cx="2171146" cy="1944545"/>
            <a:chOff x="3535069" y="82662"/>
            <a:chExt cx="2171146" cy="1944545"/>
          </a:xfrm>
        </p:grpSpPr>
        <p:pic>
          <p:nvPicPr>
            <p:cNvPr id="9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535069" y="82662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3635896" y="1146808"/>
              <a:ext cx="19886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Г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лагол </a:t>
              </a:r>
              <a:endParaRPr lang="ru-RU" sz="36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508744" y="4725144"/>
            <a:ext cx="2500741" cy="1944545"/>
            <a:chOff x="6505374" y="4725144"/>
            <a:chExt cx="2428734" cy="1944545"/>
          </a:xfrm>
        </p:grpSpPr>
        <p:pic>
          <p:nvPicPr>
            <p:cNvPr id="12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505374" y="4725144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13" name="Прямоугольник 12"/>
            <p:cNvSpPr/>
            <p:nvPr/>
          </p:nvSpPr>
          <p:spPr>
            <a:xfrm>
              <a:off x="6505374" y="5800046"/>
              <a:ext cx="242873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 err="1" smtClean="0">
                  <a:solidFill>
                    <a:prstClr val="black"/>
                  </a:solidFill>
                </a:rPr>
                <a:t>Прилаг</a:t>
              </a:r>
              <a:r>
                <a:rPr lang="ru-RU" sz="3600" dirty="0" smtClean="0">
                  <a:solidFill>
                    <a:prstClr val="black"/>
                  </a:solidFill>
                </a:rPr>
                <a:t>.</a:t>
              </a:r>
              <a:endParaRPr lang="ru-RU" sz="36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396121" y="4725143"/>
            <a:ext cx="2334212" cy="1944545"/>
            <a:chOff x="3264677" y="4680868"/>
            <a:chExt cx="2334212" cy="1944545"/>
          </a:xfrm>
        </p:grpSpPr>
        <p:pic>
          <p:nvPicPr>
            <p:cNvPr id="15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264677" y="4680868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16" name="Прямоугольник 15"/>
            <p:cNvSpPr/>
            <p:nvPr/>
          </p:nvSpPr>
          <p:spPr>
            <a:xfrm>
              <a:off x="3264677" y="5832996"/>
              <a:ext cx="23342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Н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аречие </a:t>
              </a:r>
              <a:endParaRPr lang="ru-RU" sz="36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71468" y="4827773"/>
            <a:ext cx="2171146" cy="1944545"/>
            <a:chOff x="371468" y="4725144"/>
            <a:chExt cx="2171146" cy="1944545"/>
          </a:xfrm>
        </p:grpSpPr>
        <p:pic>
          <p:nvPicPr>
            <p:cNvPr id="18" name="Picture 2" descr="http://www.beresta.net/picture/ko-4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71468" y="4725144"/>
              <a:ext cx="2171146" cy="1944545"/>
            </a:xfrm>
            <a:prstGeom prst="rect">
              <a:avLst/>
            </a:prstGeom>
            <a:noFill/>
          </p:spPr>
        </p:pic>
        <p:sp>
          <p:nvSpPr>
            <p:cNvPr id="19" name="Прямоугольник 18"/>
            <p:cNvSpPr/>
            <p:nvPr/>
          </p:nvSpPr>
          <p:spPr>
            <a:xfrm>
              <a:off x="674367" y="5877272"/>
              <a:ext cx="14920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С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оюз</a:t>
              </a:r>
              <a:endParaRPr lang="ru-RU" sz="3600" b="1" dirty="0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7092537" y="2089320"/>
            <a:ext cx="769545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на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0603" y="5134650"/>
            <a:ext cx="1212191" cy="6463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ярко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98585" y="3641109"/>
            <a:ext cx="2398413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 весеннее 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2778" y="2564904"/>
            <a:ext cx="1931939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сугробы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77323" y="5249476"/>
            <a:ext cx="728084" cy="6463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 и 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7488" y="1863627"/>
            <a:ext cx="2946360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проталинки 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67363" y="4378603"/>
            <a:ext cx="2300630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любимый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10687" y="2053087"/>
            <a:ext cx="2673481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наступила</a:t>
            </a:r>
            <a:endParaRPr lang="ru-RU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749249" y="2872187"/>
            <a:ext cx="1742785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запели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717439" y="5051085"/>
            <a:ext cx="1818126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ранняя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42960" y="4055437"/>
            <a:ext cx="1411573" cy="646331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город 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00657" y="3253200"/>
            <a:ext cx="1696179" cy="690772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улицы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113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67544" y="3140968"/>
            <a:ext cx="8676456" cy="32403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Синтаксис</a:t>
            </a:r>
            <a:r>
              <a:rPr lang="ru-RU" sz="3600" dirty="0"/>
              <a:t> – это раздел науки о языке, изучающий строение словосочетаний и предложений, и взаимодействие в них различных частей речи.</a:t>
            </a:r>
            <a:endParaRPr lang="ru-RU" sz="48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76470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4800" b="1" dirty="0">
                <a:solidFill>
                  <a:srgbClr val="003300"/>
                </a:solidFill>
                <a:latin typeface="Lucida Sans Typewriter" pitchFamily="49" charset="0"/>
              </a:rPr>
              <a:t>Синтаксический разбор </a:t>
            </a:r>
          </a:p>
          <a:p>
            <a:pPr lvl="0" algn="ctr"/>
            <a:r>
              <a:rPr lang="ru-RU" altLang="ru-RU" sz="4800" b="1" dirty="0" smtClean="0">
                <a:solidFill>
                  <a:srgbClr val="003300"/>
                </a:solidFill>
                <a:latin typeface="Lucida Sans Typewriter" pitchFamily="49" charset="0"/>
              </a:rPr>
              <a:t>предложения</a:t>
            </a:r>
            <a:endParaRPr lang="ru-RU" altLang="ru-RU" sz="4800" b="1" dirty="0">
              <a:solidFill>
                <a:srgbClr val="003300"/>
              </a:solidFill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50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692" y="512045"/>
            <a:ext cx="686962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Учебные задачи</a:t>
            </a: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710" y="1724449"/>
            <a:ext cx="835292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1.Вспомнить виды предложений</a:t>
            </a:r>
            <a:endParaRPr lang="ru-RU" sz="3600" b="1" dirty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852935"/>
            <a:ext cx="835292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2. Построить алгоритм разбора предложений</a:t>
            </a:r>
            <a:endParaRPr lang="ru-RU" sz="3600" b="1" dirty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326150"/>
            <a:ext cx="7632848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3</a:t>
            </a:r>
            <a:r>
              <a:rPr lang="ru-RU" sz="3600" b="1" dirty="0" smtClean="0">
                <a:ln/>
                <a:solidFill>
                  <a:srgbClr val="700070"/>
                </a:solidFill>
                <a:latin typeface="Comic Sans MS" panose="030F0702030302020204" pitchFamily="66" charset="0"/>
              </a:rPr>
              <a:t>. Выполнить синтаксический разбор предложений по алгоритму</a:t>
            </a:r>
            <a:endParaRPr lang="ru-RU" sz="3600" b="1" dirty="0">
              <a:ln/>
              <a:solidFill>
                <a:srgbClr val="70007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04664"/>
            <a:ext cx="593352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интонации:</a:t>
            </a:r>
            <a:endParaRPr lang="ru-RU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2090" y="1412776"/>
            <a:ext cx="4947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- восклицательные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9942" y="2276872"/>
            <a:ext cx="5873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  <a:cs typeface="Times New Roman" pitchFamily="18" charset="0"/>
              </a:rPr>
              <a:t>- невосклицательные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572" y="2999888"/>
            <a:ext cx="8535908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цели высказывания:</a:t>
            </a:r>
            <a:endParaRPr lang="ru-RU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1994" y="5733256"/>
            <a:ext cx="6084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- повествовательные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5436" y="4055476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- вопросительные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1552" y="4835032"/>
            <a:ext cx="53919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- побудительные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167375" y="3933056"/>
            <a:ext cx="5172958" cy="728060"/>
          </a:xfrm>
          <a:prstGeom prst="rect">
            <a:avLst/>
          </a:prstGeom>
        </p:spPr>
        <p:txBody>
          <a:bodyPr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4000" dirty="0" smtClean="0">
                <a:latin typeface="Comic Sans MS" panose="030F0702030302020204" pitchFamily="66" charset="0"/>
              </a:rPr>
              <a:t>- сложные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404664"/>
            <a:ext cx="792088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наличию грамматических основ:</a:t>
            </a:r>
            <a:endParaRPr lang="ru-RU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2489" y="2704775"/>
            <a:ext cx="3969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- простые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3224" y="980728"/>
            <a:ext cx="8535908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наличию второстепенных членов:</a:t>
            </a:r>
            <a:endParaRPr lang="ru-RU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38" y="3377508"/>
            <a:ext cx="6150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anose="030F0702030302020204" pitchFamily="66" charset="0"/>
              </a:rPr>
              <a:t>- распространенные 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9362" y="4581128"/>
            <a:ext cx="702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anose="030F0702030302020204" pitchFamily="66" charset="0"/>
              </a:rPr>
              <a:t>- нераспространенные </a:t>
            </a:r>
            <a:endParaRPr lang="ru-RU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4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098" y="404664"/>
            <a:ext cx="8453804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</a:t>
            </a:r>
            <a:r>
              <a:rPr lang="ru-RU" sz="4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лены предложения бывают:</a:t>
            </a:r>
            <a:endParaRPr lang="ru-RU" sz="40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45174" y="3507105"/>
            <a:ext cx="23128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главные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0638" y="4214991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второстепенные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556" y="1539336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дополнение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63929" y="1908278"/>
            <a:ext cx="12327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звук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916832"/>
            <a:ext cx="1512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буква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72666" y="2996952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вопросительные </a:t>
            </a:r>
            <a:endParaRPr lang="ru-RU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18316E-6 L -0.58855 -0.1887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27" y="-9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0104 L -0.025 -0.082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1" y="-462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463</TotalTime>
  <Words>361</Words>
  <Application>Microsoft Office PowerPoint</Application>
  <PresentationFormat>Экран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Урок русского языка 4 класс Тема «Синтаксический разбор предложения»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Кабинет45</dc:creator>
  <cp:lastModifiedBy>user</cp:lastModifiedBy>
  <cp:revision>49</cp:revision>
  <dcterms:created xsi:type="dcterms:W3CDTF">2014-05-10T06:17:53Z</dcterms:created>
  <dcterms:modified xsi:type="dcterms:W3CDTF">2016-01-20T10:36:14Z</dcterms:modified>
</cp:coreProperties>
</file>