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9FCD0"/>
    <a:srgbClr val="EFF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52374"/>
            <a:ext cx="2808312" cy="5328592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уровень</a:t>
            </a:r>
          </a:p>
          <a:p>
            <a:pPr marL="45720" indent="0" algn="ctr"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600" dirty="0" smtClean="0"/>
              <a:t>1. </a:t>
            </a:r>
            <a:r>
              <a:rPr lang="ru-RU" sz="1700" dirty="0" smtClean="0"/>
              <a:t>Подчеркни слова, которые помогают письму дойти в нужное место.</a:t>
            </a:r>
          </a:p>
          <a:p>
            <a:pPr marL="45720" indent="0">
              <a:buNone/>
            </a:pPr>
            <a:r>
              <a:rPr lang="ru-RU" sz="1400" i="1" dirty="0" smtClean="0"/>
              <a:t>Город, улица, цвет дома, номер дома</a:t>
            </a:r>
          </a:p>
          <a:p>
            <a:pPr marL="45720" indent="0" algn="ctr">
              <a:buNone/>
            </a:pPr>
            <a:endParaRPr lang="ru-RU" sz="1000" i="1" dirty="0"/>
          </a:p>
          <a:p>
            <a:pPr marL="45720" indent="0">
              <a:buNone/>
            </a:pPr>
            <a:r>
              <a:rPr lang="ru-RU" sz="1600" dirty="0" smtClean="0"/>
              <a:t>2. Выбери правильный ответ. Письма разносит</a:t>
            </a:r>
          </a:p>
          <a:p>
            <a:pPr marL="45720" indent="0">
              <a:buNone/>
            </a:pPr>
            <a:r>
              <a:rPr lang="ru-RU" sz="1600" dirty="0" smtClean="0"/>
              <a:t> </a:t>
            </a:r>
            <a:r>
              <a:rPr lang="ru-RU" sz="1400" i="1" dirty="0" smtClean="0"/>
              <a:t>продавец  почтальон водитель</a:t>
            </a:r>
            <a:r>
              <a:rPr lang="ru-RU" sz="1600" dirty="0" smtClean="0"/>
              <a:t>	</a:t>
            </a:r>
          </a:p>
          <a:p>
            <a:pPr marL="45720" indent="0">
              <a:buNone/>
            </a:pPr>
            <a:r>
              <a:rPr lang="ru-RU" sz="1600" dirty="0" smtClean="0"/>
              <a:t>	</a:t>
            </a:r>
            <a:endParaRPr lang="ru-RU" sz="1000" i="1" dirty="0" smtClean="0"/>
          </a:p>
          <a:p>
            <a:pPr marL="45720" indent="0">
              <a:lnSpc>
                <a:spcPts val="1300"/>
              </a:lnSpc>
              <a:buNone/>
            </a:pPr>
            <a:r>
              <a:rPr lang="ru-RU" sz="1700" dirty="0" smtClean="0"/>
              <a:t>3. Отгадай загадку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 smtClean="0"/>
              <a:t>Спинка полосатая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 smtClean="0"/>
              <a:t>Идет до адресата</a:t>
            </a:r>
            <a:endParaRPr lang="ru-RU" sz="1400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56277" y="1340768"/>
            <a:ext cx="2808312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уровень</a:t>
            </a:r>
          </a:p>
          <a:p>
            <a:pPr marL="45720" indent="0" algn="ctr">
              <a:buFont typeface="Georgia" pitchFamily="18" charset="0"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600" dirty="0" smtClean="0"/>
              <a:t>1.  Название страны, города, улицы, номер дома, номер </a:t>
            </a:r>
            <a:r>
              <a:rPr lang="ru-RU" sz="1600" dirty="0" err="1" smtClean="0"/>
              <a:t>кватриры</a:t>
            </a:r>
            <a:r>
              <a:rPr lang="ru-RU" sz="1600" dirty="0" smtClean="0"/>
              <a:t> составляют -  …</a:t>
            </a:r>
            <a:endParaRPr lang="ru-RU" sz="1600" dirty="0"/>
          </a:p>
          <a:p>
            <a:pPr marL="45720" indent="0" algn="ctr">
              <a:buFont typeface="Georgia" pitchFamily="18" charset="0"/>
              <a:buNone/>
            </a:pPr>
            <a:endParaRPr lang="ru-RU" sz="1600" i="1" dirty="0" smtClean="0"/>
          </a:p>
          <a:p>
            <a:pPr marL="45720" indent="0">
              <a:buNone/>
            </a:pPr>
            <a:r>
              <a:rPr lang="ru-RU" sz="1600" dirty="0" smtClean="0"/>
              <a:t>2. С каких слов можно начать писать письмо? Напиши три слова.</a:t>
            </a:r>
            <a:r>
              <a:rPr lang="ru-RU" sz="1600" i="1" dirty="0" smtClean="0"/>
              <a:t>     </a:t>
            </a:r>
            <a:endParaRPr lang="ru-RU" sz="1600" i="1" dirty="0"/>
          </a:p>
          <a:p>
            <a:pPr marL="45720" indent="0">
              <a:buFont typeface="Georgia" pitchFamily="18" charset="0"/>
              <a:buNone/>
            </a:pPr>
            <a:endParaRPr lang="ru-RU" sz="1600" i="1" dirty="0" smtClean="0"/>
          </a:p>
          <a:p>
            <a:pPr marL="45720" indent="0">
              <a:buFont typeface="Georgia" pitchFamily="18" charset="0"/>
              <a:buNone/>
            </a:pPr>
            <a:r>
              <a:rPr lang="ru-RU" sz="1600" dirty="0" smtClean="0"/>
              <a:t>3. Догадайся по опорным словам о чем идет речь:</a:t>
            </a:r>
          </a:p>
          <a:p>
            <a:pPr marL="45720" indent="0">
              <a:buFont typeface="Georgia" pitchFamily="18" charset="0"/>
              <a:buNone/>
            </a:pPr>
            <a:r>
              <a:rPr lang="ru-RU" sz="1600" i="1" dirty="0" smtClean="0"/>
              <a:t>Бумага, индекс, марка, фамилия и имя…</a:t>
            </a:r>
            <a:endParaRPr lang="ru-RU" sz="1600" i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66697" y="1324029"/>
            <a:ext cx="2808312" cy="53285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уровень</a:t>
            </a:r>
          </a:p>
          <a:p>
            <a:pPr marL="45720" indent="0" algn="ctr">
              <a:buFont typeface="Georgia" pitchFamily="18" charset="0"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600" dirty="0" smtClean="0"/>
              <a:t>1. Вспомни и запиши свой полный адрес.</a:t>
            </a:r>
            <a:endParaRPr lang="ru-RU" sz="1600" dirty="0"/>
          </a:p>
          <a:p>
            <a:pPr marL="45720" indent="0" algn="ctr">
              <a:buFont typeface="Georgia" pitchFamily="18" charset="0"/>
              <a:buNone/>
            </a:pPr>
            <a:endParaRPr lang="ru-RU" sz="1600" i="1" dirty="0" smtClean="0"/>
          </a:p>
          <a:p>
            <a:pPr marL="45720" indent="0">
              <a:buNone/>
            </a:pPr>
            <a:r>
              <a:rPr lang="ru-RU" sz="1600" dirty="0" smtClean="0"/>
              <a:t>2. Перечисли, что необходимо взять, чтобы сделать конверт </a:t>
            </a:r>
            <a:r>
              <a:rPr lang="ru-RU" sz="1600" dirty="0"/>
              <a:t>самому</a:t>
            </a:r>
            <a:r>
              <a:rPr lang="ru-RU" sz="1600" dirty="0" smtClean="0"/>
              <a:t>.</a:t>
            </a:r>
          </a:p>
          <a:p>
            <a:pPr marL="45720" indent="0">
              <a:buNone/>
            </a:pPr>
            <a:endParaRPr lang="ru-RU" sz="1600" i="1" dirty="0" smtClean="0"/>
          </a:p>
          <a:p>
            <a:pPr marL="45720" indent="0">
              <a:buFont typeface="Georgia" pitchFamily="18" charset="0"/>
              <a:buNone/>
            </a:pPr>
            <a:r>
              <a:rPr lang="ru-RU" sz="1600" dirty="0" smtClean="0"/>
              <a:t>3. Как люди в далекие времена пересылали друг другу почту</a:t>
            </a:r>
            <a:r>
              <a:rPr lang="ru-RU" sz="1700" dirty="0" smtClean="0"/>
              <a:t>?</a:t>
            </a:r>
            <a:endParaRPr lang="ru-RU" sz="1400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54032" y="116632"/>
            <a:ext cx="7632848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solidFill>
                  <a:schemeClr val="bg1"/>
                </a:solidFill>
                <a:effectLst/>
              </a:rPr>
              <a:t>1 класс </a:t>
            </a:r>
            <a:br>
              <a:rPr lang="ru-RU" sz="2000" dirty="0" smtClean="0">
                <a:solidFill>
                  <a:schemeClr val="bg1"/>
                </a:solidFill>
                <a:effectLst/>
              </a:rPr>
            </a:br>
            <a:r>
              <a:rPr lang="ru-RU" sz="2000" dirty="0" err="1" smtClean="0">
                <a:solidFill>
                  <a:schemeClr val="bg1"/>
                </a:solidFill>
                <a:effectLst/>
              </a:rPr>
              <a:t>Разноуровневые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 задания по окружающему миру 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 теме «Как путешествует письмо»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82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52374"/>
            <a:ext cx="2808312" cy="5328592"/>
          </a:xfrm>
          <a:solidFill>
            <a:srgbClr val="F9FCD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уровень</a:t>
            </a:r>
          </a:p>
          <a:p>
            <a:pPr marL="45720" lvl="0" indent="0">
              <a:buNone/>
            </a:pPr>
            <a:r>
              <a:rPr lang="ru-RU" sz="1400" dirty="0" smtClean="0"/>
              <a:t>1. </a:t>
            </a:r>
            <a:r>
              <a:rPr lang="ru-RU" sz="1400" dirty="0"/>
              <a:t>Как называют животных, которых люди разводят в хозяйстве?</a:t>
            </a:r>
          </a:p>
          <a:p>
            <a:pPr marL="45720" indent="0">
              <a:buNone/>
            </a:pPr>
            <a:r>
              <a:rPr lang="ru-RU" sz="1400" dirty="0" smtClean="0"/>
              <a:t>Подчеркни </a:t>
            </a:r>
            <a:r>
              <a:rPr lang="ru-RU" sz="1400" dirty="0"/>
              <a:t>правильный ответ. 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ru-RU" sz="1400" i="1" dirty="0"/>
              <a:t>1) комнатные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ru-RU" sz="1400" i="1" dirty="0"/>
              <a:t>2) домашние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ru-RU" sz="1400" i="1" dirty="0"/>
              <a:t>3) культурные</a:t>
            </a:r>
          </a:p>
          <a:p>
            <a:pPr marL="45720" lvl="0" indent="0">
              <a:buNone/>
            </a:pPr>
            <a:r>
              <a:rPr lang="ru-RU" sz="1400" dirty="0" smtClean="0"/>
              <a:t>2. Подчеркни строчку, в которой </a:t>
            </a:r>
            <a:r>
              <a:rPr lang="ru-RU" sz="1400" dirty="0"/>
              <a:t>указаны продукты, которые человек получает от кур? </a:t>
            </a:r>
          </a:p>
          <a:p>
            <a:pPr marL="45720" lvl="0" indent="0">
              <a:lnSpc>
                <a:spcPts val="1400"/>
              </a:lnSpc>
              <a:buNone/>
            </a:pPr>
            <a:r>
              <a:rPr lang="ru-RU" sz="1400" i="1" dirty="0" smtClean="0"/>
              <a:t>1</a:t>
            </a:r>
            <a:r>
              <a:rPr lang="ru-RU" sz="1400" i="1" dirty="0"/>
              <a:t>) яйца, мясо, пух, перья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ru-RU" sz="1400" i="1" dirty="0"/>
              <a:t>2) мясо, шкуры, шерсть, яйца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ru-RU" sz="1400" i="1" dirty="0"/>
              <a:t>3) яйца, мясо, молоко, перья</a:t>
            </a:r>
          </a:p>
          <a:p>
            <a:pPr marL="45720" indent="0">
              <a:buNone/>
            </a:pPr>
            <a:r>
              <a:rPr lang="ru-RU" sz="1500" dirty="0" smtClean="0"/>
              <a:t>3</a:t>
            </a:r>
            <a:r>
              <a:rPr lang="ru-RU" sz="1500" dirty="0"/>
              <a:t>. Подчеркни животное, которое относится к пресмыкающимся.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Дельфин, бегемот, карп, змея, комар, лягушка, заяц, рак</a:t>
            </a:r>
            <a:r>
              <a:rPr lang="ru-RU" sz="1800" i="1" dirty="0"/>
              <a:t>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56277" y="1340768"/>
            <a:ext cx="2808312" cy="532859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уровень</a:t>
            </a:r>
          </a:p>
          <a:p>
            <a:pPr marL="45720" lvl="0" indent="0">
              <a:buNone/>
            </a:pPr>
            <a:r>
              <a:rPr lang="ru-RU" sz="1600" dirty="0" smtClean="0"/>
              <a:t>1. Определи</a:t>
            </a:r>
            <a:r>
              <a:rPr lang="ru-RU" sz="1600" dirty="0"/>
              <a:t>, к какой группе относятся животные каждой строки, перечисли их признаки.</a:t>
            </a:r>
          </a:p>
          <a:p>
            <a:pPr marL="45720" indent="0">
              <a:buNone/>
            </a:pPr>
            <a:r>
              <a:rPr lang="ru-RU" sz="1500" i="1" dirty="0" smtClean="0"/>
              <a:t>А) Волк</a:t>
            </a:r>
            <a:r>
              <a:rPr lang="ru-RU" sz="1500" i="1" dirty="0"/>
              <a:t>, кот, крот, ёж, слон, заяц- </a:t>
            </a:r>
            <a:r>
              <a:rPr lang="ru-RU" sz="1500" i="1" dirty="0" smtClean="0"/>
              <a:t>это…</a:t>
            </a:r>
          </a:p>
          <a:p>
            <a:pPr marL="45720" indent="0">
              <a:buNone/>
            </a:pPr>
            <a:r>
              <a:rPr lang="ru-RU" sz="1500" i="1" dirty="0" smtClean="0"/>
              <a:t>Б)</a:t>
            </a:r>
            <a:r>
              <a:rPr lang="ru-RU" sz="1500" i="1" dirty="0"/>
              <a:t> Воробей, ворона, сорока, дятел- </a:t>
            </a:r>
            <a:r>
              <a:rPr lang="ru-RU" sz="1500" i="1" dirty="0" smtClean="0"/>
              <a:t>это…</a:t>
            </a:r>
          </a:p>
          <a:p>
            <a:pPr marL="45720" indent="0">
              <a:buNone/>
            </a:pPr>
            <a:endParaRPr lang="ru-RU" sz="1500" i="1" dirty="0" smtClean="0"/>
          </a:p>
          <a:p>
            <a:pPr marL="45720" indent="0">
              <a:buNone/>
            </a:pPr>
            <a:r>
              <a:rPr lang="ru-RU" sz="1600" dirty="0"/>
              <a:t>2. Распредели животных по </a:t>
            </a:r>
            <a:r>
              <a:rPr lang="ru-RU" sz="1600" dirty="0" smtClean="0"/>
              <a:t>группам (насекомые, птицы, звери, рыбы)</a:t>
            </a:r>
            <a:endParaRPr lang="ru-RU" sz="1600" dirty="0"/>
          </a:p>
          <a:p>
            <a:pPr marL="45720" indent="0">
              <a:buNone/>
            </a:pPr>
            <a:r>
              <a:rPr lang="ru-RU" sz="1600" i="1" dirty="0"/>
              <a:t>Стрекоза, муха, журавль, крот, заяц, рысь, орёл, муравей, бабочка, лось, сойка, муравьед, осётр, сом, щука, медведь, бобр, страус, карась.</a:t>
            </a:r>
          </a:p>
          <a:p>
            <a:pPr marL="45720" indent="0">
              <a:lnSpc>
                <a:spcPts val="1300"/>
              </a:lnSpc>
              <a:buFont typeface="Georgia" pitchFamily="18" charset="0"/>
              <a:buNone/>
            </a:pPr>
            <a:endParaRPr lang="ru-RU" sz="1100" i="1" dirty="0" smtClean="0"/>
          </a:p>
          <a:p>
            <a:pPr marL="45720" indent="0">
              <a:buNone/>
            </a:pPr>
            <a:r>
              <a:rPr lang="ru-RU" sz="1700" dirty="0" smtClean="0"/>
              <a:t>3. </a:t>
            </a:r>
            <a:r>
              <a:rPr lang="ru-RU" sz="1700" dirty="0"/>
              <a:t>Допиши по одному примеру в каждую группу.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56176" y="1340768"/>
            <a:ext cx="2808312" cy="532859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уровень</a:t>
            </a:r>
          </a:p>
          <a:p>
            <a:pPr marL="45720" indent="0">
              <a:buNone/>
            </a:pPr>
            <a:r>
              <a:rPr lang="ru-RU" sz="1600" dirty="0" smtClean="0"/>
              <a:t>1. К какой группе животных отнесем кита, почему?</a:t>
            </a:r>
            <a:endParaRPr lang="ru-RU" sz="1600" dirty="0"/>
          </a:p>
          <a:p>
            <a:pPr marL="45720" indent="0" algn="ctr">
              <a:buFont typeface="Georgia" pitchFamily="18" charset="0"/>
              <a:buNone/>
            </a:pPr>
            <a:endParaRPr lang="ru-RU" sz="1600" i="1" dirty="0" smtClean="0"/>
          </a:p>
          <a:p>
            <a:pPr marL="45720" indent="0">
              <a:buNone/>
            </a:pPr>
            <a:r>
              <a:rPr lang="ru-RU" sz="1600" dirty="0" smtClean="0"/>
              <a:t>2. Подбери домашнее животное  и докажи</a:t>
            </a:r>
            <a:r>
              <a:rPr lang="ru-RU" sz="1600" dirty="0"/>
              <a:t>, что </a:t>
            </a:r>
            <a:r>
              <a:rPr lang="ru-RU" sz="1600" dirty="0" smtClean="0"/>
              <a:t>оно является таковым</a:t>
            </a:r>
          </a:p>
          <a:p>
            <a:pPr marL="45720" indent="0">
              <a:buNone/>
            </a:pPr>
            <a:endParaRPr lang="ru-RU" sz="1600" dirty="0" smtClean="0"/>
          </a:p>
          <a:p>
            <a:pPr marL="45720" indent="0">
              <a:buNone/>
            </a:pPr>
            <a:r>
              <a:rPr lang="ru-RU" sz="1600" dirty="0" smtClean="0"/>
              <a:t>3. Как </a:t>
            </a:r>
            <a:r>
              <a:rPr lang="ru-RU" sz="1600" dirty="0"/>
              <a:t>ты понимаешь такое высказывание: «Домашние животные приносят человеку пользу». Изобрази в виде схемы, рисунка (или напиши словами).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93795" y="163710"/>
            <a:ext cx="7632848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solidFill>
                  <a:schemeClr val="bg1"/>
                </a:solidFill>
                <a:effectLst/>
              </a:rPr>
              <a:t>2 класс </a:t>
            </a:r>
            <a:br>
              <a:rPr lang="ru-RU" sz="2000" dirty="0" smtClean="0">
                <a:solidFill>
                  <a:schemeClr val="bg1"/>
                </a:solidFill>
                <a:effectLst/>
              </a:rPr>
            </a:br>
            <a:r>
              <a:rPr lang="ru-RU" sz="2000" dirty="0" err="1" smtClean="0">
                <a:solidFill>
                  <a:schemeClr val="bg1"/>
                </a:solidFill>
                <a:effectLst/>
              </a:rPr>
              <a:t>Разноуровневые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 задания по окружающему миру 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 теме «Дикие и домашние животные»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8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2808312" cy="532859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</a:rPr>
              <a:t>1 уровень</a:t>
            </a:r>
          </a:p>
          <a:p>
            <a:pPr marL="45720" indent="0">
              <a:buNone/>
            </a:pPr>
            <a:r>
              <a:rPr lang="ru-RU" sz="2000" dirty="0" smtClean="0"/>
              <a:t>1.  Охарактеризуй растения тундры. </a:t>
            </a:r>
          </a:p>
          <a:p>
            <a:pPr marL="45720" indent="0">
              <a:buNone/>
            </a:pPr>
            <a:r>
              <a:rPr lang="ru-RU" sz="2000" dirty="0" smtClean="0"/>
              <a:t>Обведи ответ</a:t>
            </a:r>
            <a:endParaRPr lang="ru-RU" sz="2000" dirty="0"/>
          </a:p>
          <a:p>
            <a:pPr marL="45720" indent="0">
              <a:lnSpc>
                <a:spcPts val="1500"/>
              </a:lnSpc>
              <a:buNone/>
            </a:pPr>
            <a:r>
              <a:rPr lang="ru-RU" sz="2000" i="1" dirty="0"/>
              <a:t>а) низкорослые;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2000" i="1" dirty="0"/>
              <a:t>б)высокие;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2000" i="1" dirty="0"/>
              <a:t>в)широколистные;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2000" i="1" dirty="0" smtClean="0"/>
              <a:t>г)мелколистные</a:t>
            </a:r>
          </a:p>
          <a:p>
            <a:pPr marL="45720" indent="0">
              <a:lnSpc>
                <a:spcPts val="1500"/>
              </a:lnSpc>
              <a:buNone/>
            </a:pPr>
            <a:endParaRPr lang="ru-RU" sz="1400" i="1" dirty="0"/>
          </a:p>
          <a:p>
            <a:pPr marL="45720" indent="0">
              <a:buNone/>
            </a:pPr>
            <a:r>
              <a:rPr lang="ru-RU" sz="2000" dirty="0" smtClean="0"/>
              <a:t>2. Допиши </a:t>
            </a:r>
            <a:r>
              <a:rPr lang="ru-RU" sz="2000" dirty="0"/>
              <a:t>предложение</a:t>
            </a:r>
          </a:p>
          <a:p>
            <a:pPr marL="45720" indent="0">
              <a:buNone/>
            </a:pPr>
            <a:r>
              <a:rPr lang="ru-RU" sz="2000" dirty="0"/>
              <a:t>Пастбища ягеля восстанавливается за несколько  --------------лет</a:t>
            </a:r>
          </a:p>
          <a:p>
            <a:pPr marL="45720" indent="0">
              <a:buNone/>
            </a:pPr>
            <a:r>
              <a:rPr lang="ru-RU" sz="2000" i="1" dirty="0" smtClean="0"/>
              <a:t>а)десятков            б)сотен</a:t>
            </a:r>
          </a:p>
          <a:p>
            <a:pPr marL="45720" indent="0">
              <a:buNone/>
            </a:pPr>
            <a:endParaRPr lang="ru-RU" sz="1400" i="1" dirty="0"/>
          </a:p>
          <a:p>
            <a:pPr marL="45720" indent="0">
              <a:buNone/>
            </a:pPr>
            <a:r>
              <a:rPr lang="ru-RU" sz="2000" dirty="0" smtClean="0"/>
              <a:t>3. Установи соответствие стрелочками</a:t>
            </a:r>
          </a:p>
          <a:p>
            <a:pPr marL="45720" indent="0">
              <a:buNone/>
            </a:pPr>
            <a:r>
              <a:rPr lang="ru-RU" sz="2000" i="1" dirty="0" smtClean="0"/>
              <a:t>Лето </a:t>
            </a:r>
            <a:r>
              <a:rPr lang="ru-RU" sz="2000" i="1" dirty="0"/>
              <a:t>                   </a:t>
            </a:r>
            <a:r>
              <a:rPr lang="ru-RU" sz="2000" i="1" dirty="0" smtClean="0"/>
              <a:t>прохладное</a:t>
            </a:r>
            <a:endParaRPr lang="ru-RU" sz="2000" i="1" dirty="0"/>
          </a:p>
          <a:p>
            <a:pPr marL="45720" indent="0">
              <a:buNone/>
            </a:pPr>
            <a:r>
              <a:rPr lang="ru-RU" sz="2000" i="1" dirty="0" smtClean="0"/>
              <a:t>	            длинная</a:t>
            </a:r>
            <a:endParaRPr lang="ru-RU" sz="2000" i="1" dirty="0"/>
          </a:p>
          <a:p>
            <a:pPr marL="45720" indent="0">
              <a:buNone/>
            </a:pPr>
            <a:r>
              <a:rPr lang="ru-RU" sz="2000" i="1" dirty="0" smtClean="0"/>
              <a:t>Зима </a:t>
            </a:r>
            <a:r>
              <a:rPr lang="ru-RU" sz="2000" i="1" dirty="0"/>
              <a:t>                  </a:t>
            </a:r>
            <a:r>
              <a:rPr lang="ru-RU" sz="2000" i="1" dirty="0" smtClean="0"/>
              <a:t> короткое</a:t>
            </a:r>
          </a:p>
          <a:p>
            <a:pPr marL="45720" indent="0">
              <a:buNone/>
            </a:pPr>
            <a:r>
              <a:rPr lang="ru-RU" sz="2000" i="1" dirty="0" smtClean="0"/>
              <a:t>                             морозная</a:t>
            </a:r>
            <a:endParaRPr lang="ru-RU" sz="2000" i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56277" y="1340768"/>
            <a:ext cx="2808312" cy="53285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уровень</a:t>
            </a:r>
          </a:p>
          <a:p>
            <a:pPr marL="45720" indent="0">
              <a:buNone/>
            </a:pPr>
            <a:r>
              <a:rPr lang="ru-RU" sz="1700" dirty="0" smtClean="0"/>
              <a:t>1. Напиши не менее трех примеров, какие птицы гнездятся в тундре.</a:t>
            </a:r>
          </a:p>
          <a:p>
            <a:pPr marL="45720" indent="0" algn="ctr"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buNone/>
            </a:pPr>
            <a:r>
              <a:rPr lang="ru-RU" sz="1600" dirty="0" smtClean="0"/>
              <a:t>2.  Допиши. Разведение оленей является основным </a:t>
            </a:r>
            <a:r>
              <a:rPr lang="ru-RU" sz="1600" dirty="0"/>
              <a:t>занятием населения тундры </a:t>
            </a:r>
            <a:r>
              <a:rPr lang="ru-RU" sz="1600" dirty="0" smtClean="0"/>
              <a:t>и называется…</a:t>
            </a:r>
            <a:endParaRPr lang="ru-RU" sz="1600" dirty="0"/>
          </a:p>
          <a:p>
            <a:pPr marL="45720" indent="0">
              <a:lnSpc>
                <a:spcPts val="1300"/>
              </a:lnSpc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buNone/>
            </a:pPr>
            <a:r>
              <a:rPr lang="ru-RU" sz="1700" dirty="0" smtClean="0"/>
              <a:t>3</a:t>
            </a:r>
            <a:r>
              <a:rPr lang="ru-RU" sz="1600" dirty="0" smtClean="0"/>
              <a:t>. Обведи </a:t>
            </a:r>
            <a:r>
              <a:rPr lang="ru-RU" sz="1600" dirty="0"/>
              <a:t>кружком </a:t>
            </a:r>
            <a:r>
              <a:rPr lang="ru-RU" sz="1600" dirty="0" smtClean="0"/>
              <a:t>все правильные ответы.</a:t>
            </a:r>
          </a:p>
          <a:p>
            <a:pPr marL="45720" indent="0">
              <a:buNone/>
            </a:pPr>
            <a:r>
              <a:rPr lang="ru-RU" sz="1600" dirty="0" smtClean="0"/>
              <a:t>Олень </a:t>
            </a:r>
            <a:r>
              <a:rPr lang="ru-RU" sz="1600" dirty="0"/>
              <a:t>дает людям :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а)транспорт;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б)материал для жилища;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в)бумагу;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г)одежду;</a:t>
            </a:r>
          </a:p>
          <a:p>
            <a:pPr marL="45720" indent="0">
              <a:lnSpc>
                <a:spcPts val="1500"/>
              </a:lnSpc>
              <a:buNone/>
            </a:pPr>
            <a:r>
              <a:rPr lang="ru-RU" sz="1500" i="1" dirty="0"/>
              <a:t>д)продукты питания;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56176" y="1340768"/>
            <a:ext cx="2808312" cy="53285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уровень</a:t>
            </a:r>
          </a:p>
          <a:p>
            <a:pPr marL="45720" indent="0" algn="ctr">
              <a:buFont typeface="Georgia" pitchFamily="18" charset="0"/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600" dirty="0" smtClean="0"/>
              <a:t>1.Пересисли всё, что растет в тундре.</a:t>
            </a:r>
            <a:endParaRPr lang="ru-RU" sz="1600" dirty="0"/>
          </a:p>
          <a:p>
            <a:pPr marL="45720" indent="0" algn="ctr">
              <a:buFont typeface="Georgia" pitchFamily="18" charset="0"/>
              <a:buNone/>
            </a:pPr>
            <a:endParaRPr lang="ru-RU" sz="1000" i="1" dirty="0" smtClean="0"/>
          </a:p>
          <a:p>
            <a:pPr marL="45720" indent="0" algn="ctr"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buNone/>
            </a:pPr>
            <a:r>
              <a:rPr lang="ru-RU" sz="1700" dirty="0" smtClean="0"/>
              <a:t>2. Почему в тундре низкорослые растения.</a:t>
            </a:r>
          </a:p>
          <a:p>
            <a:pPr marL="45720" indent="0">
              <a:buNone/>
            </a:pPr>
            <a:endParaRPr lang="ru-RU" sz="1700" i="1" dirty="0" smtClean="0"/>
          </a:p>
          <a:p>
            <a:pPr marL="45720" indent="0">
              <a:buNone/>
            </a:pPr>
            <a:endParaRPr lang="ru-RU" sz="1700" i="1" dirty="0" smtClean="0"/>
          </a:p>
          <a:p>
            <a:pPr marL="45720" indent="0">
              <a:buFont typeface="Georgia" pitchFamily="18" charset="0"/>
              <a:buNone/>
            </a:pPr>
            <a:r>
              <a:rPr lang="ru-RU" sz="1700" dirty="0" smtClean="0"/>
              <a:t>3. Что может быть ПОЛЯРНЫМ . Предложи свои варианты</a:t>
            </a:r>
            <a:endParaRPr lang="ru-RU" sz="1400" i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44009" y="116632"/>
            <a:ext cx="7632848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 smtClean="0">
                <a:solidFill>
                  <a:schemeClr val="bg1"/>
                </a:solidFill>
                <a:effectLst/>
              </a:rPr>
              <a:t>3 класс </a:t>
            </a:r>
            <a:br>
              <a:rPr lang="ru-RU" sz="2000" dirty="0" smtClean="0">
                <a:solidFill>
                  <a:schemeClr val="bg1"/>
                </a:solidFill>
                <a:effectLst/>
              </a:rPr>
            </a:br>
            <a:r>
              <a:rPr lang="ru-RU" sz="2000" dirty="0" err="1" smtClean="0">
                <a:solidFill>
                  <a:schemeClr val="bg1"/>
                </a:solidFill>
                <a:effectLst/>
              </a:rPr>
              <a:t>Разноуровневые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 задания по окружающему миру 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 теме «Природа родного края»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8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632848" cy="10801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bg1"/>
                </a:solidFill>
                <a:effectLst/>
              </a:rPr>
              <a:t>4 класс 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</a:rPr>
            </a:br>
            <a:r>
              <a:rPr lang="ru-RU" sz="2000" dirty="0" err="1" smtClean="0">
                <a:solidFill>
                  <a:schemeClr val="bg1"/>
                </a:solidFill>
                <a:effectLst/>
              </a:rPr>
              <a:t>Разноуровневые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 </a:t>
            </a:r>
            <a:r>
              <a:rPr lang="ru-RU" sz="2000" dirty="0">
                <a:solidFill>
                  <a:schemeClr val="bg1"/>
                </a:solidFill>
                <a:effectLst/>
              </a:rPr>
              <a:t>задания по окружающему миру </a:t>
            </a:r>
            <a:r>
              <a:rPr lang="ru-RU" sz="2800" dirty="0">
                <a:solidFill>
                  <a:schemeClr val="bg1"/>
                </a:solidFill>
                <a:effectLst/>
              </a:rPr>
              <a:t/>
            </a:r>
            <a:br>
              <a:rPr lang="ru-RU" sz="2800" dirty="0">
                <a:solidFill>
                  <a:schemeClr val="bg1"/>
                </a:solidFill>
                <a:effectLst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</a:rPr>
              <a:t>по </a:t>
            </a:r>
            <a:r>
              <a:rPr lang="ru-RU" sz="2400" dirty="0">
                <a:solidFill>
                  <a:schemeClr val="bg1"/>
                </a:solidFill>
                <a:effectLst/>
              </a:rPr>
              <a:t>теме «Звездное небо»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52374"/>
            <a:ext cx="2808312" cy="532859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уровень</a:t>
            </a:r>
          </a:p>
          <a:p>
            <a:pPr marL="45720" indent="0">
              <a:buNone/>
            </a:pPr>
            <a:r>
              <a:rPr lang="ru-RU" sz="1600" dirty="0" smtClean="0"/>
              <a:t>1. </a:t>
            </a:r>
            <a:r>
              <a:rPr lang="ru-RU" sz="1700" dirty="0" smtClean="0"/>
              <a:t>Подчеркни название науки, </a:t>
            </a:r>
            <a:r>
              <a:rPr lang="ru-RU" sz="1700" dirty="0"/>
              <a:t>которая изучает  космические </a:t>
            </a:r>
            <a:r>
              <a:rPr lang="ru-RU" sz="1700" dirty="0" smtClean="0"/>
              <a:t>тела</a:t>
            </a:r>
          </a:p>
          <a:p>
            <a:pPr marL="45720" indent="0" algn="ctr">
              <a:buNone/>
            </a:pPr>
            <a:r>
              <a:rPr lang="ru-RU" sz="1400" i="1" dirty="0" smtClean="0"/>
              <a:t>Экология    </a:t>
            </a:r>
            <a:r>
              <a:rPr lang="ru-RU" sz="1400" i="1" dirty="0"/>
              <a:t>география  астрономия </a:t>
            </a:r>
            <a:r>
              <a:rPr lang="ru-RU" sz="1400" i="1" dirty="0" smtClean="0"/>
              <a:t>   анатомия</a:t>
            </a:r>
          </a:p>
          <a:p>
            <a:pPr marL="45720" indent="0" algn="ctr">
              <a:buNone/>
            </a:pPr>
            <a:endParaRPr lang="ru-RU" sz="1000" i="1" dirty="0"/>
          </a:p>
          <a:p>
            <a:pPr marL="45720" indent="0">
              <a:buNone/>
            </a:pPr>
            <a:r>
              <a:rPr lang="ru-RU" sz="1700" dirty="0" smtClean="0"/>
              <a:t>2. </a:t>
            </a:r>
            <a:r>
              <a:rPr lang="ru-RU" sz="1700" dirty="0"/>
              <a:t>Соедини понятия </a:t>
            </a:r>
            <a:r>
              <a:rPr lang="ru-RU" sz="1700" dirty="0" smtClean="0"/>
              <a:t>стрелочками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600" dirty="0" smtClean="0"/>
              <a:t>		</a:t>
            </a:r>
            <a:r>
              <a:rPr lang="ru-RU" sz="1400" i="1" dirty="0" smtClean="0"/>
              <a:t>Марс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 smtClean="0"/>
              <a:t>ЗВЕЗДА 		Сириус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/>
              <a:t>	</a:t>
            </a:r>
            <a:r>
              <a:rPr lang="ru-RU" sz="1400" i="1" dirty="0" smtClean="0"/>
              <a:t>	Юпитер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 smtClean="0"/>
              <a:t>		Венера  ПЛАНЕТА 		Солнце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/>
              <a:t>	</a:t>
            </a:r>
            <a:r>
              <a:rPr lang="ru-RU" sz="1400" i="1" dirty="0" smtClean="0"/>
              <a:t>	Полярная</a:t>
            </a:r>
          </a:p>
          <a:p>
            <a:pPr marL="45720" indent="0">
              <a:lnSpc>
                <a:spcPts val="1300"/>
              </a:lnSpc>
              <a:buNone/>
            </a:pPr>
            <a:endParaRPr lang="ru-RU" sz="1000" i="1" dirty="0" smtClean="0"/>
          </a:p>
          <a:p>
            <a:pPr marL="45720" indent="0">
              <a:lnSpc>
                <a:spcPts val="1300"/>
              </a:lnSpc>
              <a:buNone/>
            </a:pPr>
            <a:r>
              <a:rPr lang="ru-RU" sz="1700" dirty="0" smtClean="0"/>
              <a:t>3. Отгадай загадку</a:t>
            </a:r>
          </a:p>
          <a:p>
            <a:pPr marL="45720" indent="0">
              <a:lnSpc>
                <a:spcPts val="1300"/>
              </a:lnSpc>
              <a:buNone/>
            </a:pPr>
            <a:r>
              <a:rPr lang="ru-RU" sz="1400" i="1" dirty="0" smtClean="0"/>
              <a:t>Золотое </a:t>
            </a:r>
            <a:r>
              <a:rPr lang="ru-RU" sz="1400" i="1" dirty="0"/>
              <a:t>пшено</a:t>
            </a:r>
            <a:br>
              <a:rPr lang="ru-RU" sz="1400" i="1" dirty="0"/>
            </a:br>
            <a:r>
              <a:rPr lang="ru-RU" sz="1400" i="1" dirty="0"/>
              <a:t>По чёрному полю рассыпано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156277" y="1340768"/>
            <a:ext cx="2808312" cy="53285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уровень</a:t>
            </a:r>
          </a:p>
          <a:p>
            <a:pPr marL="45720" indent="0">
              <a:buNone/>
            </a:pPr>
            <a:r>
              <a:rPr lang="ru-RU" sz="1600" dirty="0" smtClean="0"/>
              <a:t>1. Ответь на  высказывание.</a:t>
            </a:r>
            <a:endParaRPr lang="ru-RU" sz="1400" i="1" dirty="0" smtClean="0"/>
          </a:p>
          <a:p>
            <a:pPr marL="45720" indent="0">
              <a:buNone/>
            </a:pPr>
            <a:r>
              <a:rPr lang="ru-RU" sz="1400" i="1" dirty="0" smtClean="0"/>
              <a:t>а) Самая </a:t>
            </a:r>
            <a:r>
              <a:rPr lang="ru-RU" sz="1400" i="1" dirty="0"/>
              <a:t>близкая звезда к </a:t>
            </a:r>
            <a:r>
              <a:rPr lang="ru-RU" sz="1400" i="1" dirty="0" smtClean="0"/>
              <a:t>Земле – это…</a:t>
            </a:r>
            <a:endParaRPr lang="ru-RU" sz="1400" i="1" dirty="0"/>
          </a:p>
          <a:p>
            <a:pPr marL="45720" indent="0">
              <a:buNone/>
            </a:pPr>
            <a:r>
              <a:rPr lang="ru-RU" sz="1400" i="1" dirty="0" smtClean="0"/>
              <a:t>б) В Солнечной системе - …планет</a:t>
            </a:r>
            <a:endParaRPr lang="ru-RU" sz="1400" i="1" dirty="0"/>
          </a:p>
          <a:p>
            <a:pPr marL="45720" indent="0">
              <a:buNone/>
            </a:pPr>
            <a:r>
              <a:rPr lang="ru-RU" sz="1400" i="1" dirty="0" smtClean="0"/>
              <a:t>в) Спутник Земли – это…</a:t>
            </a:r>
            <a:endParaRPr lang="ru-RU" sz="1400" i="1" dirty="0"/>
          </a:p>
          <a:p>
            <a:pPr marL="45720" indent="0" algn="ctr"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buNone/>
            </a:pPr>
            <a:r>
              <a:rPr lang="ru-RU" sz="1700" dirty="0" smtClean="0"/>
              <a:t>2. Дополни </a:t>
            </a:r>
            <a:r>
              <a:rPr lang="ru-RU" sz="1700" dirty="0"/>
              <a:t>список: </a:t>
            </a:r>
            <a:endParaRPr lang="ru-RU" sz="1700" dirty="0" smtClean="0"/>
          </a:p>
          <a:p>
            <a:pPr marL="45720" indent="0" algn="ctr">
              <a:buNone/>
            </a:pPr>
            <a:r>
              <a:rPr lang="ru-RU" sz="1400" i="1" dirty="0" smtClean="0"/>
              <a:t>Кассиопея   </a:t>
            </a:r>
          </a:p>
          <a:p>
            <a:pPr marL="45720" indent="0" algn="ctr">
              <a:buNone/>
            </a:pPr>
            <a:r>
              <a:rPr lang="ru-RU" sz="1400" i="1" dirty="0" smtClean="0"/>
              <a:t>Большая </a:t>
            </a:r>
            <a:r>
              <a:rPr lang="ru-RU" sz="1400" i="1" dirty="0"/>
              <a:t>Медведица   </a:t>
            </a:r>
            <a:endParaRPr lang="ru-RU" sz="1400" i="1" dirty="0" smtClean="0"/>
          </a:p>
          <a:p>
            <a:pPr marL="45720" indent="0" algn="ctr">
              <a:buNone/>
            </a:pPr>
            <a:r>
              <a:rPr lang="ru-RU" sz="1400" i="1" dirty="0" smtClean="0"/>
              <a:t>Телец     </a:t>
            </a:r>
            <a:endParaRPr lang="ru-RU" sz="1400" i="1" dirty="0"/>
          </a:p>
          <a:p>
            <a:pPr marL="45720" indent="0">
              <a:lnSpc>
                <a:spcPts val="1300"/>
              </a:lnSpc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lnSpc>
                <a:spcPts val="1900"/>
              </a:lnSpc>
              <a:buFont typeface="Georgia" pitchFamily="18" charset="0"/>
              <a:buNone/>
            </a:pPr>
            <a:r>
              <a:rPr lang="ru-RU" sz="1700" dirty="0" smtClean="0"/>
              <a:t>3. Составь из опорных слов  загадку</a:t>
            </a:r>
          </a:p>
          <a:p>
            <a:pPr marL="45720" indent="0" algn="ctr">
              <a:lnSpc>
                <a:spcPts val="1300"/>
              </a:lnSpc>
              <a:buFont typeface="Georgia" pitchFamily="18" charset="0"/>
              <a:buNone/>
            </a:pPr>
            <a:r>
              <a:rPr lang="ru-RU" sz="1400" i="1" dirty="0" smtClean="0"/>
              <a:t>Золотой Колобок</a:t>
            </a:r>
          </a:p>
          <a:p>
            <a:pPr marL="45720" indent="0" algn="ctr">
              <a:lnSpc>
                <a:spcPts val="1300"/>
              </a:lnSpc>
              <a:buFont typeface="Georgia" pitchFamily="18" charset="0"/>
              <a:buNone/>
            </a:pPr>
            <a:r>
              <a:rPr lang="ru-RU" sz="1400" i="1" dirty="0" smtClean="0"/>
              <a:t>Горячий бок</a:t>
            </a:r>
          </a:p>
          <a:p>
            <a:pPr marL="45720" indent="0" algn="ctr">
              <a:lnSpc>
                <a:spcPts val="1300"/>
              </a:lnSpc>
              <a:buFont typeface="Georgia" pitchFamily="18" charset="0"/>
              <a:buNone/>
            </a:pPr>
            <a:r>
              <a:rPr lang="ru-RU" sz="1400" i="1" dirty="0" smtClean="0"/>
              <a:t>Согревает</a:t>
            </a:r>
          </a:p>
          <a:p>
            <a:pPr marL="45720" indent="0" algn="ctr">
              <a:lnSpc>
                <a:spcPts val="1300"/>
              </a:lnSpc>
              <a:buFont typeface="Georgia" pitchFamily="18" charset="0"/>
              <a:buNone/>
            </a:pPr>
            <a:r>
              <a:rPr lang="ru-RU" sz="1400" i="1" dirty="0" smtClean="0"/>
              <a:t>помогает</a:t>
            </a:r>
            <a:endParaRPr lang="ru-RU" sz="1400" i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6156176" y="1340768"/>
            <a:ext cx="2808312" cy="53285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уровень</a:t>
            </a:r>
          </a:p>
          <a:p>
            <a:pPr marL="45720" indent="0" algn="ctr">
              <a:buFont typeface="Georgia" pitchFamily="18" charset="0"/>
              <a:buNone/>
            </a:pPr>
            <a:endParaRPr lang="ru-RU" sz="1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1700" dirty="0" smtClean="0"/>
              <a:t>1. Напиши </a:t>
            </a:r>
            <a:r>
              <a:rPr lang="ru-RU" sz="1700" dirty="0"/>
              <a:t>название звезды, которая показывает направление на север</a:t>
            </a:r>
            <a:r>
              <a:rPr lang="ru-RU" sz="1600" dirty="0"/>
              <a:t>.</a:t>
            </a:r>
          </a:p>
          <a:p>
            <a:pPr marL="45720" indent="0" algn="ctr">
              <a:buFont typeface="Georgia" pitchFamily="18" charset="0"/>
              <a:buNone/>
            </a:pPr>
            <a:endParaRPr lang="ru-RU" sz="1000" i="1" dirty="0" smtClean="0"/>
          </a:p>
          <a:p>
            <a:pPr marL="45720" indent="0">
              <a:buNone/>
            </a:pPr>
            <a:r>
              <a:rPr lang="ru-RU" sz="1700" dirty="0" smtClean="0"/>
              <a:t>2. </a:t>
            </a:r>
            <a:r>
              <a:rPr lang="ru-RU" sz="1700" dirty="0"/>
              <a:t>Вспомни и запиши название планет  по  отдаленности относительно  Солнца</a:t>
            </a:r>
            <a:r>
              <a:rPr lang="ru-RU" sz="1700" dirty="0" smtClean="0"/>
              <a:t>.</a:t>
            </a:r>
          </a:p>
          <a:p>
            <a:pPr marL="45720" indent="0">
              <a:buNone/>
            </a:pPr>
            <a:endParaRPr lang="ru-RU" sz="1700" i="1" dirty="0" smtClean="0"/>
          </a:p>
          <a:p>
            <a:pPr marL="45720" indent="0">
              <a:lnSpc>
                <a:spcPts val="1900"/>
              </a:lnSpc>
              <a:buFont typeface="Georgia" pitchFamily="18" charset="0"/>
              <a:buNone/>
            </a:pPr>
            <a:r>
              <a:rPr lang="ru-RU" sz="1700" dirty="0" smtClean="0"/>
              <a:t>3. Нарисуй созвездие Большой Медведицы</a:t>
            </a:r>
          </a:p>
        </p:txBody>
      </p:sp>
    </p:spTree>
    <p:extLst>
      <p:ext uri="{BB962C8B-B14F-4D97-AF65-F5344CB8AC3E}">
        <p14:creationId xmlns:p14="http://schemas.microsoft.com/office/powerpoint/2010/main" val="294372351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572</Words>
  <Application>Microsoft Office PowerPoint</Application>
  <PresentationFormat>Экран (4:3)</PresentationFormat>
  <Paragraphs>131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4 класс  Разноуровневые задания по окружающему миру  по теме «Звездное небо»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15</cp:revision>
  <dcterms:created xsi:type="dcterms:W3CDTF">2016-01-19T11:17:04Z</dcterms:created>
  <dcterms:modified xsi:type="dcterms:W3CDTF">2016-01-20T10:31:53Z</dcterms:modified>
</cp:coreProperties>
</file>