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Наталья Лакербай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90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4">
    <p:pos x="6000" y="0"/>
    <p:text>Влад, молодец! Интересные слова подобрал.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2">
    <p:pos x="6000" y="0"/>
    <p:text>Ваня, можно продолжить. Помощь нужна?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3">
    <p:pos x="6000" y="0"/>
    <p:text>Андрей, работа удачная.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1">
    <p:pos x="6000" y="0"/>
    <p:text>Арина, все получилось!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060761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  <a:endParaRPr lang="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</a:rPr>
              <a:t>‹#›</a:t>
            </a:fld>
            <a:endParaRPr lang="ru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3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1750" y="163350"/>
            <a:ext cx="6828275" cy="481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2957875" y="608475"/>
            <a:ext cx="4445099" cy="192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2400" b="1">
                <a:solidFill>
                  <a:srgbClr val="4C1130"/>
                </a:solidFill>
              </a:rPr>
              <a:t>Совместная презентация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 sz="2400" b="1">
                <a:solidFill>
                  <a:srgbClr val="4C1130"/>
                </a:solidFill>
              </a:rPr>
              <a:t>учащихся 3-а класса</a:t>
            </a:r>
          </a:p>
        </p:txBody>
      </p:sp>
      <p:sp>
        <p:nvSpPr>
          <p:cNvPr id="56" name="Shape 56"/>
          <p:cNvSpPr txBox="1"/>
          <p:nvPr/>
        </p:nvSpPr>
        <p:spPr>
          <a:xfrm>
            <a:off x="338050" y="4529750"/>
            <a:ext cx="7802099" cy="91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/>
          <p:nvPr/>
        </p:nvSpPr>
        <p:spPr>
          <a:xfrm>
            <a:off x="3194475" y="1909925"/>
            <a:ext cx="3853800" cy="185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800" b="1" i="1">
                <a:solidFill>
                  <a:srgbClr val="0000FF"/>
                </a:solidFill>
              </a:rPr>
              <a:t>Словарь устаревших слов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Аршин- старинная русская мера длины.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ru"/>
              <a:t>Ваня Киреев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1290750" y="1433425"/>
            <a:ext cx="37359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150300" y="501075"/>
            <a:ext cx="6914400" cy="542999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i="1">
                <a:solidFill>
                  <a:srgbClr val="FF0000"/>
                </a:solidFill>
              </a:rPr>
              <a:t>Устаревшие слова “Сказка о царе Салтане”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2064425" y="1104650"/>
            <a:ext cx="6895799" cy="3972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ретивый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буйный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возопил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ru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закричал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латы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доспехи из металлических пласти</a:t>
            </a:r>
            <a:r>
              <a:rPr lang="ru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н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княгиня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</a:t>
            </a:r>
            <a:r>
              <a:rPr lang="ru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жена князя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пава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женщина с горделивой осанкой и плавной походкой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молодица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молодая жена</a:t>
            </a:r>
            <a:r>
              <a:rPr lang="ru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                                      </a:t>
            </a: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неуказанный товар </a:t>
            </a:r>
            <a:r>
              <a:rPr lang="ru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- запрещённый товар </a:t>
            </a:r>
            <a:r>
              <a:rPr lang="ru" sz="1400"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                                        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400">
                <a:latin typeface="Comic Sans MS"/>
                <a:ea typeface="Comic Sans MS"/>
                <a:cs typeface="Comic Sans MS"/>
                <a:sym typeface="Comic Sans MS"/>
              </a:rPr>
              <a:t>                                                                                        </a:t>
            </a:r>
            <a:r>
              <a:rPr lang="ru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Стрельников Андрей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52" name="Shape 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225" y="1085275"/>
            <a:ext cx="1860625" cy="1283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3075" y="2501550"/>
            <a:ext cx="1828899" cy="1371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311700" y="10737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i="1">
                <a:solidFill>
                  <a:srgbClr val="FF0000"/>
                </a:solidFill>
              </a:rPr>
              <a:t>Устаревшие слова “Сказка О Царе Салтане”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2284775" y="923225"/>
            <a:ext cx="6457499" cy="341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600">
              <a:solidFill>
                <a:srgbClr val="00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400" i="1">
                <a:solidFill>
                  <a:srgbClr val="0000FF"/>
                </a:solidFill>
              </a:rPr>
              <a:t>Гонец - </a:t>
            </a:r>
            <a:r>
              <a:rPr lang="ru" sz="2400" i="1">
                <a:solidFill>
                  <a:srgbClr val="000000"/>
                </a:solidFill>
              </a:rPr>
              <a:t>слуга посланный с заданием</a:t>
            </a:r>
          </a:p>
          <a:p>
            <a:pPr lvl="0" rtl="0">
              <a:spcBef>
                <a:spcPts val="0"/>
              </a:spcBef>
              <a:buNone/>
            </a:pPr>
            <a:endParaRPr sz="2000">
              <a:solidFill>
                <a:srgbClr val="00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400" i="1">
                <a:solidFill>
                  <a:srgbClr val="0000FF"/>
                </a:solidFill>
              </a:rPr>
              <a:t>Приплод - </a:t>
            </a:r>
            <a:r>
              <a:rPr lang="ru" sz="2400" i="1">
                <a:solidFill>
                  <a:srgbClr val="000000"/>
                </a:solidFill>
              </a:rPr>
              <a:t>прибавление в семействе</a:t>
            </a:r>
          </a:p>
          <a:p>
            <a:pPr lvl="0" rtl="0">
              <a:spcBef>
                <a:spcPts val="0"/>
              </a:spcBef>
              <a:buNone/>
            </a:pPr>
            <a:endParaRPr sz="1000">
              <a:solidFill>
                <a:srgbClr val="00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000" i="1">
                <a:solidFill>
                  <a:srgbClr val="0000FF"/>
                </a:solidFill>
              </a:rPr>
              <a:t> </a:t>
            </a:r>
            <a:r>
              <a:rPr lang="ru" sz="2400" i="1">
                <a:solidFill>
                  <a:srgbClr val="0000FF"/>
                </a:solidFill>
              </a:rPr>
              <a:t>Дива - </a:t>
            </a:r>
            <a:r>
              <a:rPr lang="ru" sz="2400" i="1">
                <a:solidFill>
                  <a:srgbClr val="000000"/>
                </a:solidFill>
              </a:rPr>
              <a:t>чудесная красавица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000000"/>
                </a:solidFill>
              </a:rPr>
              <a:t>                                                             </a:t>
            </a:r>
            <a:r>
              <a:rPr lang="ru" i="1">
                <a:solidFill>
                  <a:srgbClr val="000000"/>
                </a:solidFill>
              </a:rPr>
              <a:t>Арина Цветкова</a:t>
            </a:r>
          </a:p>
          <a:p>
            <a:pPr lvl="0" rtl="0">
              <a:spcBef>
                <a:spcPts val="0"/>
              </a:spcBef>
              <a:buNone/>
            </a:pPr>
            <a:endParaRPr sz="2400">
              <a:solidFill>
                <a:srgbClr val="00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000000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solidFill>
                  <a:srgbClr val="000000"/>
                </a:solidFill>
              </a:rPr>
              <a:t>                                           </a:t>
            </a:r>
          </a:p>
        </p:txBody>
      </p:sp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 l="7880" t="23630" r="-7880" b="-23630"/>
          <a:stretch/>
        </p:blipFill>
        <p:spPr>
          <a:xfrm>
            <a:off x="469875" y="1012350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875" y="2227850"/>
            <a:ext cx="1313300" cy="98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Shape 162"/>
          <p:cNvPicPr preferRelativeResize="0"/>
          <p:nvPr/>
        </p:nvPicPr>
        <p:blipFill rotWithShape="1">
          <a:blip r:embed="rId5">
            <a:alphaModFix/>
          </a:blip>
          <a:srcRect l="214431" t="-179302" r="-310240" b="83493"/>
          <a:stretch/>
        </p:blipFill>
        <p:spPr>
          <a:xfrm>
            <a:off x="3151075" y="1767837"/>
            <a:ext cx="257175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Shape 1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875" y="3368975"/>
            <a:ext cx="1313300" cy="972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Устаревшие слова  "Сказка о царе Салтане"</a:t>
            </a:r>
          </a:p>
        </p:txBody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311700" y="303025"/>
            <a:ext cx="8520599" cy="4803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1371600" lvl="0" indent="457200" rtl="0">
              <a:spcBef>
                <a:spcPts val="0"/>
              </a:spcBef>
              <a:buNone/>
            </a:pPr>
            <a:endParaRPr sz="1400">
              <a:solidFill>
                <a:srgbClr val="EF011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endParaRPr sz="1400">
              <a:solidFill>
                <a:srgbClr val="EF011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EF0112"/>
                </a:solidFill>
                <a:latin typeface="Comic Sans MS"/>
                <a:ea typeface="Comic Sans MS"/>
                <a:cs typeface="Comic Sans MS"/>
                <a:sym typeface="Comic Sans MS"/>
              </a:rPr>
              <a:t>Маковки</a:t>
            </a: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купола церковного здания.</a:t>
            </a: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EF0112"/>
                </a:solidFill>
                <a:latin typeface="Comic Sans MS"/>
                <a:ea typeface="Comic Sans MS"/>
                <a:cs typeface="Comic Sans MS"/>
                <a:sym typeface="Comic Sans MS"/>
              </a:rPr>
              <a:t>Дядька Черномор</a:t>
            </a: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</a:t>
            </a:r>
            <a:r>
              <a:rPr lang="ru" sz="1400">
                <a:solidFill>
                  <a:srgbClr val="FF00FF"/>
                </a:solidFill>
                <a:highlight>
                  <a:srgbClr val="FFFFFF"/>
                </a:highlight>
              </a:rPr>
              <a:t>приставляемый к </a:t>
            </a: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FF00FF"/>
                </a:solidFill>
                <a:highlight>
                  <a:srgbClr val="FFFFFF"/>
                </a:highlight>
              </a:rPr>
              <a:t>солдатам-новобранцам опытный солдат из числа </a:t>
            </a: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FF00FF"/>
                </a:solidFill>
                <a:highlight>
                  <a:srgbClr val="FFFFFF"/>
                </a:highlight>
              </a:rPr>
              <a:t>старослужащих</a:t>
            </a: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EF0112"/>
                </a:solidFill>
                <a:latin typeface="Comic Sans MS"/>
                <a:ea typeface="Comic Sans MS"/>
                <a:cs typeface="Comic Sans MS"/>
                <a:sym typeface="Comic Sans MS"/>
              </a:rPr>
              <a:t>С заставой</a:t>
            </a: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с пограничным сторожевым постом.</a:t>
            </a: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EF0112"/>
                </a:solidFill>
                <a:latin typeface="Comic Sans MS"/>
                <a:ea typeface="Comic Sans MS"/>
                <a:cs typeface="Comic Sans MS"/>
                <a:sym typeface="Comic Sans MS"/>
              </a:rPr>
              <a:t>В венце</a:t>
            </a: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ru" sz="1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– в короне. </a:t>
            </a:r>
          </a:p>
          <a:p>
            <a:pPr marL="1371600" lvl="0" indent="457200" rtl="0">
              <a:spcBef>
                <a:spcPts val="0"/>
              </a:spcBef>
              <a:buNone/>
            </a:pPr>
            <a:endParaRPr sz="1400">
              <a:solidFill>
                <a:srgbClr val="FF00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endParaRPr sz="1400">
              <a:solidFill>
                <a:srgbClr val="2E076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371600" lvl="0" indent="457200" rtl="0">
              <a:spcBef>
                <a:spcPts val="0"/>
              </a:spcBef>
              <a:buNone/>
            </a:pPr>
            <a:r>
              <a:rPr lang="ru" sz="1400">
                <a:solidFill>
                  <a:srgbClr val="2E076F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							Настя Улитина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72" y="910774"/>
            <a:ext cx="1075252" cy="114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/>
          <p:cNvPicPr preferRelativeResize="0"/>
          <p:nvPr/>
        </p:nvPicPr>
        <p:blipFill rotWithShape="1">
          <a:blip r:embed="rId4">
            <a:alphaModFix/>
          </a:blip>
          <a:srcRect b="31478"/>
          <a:stretch/>
        </p:blipFill>
        <p:spPr>
          <a:xfrm>
            <a:off x="6667575" y="3431200"/>
            <a:ext cx="1143750" cy="11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/>
          <p:cNvPicPr preferRelativeResize="0"/>
          <p:nvPr/>
        </p:nvPicPr>
        <p:blipFill rotWithShape="1">
          <a:blip r:embed="rId5">
            <a:alphaModFix/>
          </a:blip>
          <a:srcRect r="50109" b="33222"/>
          <a:stretch/>
        </p:blipFill>
        <p:spPr>
          <a:xfrm>
            <a:off x="6645962" y="1695512"/>
            <a:ext cx="1186962" cy="119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6">
            <a:alphaModFix/>
          </a:blip>
          <a:srcRect l="12022" r="20130"/>
          <a:stretch/>
        </p:blipFill>
        <p:spPr>
          <a:xfrm>
            <a:off x="427575" y="2513225"/>
            <a:ext cx="1075250" cy="1188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311700" y="869950"/>
            <a:ext cx="8520599" cy="4178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11700" y="160450"/>
            <a:ext cx="8520599" cy="572699"/>
          </a:xfrm>
          <a:prstGeom prst="rect">
            <a:avLst/>
          </a:prstGeom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УСТАРЕВШИЕ СЛОВА “СКАЗКА О ЦАРЕ САЛТАНЕ”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2497975" y="1261750"/>
            <a:ext cx="5890500" cy="8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Величава </a:t>
            </a:r>
            <a:r>
              <a:rPr lang="ru" sz="2400">
                <a:latin typeface="Comic Sans MS"/>
                <a:ea typeface="Comic Sans MS"/>
                <a:cs typeface="Comic Sans MS"/>
                <a:sym typeface="Comic Sans MS"/>
              </a:rPr>
              <a:t>- важная, внушающая уважение (о внешнем виде)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35775"/>
            <a:ext cx="1806825" cy="19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4">
            <a:alphaModFix/>
          </a:blip>
          <a:srcRect t="3920" b="-3920"/>
          <a:stretch/>
        </p:blipFill>
        <p:spPr>
          <a:xfrm>
            <a:off x="311700" y="3000237"/>
            <a:ext cx="1806825" cy="2048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2561225" y="3379700"/>
            <a:ext cx="5244600" cy="1022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2400" b="1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Вопрошает</a:t>
            </a:r>
            <a:r>
              <a:rPr lang="ru" sz="2400">
                <a:solidFill>
                  <a:srgbClr val="FF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</a:t>
            </a:r>
            <a:r>
              <a:rPr lang="ru" sz="2400">
                <a:latin typeface="Comic Sans MS"/>
                <a:ea typeface="Comic Sans MS"/>
                <a:cs typeface="Comic Sans MS"/>
                <a:sym typeface="Comic Sans MS"/>
              </a:rPr>
              <a:t>спрашивает, задает вопрос</a:t>
            </a:r>
          </a:p>
        </p:txBody>
      </p:sp>
      <p:sp>
        <p:nvSpPr>
          <p:cNvPr id="184" name="Shape 184"/>
          <p:cNvSpPr txBox="1"/>
          <p:nvPr/>
        </p:nvSpPr>
        <p:spPr>
          <a:xfrm>
            <a:off x="6650725" y="4721900"/>
            <a:ext cx="2118299" cy="32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351C75"/>
                </a:solidFill>
              </a:rPr>
              <a:t>Швецова Кристина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Устаревшие слова “Сказка о царе Салтане…”</a:t>
            </a:r>
          </a:p>
        </p:txBody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4616225" y="710200"/>
            <a:ext cx="6197999" cy="72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2" name="Shape 192"/>
          <p:cNvSpPr txBox="1"/>
          <p:nvPr/>
        </p:nvSpPr>
        <p:spPr>
          <a:xfrm>
            <a:off x="5692275" y="688675"/>
            <a:ext cx="6197999" cy="72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5137950" cy="372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5789125" y="1312775"/>
            <a:ext cx="3043200" cy="364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Престол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- престол государя,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трон, седалище разного вида 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для торжественных случаев. 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Венец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- царское головное украшение, корона.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 i="1">
                <a:latin typeface="Times New Roman"/>
                <a:ea typeface="Times New Roman"/>
                <a:cs typeface="Times New Roman"/>
                <a:sym typeface="Times New Roman"/>
              </a:rPr>
              <a:t>(Толковый словарь живого великорусского языка В.И. Даля/Сост. Н.В. Шахматова и др. - СПб., 2004)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Виноградов Паша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/>
              <a:t> 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КНЯЖИТЬ - править княжеством;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НАЯВУ-не во сне,в действительности;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МОЛВИТЬ- говорить, произносить;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СЕНИ- в деревенских избах и в старину в 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городских домах:помещение между жилой  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частью дома и крыльцом;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ЛУКАВО- хитро, игриво, кокетливо.</a:t>
            </a:r>
          </a:p>
          <a:p>
            <a:pPr lvl="0" rtl="0">
              <a:spcBef>
                <a:spcPts val="0"/>
              </a:spcBef>
              <a:buNone/>
            </a:pPr>
            <a:r>
              <a:rPr lang="ru"/>
              <a:t>                                                                                                Корнева Ирина    </a:t>
            </a: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8950" y="1154312"/>
            <a:ext cx="3238500" cy="24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ru" sz="3000"/>
              <a:t>                        </a:t>
            </a:r>
            <a:r>
              <a:rPr lang="ru" sz="3000">
                <a:solidFill>
                  <a:srgbClr val="FF0000"/>
                </a:solidFill>
              </a:rPr>
              <a:t>Полотно</a:t>
            </a:r>
            <a:r>
              <a:rPr lang="ru" sz="3000"/>
              <a:t> - </a:t>
            </a:r>
            <a:r>
              <a:rPr lang="ru" sz="3000">
                <a:solidFill>
                  <a:srgbClr val="6D9EEB"/>
                </a:solidFill>
              </a:rPr>
              <a:t>гладкая льняная или                                                                        хлопчатобумажная ткань.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3000">
                <a:solidFill>
                  <a:srgbClr val="FF0000"/>
                </a:solidFill>
              </a:rPr>
              <a:t>Государь</a:t>
            </a:r>
            <a:r>
              <a:rPr lang="ru" sz="3000"/>
              <a:t> - </a:t>
            </a:r>
            <a:r>
              <a:rPr lang="ru" sz="3000">
                <a:solidFill>
                  <a:srgbClr val="6D9EEB"/>
                </a:solidFill>
              </a:rPr>
              <a:t>правитель в 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3000">
                <a:solidFill>
                  <a:srgbClr val="6D9EEB"/>
                </a:solidFill>
              </a:rPr>
              <a:t>царской России.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3000"/>
              <a:t>Фролова Катя                                                  </a:t>
            </a:r>
          </a:p>
        </p:txBody>
      </p:sp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450" y="882475"/>
            <a:ext cx="2594425" cy="173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724" y="2526065"/>
            <a:ext cx="2513150" cy="2499434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/>
          <p:nvPr/>
        </p:nvSpPr>
        <p:spPr>
          <a:xfrm>
            <a:off x="0" y="-83325"/>
            <a:ext cx="9061406" cy="10980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lt2"/>
                </a:solidFill>
                <a:latin typeface="Arial"/>
              </a:rPr>
              <a:t>Устаревшие слова "Сказка о царе Салтане"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7D6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 i="1" u="sng">
                <a:solidFill>
                  <a:srgbClr val="4C1130"/>
                </a:solidFill>
              </a:rPr>
              <a:t>Что делать?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dk1"/>
                </a:solidFill>
              </a:rPr>
              <a:t>Ребята, найдите в тексте сказки устаревшие слова. Дайте им объяснение. Используйте справочную литературу.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 i="1">
                <a:solidFill>
                  <a:schemeClr val="dk1"/>
                </a:solidFill>
              </a:rPr>
              <a:t>Добавляйте текст через вкладку “Текстовое поле”. Вставляйте рисунки через вкладки - “вставка” - “Изображение”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789150" y="4164125"/>
            <a:ext cx="40584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311700" y="4904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 b="1" i="1" u="sng">
                <a:solidFill>
                  <a:srgbClr val="4C1130"/>
                </a:solidFill>
              </a:rPr>
              <a:t>Как работать?</a:t>
            </a:r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dk1"/>
                </a:solidFill>
              </a:rPr>
              <a:t>Выбираете любой пустой слайд. Работаете в своем (одном слайде).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rgbClr val="990000"/>
                </a:solidFill>
              </a:rPr>
              <a:t>Просьба не исправлять информацию в чужих слайдах.  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>
                <a:solidFill>
                  <a:schemeClr val="dk1"/>
                </a:solidFill>
              </a:rPr>
              <a:t>Если случайно допустили ошибку, можете вернуться на шаг назад ( вкладка “Отменить” - стрелочка).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>
                <a:solidFill>
                  <a:schemeClr val="dk1"/>
                </a:solidFill>
              </a:rPr>
              <a:t>Не забудьте подписать работу.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9285"/>
              <a:buFont typeface="Arial"/>
              <a:buNone/>
            </a:pPr>
            <a:r>
              <a:rPr lang="ru" b="1" i="1" u="sng">
                <a:solidFill>
                  <a:srgbClr val="4C1130"/>
                </a:solidFill>
              </a:rPr>
              <a:t>Пример слайда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94" y="1115148"/>
            <a:ext cx="1958649" cy="14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/>
        </p:nvSpPr>
        <p:spPr>
          <a:xfrm>
            <a:off x="2721225" y="1352175"/>
            <a:ext cx="4479000" cy="1233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>
                <a:solidFill>
                  <a:srgbClr val="0000FF"/>
                </a:solidFill>
              </a:rPr>
              <a:t>Град - город.</a:t>
            </a:r>
          </a:p>
        </p:txBody>
      </p:sp>
      <p:sp>
        <p:nvSpPr>
          <p:cNvPr id="79" name="Shape 79"/>
          <p:cNvSpPr txBox="1"/>
          <p:nvPr/>
        </p:nvSpPr>
        <p:spPr>
          <a:xfrm>
            <a:off x="2721225" y="2920675"/>
            <a:ext cx="5814299" cy="1648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 b="1">
                <a:solidFill>
                  <a:srgbClr val="351C75"/>
                </a:solidFill>
              </a:rPr>
              <a:t>Витязь - древнерусский воин, богатырь.</a:t>
            </a:r>
          </a:p>
        </p:txBody>
      </p:sp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2920525"/>
            <a:ext cx="1963954" cy="147092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Shape 81"/>
          <p:cNvSpPr txBox="1"/>
          <p:nvPr/>
        </p:nvSpPr>
        <p:spPr>
          <a:xfrm>
            <a:off x="6439675" y="4648050"/>
            <a:ext cx="2392500" cy="3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Наталья Леонидовна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/>
        </p:nvSpPr>
        <p:spPr>
          <a:xfrm>
            <a:off x="2306125" y="510575"/>
            <a:ext cx="5425799" cy="49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800" b="1" i="1" u="sng">
                <a:solidFill>
                  <a:srgbClr val="FF0000"/>
                </a:solidFill>
              </a:rPr>
              <a:t>Палаты</a:t>
            </a:r>
            <a:r>
              <a:rPr lang="ru" sz="1800" b="1" i="1">
                <a:solidFill>
                  <a:srgbClr val="FF0000"/>
                </a:solidFill>
              </a:rPr>
              <a:t> </a:t>
            </a:r>
            <a:r>
              <a:rPr lang="ru" sz="1800">
                <a:solidFill>
                  <a:srgbClr val="0000FF"/>
                </a:solidFill>
              </a:rPr>
              <a:t>- </a:t>
            </a:r>
            <a:r>
              <a:rPr lang="ru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большое роскошное здание, дворец.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5961600" y="4770550"/>
            <a:ext cx="1588500" cy="321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u="sng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Курилова Таня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725" y="199600"/>
            <a:ext cx="1680050" cy="111754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89" name="Shape 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737" y="1549587"/>
            <a:ext cx="1680050" cy="11724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0" name="Shape 90"/>
          <p:cNvSpPr txBox="1"/>
          <p:nvPr/>
        </p:nvSpPr>
        <p:spPr>
          <a:xfrm>
            <a:off x="2306125" y="1887987"/>
            <a:ext cx="4188599" cy="49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800" b="1" i="1" u="sng">
                <a:solidFill>
                  <a:srgbClr val="FF0000"/>
                </a:solidFill>
              </a:rPr>
              <a:t>Изба</a:t>
            </a:r>
            <a:r>
              <a:rPr lang="ru" sz="1800" b="1"/>
              <a:t> </a:t>
            </a:r>
            <a:r>
              <a:rPr lang="ru" sz="1800">
                <a:solidFill>
                  <a:srgbClr val="0000FF"/>
                </a:solidFill>
              </a:rPr>
              <a:t>- </a:t>
            </a:r>
            <a:r>
              <a:rPr lang="ru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жилище крестьян в деревнях.</a:t>
            </a:r>
          </a:p>
        </p:txBody>
      </p:sp>
      <p:sp>
        <p:nvSpPr>
          <p:cNvPr id="91" name="Shape 91"/>
          <p:cNvSpPr txBox="1"/>
          <p:nvPr/>
        </p:nvSpPr>
        <p:spPr>
          <a:xfrm>
            <a:off x="2306125" y="3048000"/>
            <a:ext cx="5492100" cy="44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800" b="1" i="1" u="sng">
                <a:solidFill>
                  <a:srgbClr val="FF0000"/>
                </a:solidFill>
              </a:rPr>
              <a:t>Гульлива</a:t>
            </a:r>
            <a:r>
              <a:rPr lang="ru" sz="1800"/>
              <a:t> </a:t>
            </a:r>
            <a:r>
              <a:rPr lang="ru" sz="18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(о волне)</a:t>
            </a:r>
            <a:r>
              <a:rPr lang="ru" sz="1800">
                <a:solidFill>
                  <a:srgbClr val="FF0000"/>
                </a:solidFill>
              </a:rPr>
              <a:t> </a:t>
            </a:r>
            <a:r>
              <a:rPr lang="ru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- разгул, много гуляющий.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725" y="2954425"/>
            <a:ext cx="1680050" cy="1450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3" name="Shape 93"/>
          <p:cNvSpPr txBox="1"/>
          <p:nvPr/>
        </p:nvSpPr>
        <p:spPr>
          <a:xfrm>
            <a:off x="4564975" y="3909275"/>
            <a:ext cx="2115899" cy="44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ru" sz="1800" b="1" i="1" u="sng">
                <a:solidFill>
                  <a:srgbClr val="FF0000"/>
                </a:solidFill>
              </a:rPr>
              <a:t>Молвил</a:t>
            </a:r>
            <a:r>
              <a:rPr lang="ru" sz="1800"/>
              <a:t> </a:t>
            </a:r>
            <a:r>
              <a:rPr lang="ru" sz="1800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- сказал. 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46187" y="3560525"/>
            <a:ext cx="1588475" cy="120521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95" name="Shape 9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48600" y="0"/>
            <a:ext cx="129540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48600" y="2954425"/>
            <a:ext cx="1295400" cy="2189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00FF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FF00"/>
                </a:solidFill>
              </a:rPr>
              <a:t>светлица - светлая парадная комната в доме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00FF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00FF"/>
                </a:solidFill>
              </a:rPr>
              <a:t>очи - глаза</a:t>
            </a:r>
          </a:p>
          <a:p>
            <a:pPr lvl="0" rtl="0">
              <a:spcBef>
                <a:spcPts val="0"/>
              </a:spcBef>
              <a:buNone/>
            </a:pPr>
            <a:endParaRPr b="1">
              <a:solidFill>
                <a:srgbClr val="0000FF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FF0000"/>
                </a:solidFill>
              </a:rPr>
              <a:t>златоглавая церковь - церковь с золотыми куполами</a:t>
            </a:r>
          </a:p>
          <a:p>
            <a:pPr lvl="0" algn="r" rtl="0">
              <a:spcBef>
                <a:spcPts val="0"/>
              </a:spcBef>
              <a:buNone/>
            </a:pPr>
            <a:r>
              <a:rPr lang="ru" sz="1200">
                <a:solidFill>
                  <a:srgbClr val="000000"/>
                </a:solidFill>
              </a:rPr>
              <a:t>Андрей Коршунов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2391575" y="1152475"/>
            <a:ext cx="6440699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00FF"/>
                </a:solidFill>
              </a:rPr>
              <a:t>Колымага</a:t>
            </a:r>
            <a:r>
              <a:rPr lang="ru"/>
              <a:t> - </a:t>
            </a:r>
            <a:r>
              <a:rPr lang="ru">
                <a:solidFill>
                  <a:srgbClr val="000000"/>
                </a:solidFill>
              </a:rPr>
              <a:t>Большая старинная карета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00FF"/>
                </a:solidFill>
              </a:rPr>
              <a:t>Чешуя</a:t>
            </a:r>
            <a:r>
              <a:rPr lang="ru"/>
              <a:t> </a:t>
            </a:r>
            <a:r>
              <a:rPr lang="ru">
                <a:solidFill>
                  <a:srgbClr val="000000"/>
                </a:solidFill>
              </a:rPr>
              <a:t>- кольчуга: рубашка воина из железных или стальных колец, надевалась в старину для защиты от стрел и мечей.</a:t>
            </a:r>
          </a:p>
          <a:p>
            <a:pPr lvl="0" rtl="0">
              <a:spcBef>
                <a:spcPts val="0"/>
              </a:spcBef>
              <a:buNone/>
            </a:pPr>
            <a:r>
              <a:rPr lang="ru" b="1">
                <a:solidFill>
                  <a:srgbClr val="0000FF"/>
                </a:solidFill>
              </a:rPr>
              <a:t>Булат</a:t>
            </a:r>
            <a:r>
              <a:rPr lang="ru"/>
              <a:t> </a:t>
            </a:r>
            <a:r>
              <a:rPr lang="ru">
                <a:solidFill>
                  <a:srgbClr val="000000"/>
                </a:solidFill>
              </a:rPr>
              <a:t>- сталь, стальное оружие, меч.</a:t>
            </a:r>
          </a:p>
        </p:txBody>
      </p:sp>
      <p:sp>
        <p:nvSpPr>
          <p:cNvPr id="109" name="Shape 109"/>
          <p:cNvSpPr txBox="1"/>
          <p:nvPr/>
        </p:nvSpPr>
        <p:spPr>
          <a:xfrm>
            <a:off x="2686414" y="2351595"/>
            <a:ext cx="3774000" cy="44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0" name="Shape 110"/>
          <p:cNvSpPr txBox="1"/>
          <p:nvPr/>
        </p:nvSpPr>
        <p:spPr>
          <a:xfrm>
            <a:off x="166600" y="1064300"/>
            <a:ext cx="2408399" cy="290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1" name="Shape 111"/>
          <p:cNvSpPr txBox="1"/>
          <p:nvPr/>
        </p:nvSpPr>
        <p:spPr>
          <a:xfrm>
            <a:off x="2575025" y="3682350"/>
            <a:ext cx="3774000" cy="44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661800" y="2939500"/>
            <a:ext cx="3774000" cy="440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850" y="1168375"/>
            <a:ext cx="1450225" cy="9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6600" y="2237375"/>
            <a:ext cx="2297050" cy="184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6054250" y="4644000"/>
            <a:ext cx="3033599" cy="499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Филиппов Тимофей</a:t>
            </a:r>
          </a:p>
        </p:txBody>
      </p:sp>
      <p:sp>
        <p:nvSpPr>
          <p:cNvPr id="116" name="Shape 116"/>
          <p:cNvSpPr txBox="1"/>
          <p:nvPr/>
        </p:nvSpPr>
        <p:spPr>
          <a:xfrm>
            <a:off x="2700875" y="1592550"/>
            <a:ext cx="6197999" cy="72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2840750" y="1592550"/>
            <a:ext cx="6197999" cy="72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0000"/>
                </a:solidFill>
              </a:rPr>
              <a:t>Устаревшие слова "Сказка о царе Салтане"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-712300" y="782300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/>
              <a:t>   </a:t>
            </a:r>
          </a:p>
        </p:txBody>
      </p:sp>
      <p:sp>
        <p:nvSpPr>
          <p:cNvPr id="124" name="Shape 124"/>
          <p:cNvSpPr txBox="1"/>
          <p:nvPr/>
        </p:nvSpPr>
        <p:spPr>
          <a:xfrm>
            <a:off x="732925" y="1504775"/>
            <a:ext cx="37359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473475" y="1407500"/>
            <a:ext cx="3735900" cy="43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 txBox="1"/>
          <p:nvPr/>
        </p:nvSpPr>
        <p:spPr>
          <a:xfrm>
            <a:off x="1992175" y="1654462"/>
            <a:ext cx="4865100" cy="7185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Удел</a:t>
            </a:r>
            <a:r>
              <a:rPr lang="ru" sz="18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" sz="1800" b="1">
                <a:latin typeface="Times New Roman"/>
                <a:ea typeface="Times New Roman"/>
                <a:cs typeface="Times New Roman"/>
                <a:sym typeface="Times New Roman"/>
              </a:rPr>
              <a:t>свои владения.</a:t>
            </a:r>
          </a:p>
          <a:p>
            <a:pPr lvl="0" rtl="0">
              <a:spcBef>
                <a:spcPts val="0"/>
              </a:spcBef>
              <a:buNone/>
            </a:pPr>
            <a:endParaRPr b="1"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Баять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ru" sz="1800" b="1">
                <a:latin typeface="Times New Roman"/>
                <a:ea typeface="Times New Roman"/>
                <a:cs typeface="Times New Roman"/>
                <a:sym typeface="Times New Roman"/>
              </a:rPr>
              <a:t>говорить.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 sz="180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Дьяк</a:t>
            </a:r>
            <a:r>
              <a:rPr lang="ru" sz="1800"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ru" sz="1800" b="1">
                <a:latin typeface="Times New Roman"/>
                <a:ea typeface="Times New Roman"/>
                <a:cs typeface="Times New Roman"/>
                <a:sym typeface="Times New Roman"/>
              </a:rPr>
              <a:t>чиновник в Древней Руси.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r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ru" sz="1800" b="1">
                <a:latin typeface="Times New Roman"/>
                <a:ea typeface="Times New Roman"/>
                <a:cs typeface="Times New Roman"/>
                <a:sym typeface="Times New Roman"/>
              </a:rPr>
              <a:t>Стас Клюев</a:t>
            </a:r>
          </a:p>
          <a:p>
            <a:pPr lvl="0" rt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00" y="3023875"/>
            <a:ext cx="1583650" cy="14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296950"/>
            <a:ext cx="1680474" cy="157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2085300" y="1102900"/>
            <a:ext cx="6747000" cy="3465900"/>
          </a:xfrm>
          <a:prstGeom prst="rect">
            <a:avLst/>
          </a:prstGeom>
          <a:ln w="9525" cap="flat" cmpd="sng">
            <a:solidFill>
              <a:srgbClr val="FCE5C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Окиян - </a:t>
            </a:r>
            <a:r>
              <a:rPr lang="ru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народное поэтическое выражение, море или океан.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Величать</a:t>
            </a:r>
            <a:r>
              <a:rPr lang="ru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называть, звать по имени, отчеству, званию.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ru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Четами</a:t>
            </a:r>
            <a:r>
              <a:rPr lang="ru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 - попарно.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ru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Влад Котвин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875" y="1102900"/>
            <a:ext cx="1643449" cy="10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7648" y="2202150"/>
            <a:ext cx="1643449" cy="123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846" y="3519242"/>
            <a:ext cx="1643449" cy="9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>
          <a:blip r:embed="rId6">
            <a:alphaModFix amt="51000"/>
          </a:blip>
          <a:stretch>
            <a:fillRect/>
          </a:stretch>
        </p:blipFill>
        <p:spPr>
          <a:xfrm>
            <a:off x="1354975" y="0"/>
            <a:ext cx="6080500" cy="102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7">
            <a:alphaModFix amt="90000"/>
          </a:blip>
          <a:stretch>
            <a:fillRect/>
          </a:stretch>
        </p:blipFill>
        <p:spPr>
          <a:xfrm>
            <a:off x="7577475" y="3576975"/>
            <a:ext cx="1566526" cy="156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523</Words>
  <Application>Microsoft Office PowerPoint</Application>
  <PresentationFormat>Экран (16:9)</PresentationFormat>
  <Paragraphs>122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simple-light-2</vt:lpstr>
      <vt:lpstr>Презентация PowerPoint</vt:lpstr>
      <vt:lpstr>Что делать?  </vt:lpstr>
      <vt:lpstr>Как работать?</vt:lpstr>
      <vt:lpstr>Пример слайда</vt:lpstr>
      <vt:lpstr>Презентация PowerPoint</vt:lpstr>
      <vt:lpstr>Презентация PowerPoint</vt:lpstr>
      <vt:lpstr>Презентация PowerPoint</vt:lpstr>
      <vt:lpstr>Устаревшие слова "Сказка о царе Салтане"</vt:lpstr>
      <vt:lpstr>Презентация PowerPoint</vt:lpstr>
      <vt:lpstr>Презентация PowerPoint</vt:lpstr>
      <vt:lpstr>Устаревшие слова “Сказка о царе Салтане”</vt:lpstr>
      <vt:lpstr>Устаревшие слова “Сказка О Царе Салтане”</vt:lpstr>
      <vt:lpstr>Устаревшие слова  "Сказка о царе Салтане"</vt:lpstr>
      <vt:lpstr>УСТАРЕВШИЕ СЛОВА “СКАЗКА О ЦАРЕ САЛТАНЕ”</vt:lpstr>
      <vt:lpstr>Устаревшие слова “Сказка о царе Салтане…”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ШагушинаЛН</dc:creator>
  <cp:lastModifiedBy>Учитель</cp:lastModifiedBy>
  <cp:revision>1</cp:revision>
  <dcterms:modified xsi:type="dcterms:W3CDTF">2016-03-21T15:13:53Z</dcterms:modified>
</cp:coreProperties>
</file>