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6" r:id="rId2"/>
    <p:sldId id="269" r:id="rId3"/>
    <p:sldId id="258" r:id="rId4"/>
    <p:sldId id="260" r:id="rId5"/>
    <p:sldId id="270" r:id="rId6"/>
    <p:sldId id="259" r:id="rId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%">
                  <c:v>0.81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0%">
                  <c:v>0.8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Регион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1">
                  <c:v>0.72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2" formatCode="0%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75488"/>
        <c:axId val="34577024"/>
      </c:barChart>
      <c:catAx>
        <c:axId val="34575488"/>
        <c:scaling>
          <c:orientation val="minMax"/>
        </c:scaling>
        <c:delete val="0"/>
        <c:axPos val="b"/>
        <c:majorTickMark val="out"/>
        <c:minorTickMark val="none"/>
        <c:tickLblPos val="nextTo"/>
        <c:crossAx val="34577024"/>
        <c:crosses val="autoZero"/>
        <c:auto val="1"/>
        <c:lblAlgn val="ctr"/>
        <c:lblOffset val="100"/>
        <c:noMultiLvlLbl val="0"/>
      </c:catAx>
      <c:valAx>
        <c:axId val="34577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575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4б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%">
                  <c:v>0.78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0%">
                  <c:v>0.8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Регион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1">
                  <c:v>0.7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Успешность выполнения  работы </c:v>
                </c:pt>
                <c:pt idx="1">
                  <c:v>Средний процент по  региону</c:v>
                </c:pt>
                <c:pt idx="2">
                  <c:v>Средний процент по всем регионам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2" formatCode="0%">
                  <c:v>0.63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18624"/>
        <c:axId val="45872256"/>
      </c:barChart>
      <c:catAx>
        <c:axId val="11021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45872256"/>
        <c:crosses val="autoZero"/>
        <c:auto val="1"/>
        <c:lblAlgn val="ctr"/>
        <c:lblOffset val="100"/>
        <c:noMultiLvlLbl val="0"/>
      </c:catAx>
      <c:valAx>
        <c:axId val="458722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0218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C345-6D02-4142-8F1F-41DF224AF168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C41A3-9244-4DB6-A50F-9D28DC9AF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19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47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84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08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6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1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3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5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1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7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  <a:alpha val="4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17459-72EB-4400-8F85-CF21D464E79E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FD21-0BB5-4B57-A8D9-65A28788C1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0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564904"/>
            <a:ext cx="8568952" cy="1470025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ПЕРВЫЕ РЕЗУЛЬТАТЫ</a:t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введения ФГОС в экспериментальных школах</a:t>
            </a:r>
            <a:br>
              <a:rPr lang="ru-RU" sz="3600" b="1" i="1" dirty="0">
                <a:solidFill>
                  <a:srgbClr val="FF0000"/>
                </a:solidFill>
              </a:rPr>
            </a:br>
            <a:r>
              <a:rPr lang="ru-RU" sz="3200" b="1" i="1" dirty="0">
                <a:solidFill>
                  <a:srgbClr val="FF0000"/>
                </a:solidFill>
              </a:rPr>
              <a:t>(выпускники начальной школы 2014 </a:t>
            </a:r>
            <a:r>
              <a:rPr lang="ru-RU" sz="3200" b="1" i="1" dirty="0" smtClean="0">
                <a:solidFill>
                  <a:srgbClr val="FF0000"/>
                </a:solidFill>
              </a:rPr>
              <a:t>года)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РОССИЙСКАЯ АКАДЕМИЯ ОБРАЗОВАНИЯ</a:t>
            </a:r>
          </a:p>
          <a:p>
            <a:r>
              <a:rPr lang="ru-RU" sz="2000" b="1" i="1" dirty="0">
                <a:solidFill>
                  <a:srgbClr val="7030A0"/>
                </a:solidFill>
              </a:rPr>
              <a:t>ИНСТИТУТ СОДЕРЖАНИЯ И МЕТОДОВ ОБУЧЕНИЯ</a:t>
            </a:r>
          </a:p>
          <a:p>
            <a:r>
              <a:rPr lang="ru-RU" sz="2000" b="1" dirty="0">
                <a:solidFill>
                  <a:srgbClr val="7030A0"/>
                </a:solidFill>
              </a:rPr>
              <a:t>Центр оценки качества образования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5936" y="530068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МБОУ общеобразовательный лицей №22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9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Результаты выполнения итоговой работы по русскому языку по уровням достижения</a:t>
            </a:r>
            <a:br>
              <a:rPr lang="ru-RU" sz="3100" dirty="0"/>
            </a:br>
            <a:r>
              <a:rPr lang="ru-RU" sz="3100" dirty="0"/>
              <a:t>(4класс, конец 2013-2014 учебного года)</a:t>
            </a:r>
            <a:br>
              <a:rPr lang="ru-RU" sz="3100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041600"/>
              </p:ext>
            </p:extLst>
          </p:nvPr>
        </p:nvGraphicFramePr>
        <p:xfrm>
          <a:off x="395538" y="1700809"/>
          <a:ext cx="8424933" cy="42484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77119"/>
                <a:gridCol w="1031099"/>
                <a:gridCol w="1377119"/>
                <a:gridCol w="1086100"/>
                <a:gridCol w="1086100"/>
                <a:gridCol w="1086100"/>
                <a:gridCol w="706661"/>
                <a:gridCol w="674635"/>
              </a:tblGrid>
              <a:tr h="11948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Число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Уровни достижений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(% учащихся, результаты выполнения работы которых соответствуют данному уровню достижений)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недостаточный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пониженный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базовый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повышенный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высокий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%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44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4-б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4-г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регион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РФ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29220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48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468182"/>
              </p:ext>
            </p:extLst>
          </p:nvPr>
        </p:nvGraphicFramePr>
        <p:xfrm>
          <a:off x="395536" y="1340768"/>
          <a:ext cx="8507288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188640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Успешность выполнения итоговой работы по русскому языку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8640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Результаты выполнения итоговой работы по русскому языку по уровням достижений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3" t="16181" r="8893" b="19965"/>
          <a:stretch/>
        </p:blipFill>
        <p:spPr bwMode="auto">
          <a:xfrm>
            <a:off x="0" y="1268760"/>
            <a:ext cx="896550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06482" y="2220009"/>
            <a:ext cx="1512168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60032" y="228214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Narrow" pitchFamily="34" charset="0"/>
              </a:rPr>
              <a:t>1                </a:t>
            </a:r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</a:rPr>
              <a:t>41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8650" y="2220009"/>
            <a:ext cx="1869774" cy="4320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236296" y="2282725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</a:rPr>
              <a:t>50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Результаты выполнения итоговой работы «</a:t>
            </a:r>
            <a:r>
              <a:rPr lang="ru-RU" sz="2800" b="1" dirty="0" err="1">
                <a:solidFill>
                  <a:srgbClr val="7030A0"/>
                </a:solidFill>
              </a:rPr>
              <a:t>Метапредметные</a:t>
            </a:r>
            <a:r>
              <a:rPr lang="ru-RU" sz="2800" b="1" dirty="0">
                <a:solidFill>
                  <a:srgbClr val="7030A0"/>
                </a:solidFill>
              </a:rPr>
              <a:t> результаты» по уровням достижения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(4класс, конец 2013-2014 учебного года)</a:t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906403"/>
              </p:ext>
            </p:extLst>
          </p:nvPr>
        </p:nvGraphicFramePr>
        <p:xfrm>
          <a:off x="251517" y="1988840"/>
          <a:ext cx="8640962" cy="417646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80822"/>
                <a:gridCol w="1033872"/>
                <a:gridCol w="1380822"/>
                <a:gridCol w="1089022"/>
                <a:gridCol w="1286580"/>
                <a:gridCol w="1286580"/>
                <a:gridCol w="1183264"/>
              </a:tblGrid>
              <a:tr h="12741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Число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участников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Уровни достижений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(% учащихся, результаты выполнения работы которых соответствуют данному уровню достижений)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недостаточный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пониженный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базовый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повышенный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%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4-б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4-г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регион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РФ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28181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3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721902"/>
              </p:ext>
            </p:extLst>
          </p:nvPr>
        </p:nvGraphicFramePr>
        <p:xfrm>
          <a:off x="611560" y="1268760"/>
          <a:ext cx="7643192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260648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Успешность выполнения итоговой работы «</a:t>
            </a:r>
            <a:r>
              <a:rPr lang="ru-RU" sz="3200" b="1" dirty="0" err="1" smtClean="0">
                <a:solidFill>
                  <a:srgbClr val="7030A0"/>
                </a:solidFill>
              </a:rPr>
              <a:t>Метапредметные</a:t>
            </a:r>
            <a:r>
              <a:rPr lang="ru-RU" sz="3200" b="1" dirty="0" smtClean="0">
                <a:solidFill>
                  <a:srgbClr val="7030A0"/>
                </a:solidFill>
              </a:rPr>
              <a:t> результаты»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156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203</Words>
  <Application>Microsoft Office PowerPoint</Application>
  <PresentationFormat>Экран (4:3)</PresentationFormat>
  <Paragraphs>123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ПЕРВЫЕ РЕЗУЛЬТАТЫ введения ФГОС в экспериментальных школах (выпускники начальной школы 2014 года)</vt:lpstr>
      <vt:lpstr>Результаты выполнения итоговой работы по русскому языку по уровням достижения (4класс, конец 2013-2014 учебного года) </vt:lpstr>
      <vt:lpstr>Презентация PowerPoint</vt:lpstr>
      <vt:lpstr>Презентация PowerPoint</vt:lpstr>
      <vt:lpstr>Результаты выполнения итоговой работы «Метапредметные результаты» по уровням достижения (4класс, конец 2013-2014 учебного года)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17</cp:revision>
  <cp:lastPrinted>2014-09-17T06:17:53Z</cp:lastPrinted>
  <dcterms:created xsi:type="dcterms:W3CDTF">2014-08-26T09:34:09Z</dcterms:created>
  <dcterms:modified xsi:type="dcterms:W3CDTF">2016-01-28T10:30:43Z</dcterms:modified>
</cp:coreProperties>
</file>