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3" r:id="rId1"/>
  </p:sldMasterIdLst>
  <p:sldIdLst>
    <p:sldId id="259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57" r:id="rId10"/>
    <p:sldId id="256" r:id="rId11"/>
    <p:sldId id="266" r:id="rId12"/>
    <p:sldId id="267" r:id="rId13"/>
    <p:sldId id="282" r:id="rId14"/>
    <p:sldId id="281" r:id="rId15"/>
    <p:sldId id="268" r:id="rId16"/>
    <p:sldId id="275" r:id="rId17"/>
    <p:sldId id="269" r:id="rId18"/>
    <p:sldId id="270" r:id="rId19"/>
    <p:sldId id="271" r:id="rId20"/>
    <p:sldId id="272" r:id="rId21"/>
    <p:sldId id="273" r:id="rId22"/>
    <p:sldId id="280" r:id="rId23"/>
    <p:sldId id="274" r:id="rId24"/>
    <p:sldId id="276" r:id="rId25"/>
    <p:sldId id="279" r:id="rId26"/>
    <p:sldId id="277" r:id="rId27"/>
    <p:sldId id="278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F30181BC-1BED-4C28-B876-5ADAF3704135}" type="datetimeFigureOut">
              <a:rPr lang="ru-RU" smtClean="0"/>
              <a:t>10.04.2014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E9200C61-0A2B-4563-9479-EE0302F60074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7041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181BC-1BED-4C28-B876-5ADAF3704135}" type="datetimeFigureOut">
              <a:rPr lang="ru-RU" smtClean="0"/>
              <a:t>10.04.2014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00C61-0A2B-4563-9479-EE0302F600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808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181BC-1BED-4C28-B876-5ADAF3704135}" type="datetimeFigureOut">
              <a:rPr lang="ru-RU" smtClean="0"/>
              <a:t>10.04.2014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00C61-0A2B-4563-9479-EE0302F60074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0885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181BC-1BED-4C28-B876-5ADAF3704135}" type="datetimeFigureOut">
              <a:rPr lang="ru-RU" smtClean="0"/>
              <a:t>10.04.2014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00C61-0A2B-4563-9479-EE0302F6007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60605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181BC-1BED-4C28-B876-5ADAF3704135}" type="datetimeFigureOut">
              <a:rPr lang="ru-RU" smtClean="0"/>
              <a:t>10.04.2014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00C61-0A2B-4563-9479-EE0302F600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6767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181BC-1BED-4C28-B876-5ADAF3704135}" type="datetimeFigureOut">
              <a:rPr lang="ru-RU" smtClean="0"/>
              <a:t>10.04.2014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00C61-0A2B-4563-9479-EE0302F60074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22376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181BC-1BED-4C28-B876-5ADAF3704135}" type="datetimeFigureOut">
              <a:rPr lang="ru-RU" smtClean="0"/>
              <a:t>10.04.2014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00C61-0A2B-4563-9479-EE0302F60074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9758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181BC-1BED-4C28-B876-5ADAF3704135}" type="datetimeFigureOut">
              <a:rPr lang="ru-RU" smtClean="0"/>
              <a:t>10.04.2014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00C61-0A2B-4563-9479-EE0302F60074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25116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181BC-1BED-4C28-B876-5ADAF3704135}" type="datetimeFigureOut">
              <a:rPr lang="ru-RU" smtClean="0"/>
              <a:t>10.04.2014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00C61-0A2B-4563-9479-EE0302F60074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1381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181BC-1BED-4C28-B876-5ADAF3704135}" type="datetimeFigureOut">
              <a:rPr lang="ru-RU" smtClean="0"/>
              <a:t>10.04.2014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00C61-0A2B-4563-9479-EE0302F600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054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181BC-1BED-4C28-B876-5ADAF3704135}" type="datetimeFigureOut">
              <a:rPr lang="ru-RU" smtClean="0"/>
              <a:t>10.04.2014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00C61-0A2B-4563-9479-EE0302F60074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4745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181BC-1BED-4C28-B876-5ADAF3704135}" type="datetimeFigureOut">
              <a:rPr lang="ru-RU" smtClean="0"/>
              <a:t>10.04.2014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00C61-0A2B-4563-9479-EE0302F600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328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181BC-1BED-4C28-B876-5ADAF3704135}" type="datetimeFigureOut">
              <a:rPr lang="ru-RU" smtClean="0"/>
              <a:t>10.04.2014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00C61-0A2B-4563-9479-EE0302F60074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4703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181BC-1BED-4C28-B876-5ADAF3704135}" type="datetimeFigureOut">
              <a:rPr lang="ru-RU" smtClean="0"/>
              <a:t>10.04.2014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00C61-0A2B-4563-9479-EE0302F60074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2720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181BC-1BED-4C28-B876-5ADAF3704135}" type="datetimeFigureOut">
              <a:rPr lang="ru-RU" smtClean="0"/>
              <a:t>10.04.2014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00C61-0A2B-4563-9479-EE0302F600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277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181BC-1BED-4C28-B876-5ADAF3704135}" type="datetimeFigureOut">
              <a:rPr lang="ru-RU" smtClean="0"/>
              <a:t>10.04.2014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00C61-0A2B-4563-9479-EE0302F60074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9703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181BC-1BED-4C28-B876-5ADAF3704135}" type="datetimeFigureOut">
              <a:rPr lang="ru-RU" smtClean="0"/>
              <a:t>10.04.2014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00C61-0A2B-4563-9479-EE0302F600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442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30181BC-1BED-4C28-B876-5ADAF3704135}" type="datetimeFigureOut">
              <a:rPr lang="ru-RU" smtClean="0"/>
              <a:t>10.04.2014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9200C61-0A2B-4563-9479-EE0302F600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90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  <p:sldLayoutId id="2147484055" r:id="rId12"/>
    <p:sldLayoutId id="2147484056" r:id="rId13"/>
    <p:sldLayoutId id="2147484057" r:id="rId14"/>
    <p:sldLayoutId id="2147484058" r:id="rId15"/>
    <p:sldLayoutId id="2147484059" r:id="rId16"/>
    <p:sldLayoutId id="2147484060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jpg"/><Relationship Id="rId7" Type="http://schemas.openxmlformats.org/officeDocument/2006/relationships/image" Target="../media/image1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image" Target="../media/image28.jpeg"/><Relationship Id="rId9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8.jpg"/><Relationship Id="rId7" Type="http://schemas.openxmlformats.org/officeDocument/2006/relationships/image" Target="../media/image3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16.jp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91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9588" y="3462866"/>
            <a:ext cx="7456925" cy="1515533"/>
          </a:xfrm>
        </p:spPr>
        <p:txBody>
          <a:bodyPr/>
          <a:lstStyle/>
          <a:p>
            <a:r>
              <a:rPr lang="ru-RU" sz="11500" b="1" dirty="0"/>
              <a:t>Кто во что верит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68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987186" y="306022"/>
            <a:ext cx="9794545" cy="608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4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Что такое религия?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4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Кто такие атеисты?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4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Что такое религиозные обряды?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4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Что такое «свобода совести»?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4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Кто такие священнослужители?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4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Какие религии бывают?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71458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92824" y="1555845"/>
            <a:ext cx="24897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/>
              <a:t>Религия</a:t>
            </a:r>
            <a:endParaRPr lang="ru-RU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6455391" y="3220872"/>
            <a:ext cx="26084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/>
              <a:t>Атеисты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85995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309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28383" y="884789"/>
            <a:ext cx="86208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- </a:t>
            </a:r>
            <a:r>
              <a:rPr lang="ru-RU" sz="3600" dirty="0"/>
              <a:t>Когда зародилась религия?</a:t>
            </a:r>
          </a:p>
          <a:p>
            <a:r>
              <a:rPr lang="ru-RU" sz="3600" dirty="0"/>
              <a:t>- Причины зарождения религии?</a:t>
            </a:r>
          </a:p>
          <a:p>
            <a:r>
              <a:rPr lang="ru-RU" sz="3600" dirty="0"/>
              <a:t>- Кого обожествляли наши древние предки?</a:t>
            </a:r>
          </a:p>
          <a:p>
            <a:r>
              <a:rPr lang="ru-RU" sz="3600" dirty="0"/>
              <a:t>- Что такое храмы?</a:t>
            </a:r>
          </a:p>
          <a:p>
            <a:r>
              <a:rPr lang="ru-RU" sz="3600" dirty="0"/>
              <a:t>- Что понимаем под словами религиозные обряды?</a:t>
            </a:r>
          </a:p>
          <a:p>
            <a:r>
              <a:rPr lang="ru-RU" sz="3600" dirty="0"/>
              <a:t>- Кто такие священнослужители? Чем они занимались?</a:t>
            </a:r>
          </a:p>
        </p:txBody>
      </p:sp>
    </p:spTree>
    <p:extLst>
      <p:ext uri="{BB962C8B-B14F-4D97-AF65-F5344CB8AC3E}">
        <p14:creationId xmlns:p14="http://schemas.microsoft.com/office/powerpoint/2010/main" val="3685914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92827" y="2381367"/>
            <a:ext cx="421261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/>
              <a:t>Индуизм </a:t>
            </a:r>
            <a:r>
              <a:rPr lang="ru-RU" sz="2800" dirty="0"/>
              <a:t>– </a:t>
            </a:r>
            <a:r>
              <a:rPr lang="ru-RU" sz="4000" dirty="0"/>
              <a:t>религия, которую исповедует 83% населения современной Индии.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877" y="491319"/>
            <a:ext cx="7650825" cy="4301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658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78722" y="592624"/>
            <a:ext cx="449011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/>
              <a:t>Буддизм</a:t>
            </a:r>
            <a:r>
              <a:rPr lang="ru-RU" sz="3600" dirty="0"/>
              <a:t> - религиозно-философское учение, распростра­нившееся в Индии (после V в. до н. э.), Китае, Юго-Восточной Азии (после III в. н. э.), а также в иных регионах.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558" y="881214"/>
            <a:ext cx="6318913" cy="5055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007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10567" y="604250"/>
            <a:ext cx="449921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Даосизм</a:t>
            </a:r>
            <a:r>
              <a:rPr lang="ru-RU" sz="3200" dirty="0"/>
              <a:t> – древнейшее философское учение Китая, которое пытается объяснить основы построения и существования окру­жающего мира и найти путь, по которому должны следовать человек, природа и космос.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154" y="355632"/>
            <a:ext cx="3844119" cy="6006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392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78722" y="524385"/>
            <a:ext cx="479036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/>
              <a:t>Конфуцианство</a:t>
            </a:r>
            <a:r>
              <a:rPr lang="ru-RU" sz="4000" dirty="0"/>
              <a:t> – учение, разработанное Конфуцием и развитое его последователями, вошедшее в религиозный комплекс Китая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243" y="524384"/>
            <a:ext cx="6579625" cy="4934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89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60357" y="799363"/>
            <a:ext cx="462659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/>
              <a:t>Иудаизм</a:t>
            </a:r>
            <a:r>
              <a:rPr lang="ru-RU" sz="4400" dirty="0"/>
              <a:t> – религия иудеев (евреев) – распространён в Израиле и среди евреев, живущих в других странах.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994" y="560126"/>
            <a:ext cx="5712157" cy="5712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587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302" y="546905"/>
            <a:ext cx="5684435" cy="568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32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77970" y="1029353"/>
            <a:ext cx="515885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/>
              <a:t>Христианство</a:t>
            </a:r>
            <a:r>
              <a:rPr lang="ru-RU" sz="3600" dirty="0"/>
              <a:t> – одна из наиболее распространенных мировых религий. Христианство утверждает, что Бог един в трех лицах: Бог Отец, Бог Сын, Бог Дух Святой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594" y="668639"/>
            <a:ext cx="4686195" cy="5245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953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96836" y="592625"/>
            <a:ext cx="454470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/>
              <a:t>Ислам</a:t>
            </a:r>
            <a:r>
              <a:rPr lang="ru-RU" sz="4000" dirty="0"/>
              <a:t> – монотеистическая мировая религия. Слово «ислам» переводится как «предание себя Богу», «покорность», «подчинение» (законам Аллаха)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90" y="801734"/>
            <a:ext cx="6329556" cy="4206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909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218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36" y="1076374"/>
            <a:ext cx="2010863" cy="18988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781" y="626898"/>
            <a:ext cx="1956025" cy="18706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388" y="813447"/>
            <a:ext cx="2515255" cy="242468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471" y="1654316"/>
            <a:ext cx="2505075" cy="7429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13" y="3238136"/>
            <a:ext cx="2490716" cy="249071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073" y="3465012"/>
            <a:ext cx="2615872" cy="239788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7783" y="3320938"/>
            <a:ext cx="1543050" cy="2286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16347" y="3599056"/>
            <a:ext cx="1599356" cy="212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78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71" y="1310184"/>
            <a:ext cx="1832417" cy="24113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04" y="3942629"/>
            <a:ext cx="2886289" cy="21632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814" y="980843"/>
            <a:ext cx="1999281" cy="2286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1859" y="914167"/>
            <a:ext cx="1858868" cy="24193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2925" y="1012942"/>
            <a:ext cx="3171996" cy="20498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7161" y="3560492"/>
            <a:ext cx="3135255" cy="23533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49821" y="3560492"/>
            <a:ext cx="3125161" cy="234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4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58" y="919287"/>
            <a:ext cx="1709880" cy="20464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184" y="3361292"/>
            <a:ext cx="1914333" cy="25475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469" y="959730"/>
            <a:ext cx="3165135" cy="20060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235" y="629209"/>
            <a:ext cx="2987324" cy="26266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3946" y="3296824"/>
            <a:ext cx="180975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5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1653" y="685633"/>
            <a:ext cx="1051787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Веру людей в существование высших, сверхъестественных сил – бога или богов – называют _______________. Издавна люди строили для богов особые дома – _______________, в честь богов устраивали праздники. Все эти действия называют ___________________________. Но есть люди, которые не верят ни в каких богов. Таких людей называют __________________. Современное общечеловеческое правило гласи: только сам человек может решить, придерживаться ему какой-либо веры или нет. Это великое право каждого человека называется свободой </a:t>
            </a:r>
            <a:r>
              <a:rPr lang="ru-RU" sz="3200" dirty="0" smtClean="0"/>
              <a:t>____________.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021037" y="1169875"/>
            <a:ext cx="23006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</a:rPr>
              <a:t>РЕЛИГИЕЙ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381346" y="1693095"/>
            <a:ext cx="15824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</a:rPr>
              <a:t>ХРАМЫ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626553" y="2591460"/>
            <a:ext cx="57855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</a:rPr>
              <a:t>РЕЛИГИОЗНЫМИ ОБРЯДАМИ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60584" y="3625628"/>
            <a:ext cx="20890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</a:rPr>
              <a:t>АТЕИСТЫ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951373" y="5059486"/>
            <a:ext cx="20120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</a:rPr>
              <a:t>СОВЕСТИ</a:t>
            </a:r>
          </a:p>
        </p:txBody>
      </p:sp>
    </p:spTree>
    <p:extLst>
      <p:ext uri="{BB962C8B-B14F-4D97-AF65-F5344CB8AC3E}">
        <p14:creationId xmlns:p14="http://schemas.microsoft.com/office/powerpoint/2010/main" val="200877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594" y="202307"/>
            <a:ext cx="9335069" cy="65083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3" name="Прямая со стрелкой 22"/>
          <p:cNvCxnSpPr/>
          <p:nvPr/>
        </p:nvCxnSpPr>
        <p:spPr>
          <a:xfrm flipH="1" flipV="1">
            <a:off x="2729552" y="1569493"/>
            <a:ext cx="532263" cy="2047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4367284" y="1037230"/>
            <a:ext cx="777922" cy="8598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4367284" y="1897039"/>
            <a:ext cx="4817659" cy="20335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V="1">
            <a:off x="5923128" y="1897039"/>
            <a:ext cx="2593075" cy="1637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5923128" y="2224585"/>
            <a:ext cx="3261815" cy="247024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 flipV="1">
            <a:off x="3452884" y="1037230"/>
            <a:ext cx="3220871" cy="14466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7554035" y="2913797"/>
            <a:ext cx="743804" cy="18902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flipH="1">
            <a:off x="2995683" y="2647666"/>
            <a:ext cx="3678072" cy="12828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V="1">
            <a:off x="5308979" y="1037230"/>
            <a:ext cx="3207224" cy="18765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H="1">
            <a:off x="2511188" y="3289110"/>
            <a:ext cx="1323833" cy="19243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H="1">
            <a:off x="5677469" y="4080681"/>
            <a:ext cx="150125" cy="9962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 flipH="1" flipV="1">
            <a:off x="2866030" y="2913797"/>
            <a:ext cx="2442949" cy="9451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 flipV="1">
            <a:off x="4792070" y="1467135"/>
            <a:ext cx="1772503" cy="28387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>
            <a:off x="5063319" y="4578824"/>
            <a:ext cx="1214651" cy="2251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 flipH="1" flipV="1">
            <a:off x="4258101" y="1037230"/>
            <a:ext cx="2961564" cy="28216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 flipH="1">
            <a:off x="3739487" y="4251277"/>
            <a:ext cx="3316406" cy="109864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592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65962" y="460191"/>
            <a:ext cx="31053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smtClean="0"/>
              <a:t>Республика</a:t>
            </a:r>
            <a:endParaRPr lang="ru-RU" sz="4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423371" y="4854770"/>
            <a:ext cx="29354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smtClean="0"/>
              <a:t>Монархия </a:t>
            </a:r>
            <a:endParaRPr lang="ru-RU" sz="4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8760" y="1528661"/>
            <a:ext cx="4390030" cy="31896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962" y="1291188"/>
            <a:ext cx="5816296" cy="331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82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42107" y="516298"/>
            <a:ext cx="21034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smtClean="0"/>
              <a:t>Король</a:t>
            </a:r>
            <a:endParaRPr lang="ru-RU" sz="4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104730" y="5155020"/>
            <a:ext cx="29225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/>
              <a:t>П</a:t>
            </a:r>
            <a:r>
              <a:rPr lang="ru-RU" sz="4800" dirty="0" smtClean="0"/>
              <a:t>резидент</a:t>
            </a:r>
            <a:endParaRPr lang="ru-RU" sz="4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943" y="1347295"/>
            <a:ext cx="3222442" cy="47488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6761" y="516298"/>
            <a:ext cx="3360304" cy="474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5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45335" y="1893205"/>
            <a:ext cx="47596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smtClean="0"/>
              <a:t>Демократическое</a:t>
            </a:r>
            <a:endParaRPr lang="ru-RU" sz="4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12900" y="3736834"/>
            <a:ext cx="521649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dirty="0">
                <a:solidFill>
                  <a:prstClr val="black"/>
                </a:solidFill>
              </a:rPr>
              <a:t>Н</a:t>
            </a:r>
            <a:r>
              <a:rPr lang="ru-RU" sz="4800" dirty="0" smtClean="0">
                <a:solidFill>
                  <a:prstClr val="black"/>
                </a:solidFill>
              </a:rPr>
              <a:t>едемократическое</a:t>
            </a:r>
            <a:endParaRPr lang="ru-RU" sz="4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96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8427" y="419247"/>
            <a:ext cx="112245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smtClean="0"/>
              <a:t>Негроидная, европеоидная, монголоидная. </a:t>
            </a:r>
            <a:endParaRPr lang="ru-RU" sz="4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367" y="2333767"/>
            <a:ext cx="9303988" cy="400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53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611" y="2704329"/>
            <a:ext cx="7618749" cy="338875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52357" y="1754194"/>
            <a:ext cx="46251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/>
              <a:t>Люди всех рас и народов равны между собой.</a:t>
            </a:r>
          </a:p>
        </p:txBody>
      </p:sp>
    </p:spTree>
    <p:extLst>
      <p:ext uri="{BB962C8B-B14F-4D97-AF65-F5344CB8AC3E}">
        <p14:creationId xmlns:p14="http://schemas.microsoft.com/office/powerpoint/2010/main" val="279261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71739" y="440476"/>
            <a:ext cx="55755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smtClean="0"/>
              <a:t>ТОЛЕРАНТНОСТЬ</a:t>
            </a:r>
            <a:endParaRPr lang="ru-RU" sz="4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054" y="1367007"/>
            <a:ext cx="4762500" cy="458152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55427" y="1971049"/>
            <a:ext cx="531062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- терпение, терпеливость. Обозначает терпимость к иному мировоззрению, образу жизни, поведению и обычаям.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53216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28" y="587047"/>
            <a:ext cx="3104958" cy="1967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620" y="329111"/>
            <a:ext cx="2505075" cy="3333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050" y="207921"/>
            <a:ext cx="3741342" cy="2726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99" y="2934060"/>
            <a:ext cx="3468504" cy="3049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032" y="3662861"/>
            <a:ext cx="2154868" cy="1975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970" y="3837673"/>
            <a:ext cx="2863450" cy="2146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772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170</TotalTime>
  <Words>367</Words>
  <Application>Microsoft Office PowerPoint</Application>
  <PresentationFormat>Широкоэкранный</PresentationFormat>
  <Paragraphs>38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Calibri</vt:lpstr>
      <vt:lpstr>Garamond</vt:lpstr>
      <vt:lpstr>Times New Roman</vt:lpstr>
      <vt:lpstr>Натуральные материалы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Кто во что верит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Учетная запись Майкрософт</cp:lastModifiedBy>
  <cp:revision>23</cp:revision>
  <dcterms:created xsi:type="dcterms:W3CDTF">2014-04-08T20:15:38Z</dcterms:created>
  <dcterms:modified xsi:type="dcterms:W3CDTF">2014-04-10T02:58:08Z</dcterms:modified>
</cp:coreProperties>
</file>