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54C7833-EA2F-44C7-81E5-FE377A2878CF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69DE7B1-A234-494B-9C02-72A6368F5BF2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2547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C7833-EA2F-44C7-81E5-FE377A2878CF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DE7B1-A234-494B-9C02-72A6368F5B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9992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C7833-EA2F-44C7-81E5-FE377A2878CF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DE7B1-A234-494B-9C02-72A6368F5B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959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C7833-EA2F-44C7-81E5-FE377A2878CF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DE7B1-A234-494B-9C02-72A6368F5B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967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C7833-EA2F-44C7-81E5-FE377A2878CF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DE7B1-A234-494B-9C02-72A6368F5BF2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1463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C7833-EA2F-44C7-81E5-FE377A2878CF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DE7B1-A234-494B-9C02-72A6368F5B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649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C7833-EA2F-44C7-81E5-FE377A2878CF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DE7B1-A234-494B-9C02-72A6368F5B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488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C7833-EA2F-44C7-81E5-FE377A2878CF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DE7B1-A234-494B-9C02-72A6368F5B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6996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C7833-EA2F-44C7-81E5-FE377A2878CF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DE7B1-A234-494B-9C02-72A6368F5B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8103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C7833-EA2F-44C7-81E5-FE377A2878CF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DE7B1-A234-494B-9C02-72A6368F5B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367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C7833-EA2F-44C7-81E5-FE377A2878CF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DE7B1-A234-494B-9C02-72A6368F5B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280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054C7833-EA2F-44C7-81E5-FE377A2878CF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369DE7B1-A234-494B-9C02-72A6368F5B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2909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53058" y="1626853"/>
            <a:ext cx="10753265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anose="030F0702030302020204" pitchFamily="66" charset="0"/>
              </a:rPr>
              <a:t>Устный счет</a:t>
            </a:r>
            <a:endParaRPr kumimoji="0" lang="ru-RU" sz="13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59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 txBox="1">
            <a:spLocks noChangeArrowheads="1"/>
          </p:cNvSpPr>
          <p:nvPr/>
        </p:nvSpPr>
        <p:spPr bwMode="auto">
          <a:xfrm>
            <a:off x="1071349" y="467435"/>
            <a:ext cx="10297236" cy="5742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80000"/>
              <a:buFont typeface="Wingdings" panose="05000000000000000000" pitchFamily="2" charset="2"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anose="030F0702030302020204" pitchFamily="66" charset="0"/>
              </a:rPr>
              <a:t>-Покажите на записи число: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80000"/>
              <a:buFont typeface="Wingdings" panose="05000000000000000000" pitchFamily="2" charset="2"/>
              <a:buNone/>
              <a:tabLst/>
              <a:defRPr/>
            </a:pPr>
            <a:r>
              <a:rPr kumimoji="0" lang="ru-RU" sz="4800" b="1" u="sng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</a:rPr>
              <a:t>Двадцать тысяч семьсот четыре </a:t>
            </a: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anose="030F0702030302020204" pitchFamily="66" charset="0"/>
              </a:rPr>
              <a:t>– это: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80000"/>
              <a:buFont typeface="Wingdings" panose="05000000000000000000" pitchFamily="2" charset="2"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anose="030F0702030302020204" pitchFamily="66" charset="0"/>
              </a:rPr>
              <a:t>                      20074</a:t>
            </a:r>
            <a:r>
              <a:rPr kumimoji="0" lang="ru-RU" sz="4800" b="1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anose="030F0702030302020204" pitchFamily="66" charset="0"/>
              </a:rPr>
              <a:t>                                                                            </a:t>
            </a: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anose="030F0702030302020204" pitchFamily="66" charset="0"/>
              </a:rPr>
              <a:t>20704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80000"/>
              <a:buFont typeface="Wingdings" panose="05000000000000000000" pitchFamily="2" charset="2"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anose="030F0702030302020204" pitchFamily="66" charset="0"/>
              </a:rPr>
              <a:t>            200704</a:t>
            </a:r>
            <a:r>
              <a:rPr kumimoji="0" lang="ru-RU" sz="4800" b="1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anose="030F0702030302020204" pitchFamily="66" charset="0"/>
              </a:rPr>
              <a:t>         </a:t>
            </a: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anose="030F0702030302020204" pitchFamily="66" charset="0"/>
              </a:rPr>
              <a:t>2704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80000"/>
              <a:buFont typeface="Wingdings" panose="05000000000000000000" pitchFamily="2" charset="2"/>
              <a:buNone/>
              <a:tabLst/>
              <a:defRPr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9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3"/>
          <p:cNvSpPr txBox="1">
            <a:spLocks noChangeArrowheads="1"/>
          </p:cNvSpPr>
          <p:nvPr/>
        </p:nvSpPr>
        <p:spPr bwMode="auto">
          <a:xfrm>
            <a:off x="464024" y="754039"/>
            <a:ext cx="11468668" cy="567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80000"/>
              <a:buFont typeface="Wingdings" panose="05000000000000000000" pitchFamily="2" charset="2"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</a:rPr>
              <a:t>-Первый</a:t>
            </a:r>
            <a:r>
              <a:rPr kumimoji="0" lang="ru-RU" sz="4000" b="1" i="0" u="none" strike="noStrike" kern="1200" cap="none" spc="0" normalizeH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</a:rPr>
              <a:t> 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</a:rPr>
              <a:t>множитель 304, произведение 30400. Найдите второй множитель.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80000"/>
              <a:buFont typeface="Wingdings" panose="05000000000000000000" pitchFamily="2" charset="2"/>
              <a:buNone/>
              <a:tabLst/>
              <a:defRPr/>
            </a:pPr>
            <a:endParaRPr kumimoji="0" lang="ru-RU" sz="40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Comic Sans MS" panose="030F0702030302020204" pitchFamily="66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80000"/>
              <a:buFont typeface="Wingdings" panose="05000000000000000000" pitchFamily="2" charset="2"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</a:rPr>
              <a:t>-Делимое 480, частное 2. Найдите делитель.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80000"/>
              <a:buFont typeface="Wingdings" panose="05000000000000000000" pitchFamily="2" charset="2"/>
              <a:buNone/>
              <a:tabLst/>
              <a:defRPr/>
            </a:pPr>
            <a:endParaRPr lang="ru-RU" sz="4000" b="1" dirty="0">
              <a:solidFill>
                <a:schemeClr val="accent4">
                  <a:lumMod val="75000"/>
                </a:schemeClr>
              </a:solidFill>
              <a:effectLst/>
              <a:latin typeface="Comic Sans MS" panose="030F0702030302020204" pitchFamily="66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80000"/>
              <a:buFont typeface="Wingdings" panose="05000000000000000000" pitchFamily="2" charset="2"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</a:rPr>
              <a:t>-Найдите остаток при делении 320 на 60.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441566" y="2065122"/>
            <a:ext cx="130997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r" fontAlgn="base"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80000"/>
              <a:defRPr/>
            </a:pPr>
            <a:r>
              <a:rPr lang="ru-RU" sz="4800" b="1" dirty="0">
                <a:solidFill>
                  <a:srgbClr val="418AB3">
                    <a:lumMod val="75000"/>
                  </a:srgbClr>
                </a:solidFill>
                <a:latin typeface="Comic Sans MS" panose="030F0702030302020204" pitchFamily="66" charset="0"/>
              </a:rPr>
              <a:t>100</a:t>
            </a:r>
            <a:endParaRPr lang="ru-RU" sz="4800" b="1" dirty="0">
              <a:solidFill>
                <a:srgbClr val="418AB3">
                  <a:lumMod val="75000"/>
                </a:srgbClr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578043" y="3591067"/>
            <a:ext cx="130997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r" fontAlgn="base"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80000"/>
              <a:defRPr/>
            </a:pP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240</a:t>
            </a:r>
            <a:endParaRPr lang="ru-RU" sz="4800" b="1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816668" y="5625481"/>
            <a:ext cx="9348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r" fontAlgn="base"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80000"/>
              <a:defRPr/>
            </a:pPr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20</a:t>
            </a:r>
            <a:endParaRPr lang="ru-RU" sz="4800" b="1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174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86155" y="460074"/>
            <a:ext cx="569332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552 : </a:t>
            </a:r>
            <a:r>
              <a:rPr lang="ru-RU" sz="5400" b="1" dirty="0" smtClean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92 = </a:t>
            </a:r>
            <a:endParaRPr lang="ru-RU" sz="5400" b="1" dirty="0">
              <a:solidFill>
                <a:schemeClr val="accent4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endParaRPr lang="ru-RU" sz="54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r>
              <a:rPr lang="ru-RU" sz="54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45 </a:t>
            </a:r>
            <a:r>
              <a:rPr lang="ru-RU" sz="54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421 : </a:t>
            </a:r>
            <a:r>
              <a:rPr lang="ru-RU" sz="54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53 = </a:t>
            </a:r>
            <a:endParaRPr lang="ru-RU" sz="5400" b="1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endParaRPr lang="ru-RU" sz="5400" b="1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ru-RU" sz="5400" b="1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315 </a:t>
            </a:r>
            <a:r>
              <a:rPr lang="ru-RU" sz="5400" b="1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: </a:t>
            </a:r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63 =</a:t>
            </a:r>
            <a:endParaRPr lang="ru-RU" sz="54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endParaRPr lang="ru-RU" sz="54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r>
              <a:rPr lang="ru-RU" sz="5400" b="1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171 </a:t>
            </a:r>
            <a:r>
              <a:rPr lang="ru-RU" sz="5400" b="1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310 : </a:t>
            </a:r>
            <a:r>
              <a:rPr lang="ru-RU" sz="5400" b="1" dirty="0" smtClean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74 =</a:t>
            </a:r>
            <a:endParaRPr lang="ru-RU" sz="5400" b="1" dirty="0">
              <a:solidFill>
                <a:schemeClr val="accent4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78026" y="460074"/>
            <a:ext cx="60785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latin typeface="Comic Sans MS" panose="030F0702030302020204" pitchFamily="66" charset="0"/>
              </a:rPr>
              <a:t>6</a:t>
            </a:r>
            <a:endParaRPr lang="ru-RU" sz="5400" b="1" dirty="0">
              <a:latin typeface="Comic Sans MS" panose="030F0702030302020204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488211" y="2113728"/>
            <a:ext cx="145424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latin typeface="Comic Sans MS" panose="030F0702030302020204" pitchFamily="66" charset="0"/>
              </a:rPr>
              <a:t>857</a:t>
            </a:r>
            <a:endParaRPr lang="ru-RU" sz="5400" b="1" dirty="0">
              <a:latin typeface="Comic Sans MS" panose="030F0702030302020204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08519" y="3710516"/>
            <a:ext cx="60785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>
                <a:latin typeface="Comic Sans MS" panose="030F0702030302020204" pitchFamily="66" charset="0"/>
              </a:rPr>
              <a:t>5</a:t>
            </a:r>
            <a:endParaRPr lang="ru-RU" sz="5400" b="1" dirty="0">
              <a:latin typeface="Comic Sans MS" panose="030F0702030302020204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164533" y="5307303"/>
            <a:ext cx="187743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latin typeface="Comic Sans MS" panose="030F0702030302020204" pitchFamily="66" charset="0"/>
              </a:rPr>
              <a:t>2315</a:t>
            </a:r>
            <a:endParaRPr lang="ru-RU" sz="5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751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54" y="317098"/>
            <a:ext cx="9183382" cy="608732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9216787" y="36548"/>
            <a:ext cx="268406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600" dirty="0" smtClean="0">
                <a:latin typeface="Comic Sans MS" panose="030F0702030302020204" pitchFamily="66" charset="0"/>
              </a:rPr>
              <a:t>А1 (6,3); </a:t>
            </a:r>
          </a:p>
          <a:p>
            <a:pPr>
              <a:lnSpc>
                <a:spcPct val="150000"/>
              </a:lnSpc>
            </a:pPr>
            <a:r>
              <a:rPr lang="ru-RU" sz="3600" dirty="0" smtClean="0">
                <a:latin typeface="Comic Sans MS" panose="030F0702030302020204" pitchFamily="66" charset="0"/>
              </a:rPr>
              <a:t>А2 (5,4); </a:t>
            </a:r>
          </a:p>
          <a:p>
            <a:pPr>
              <a:lnSpc>
                <a:spcPct val="150000"/>
              </a:lnSpc>
            </a:pPr>
            <a:r>
              <a:rPr lang="ru-RU" sz="3600" dirty="0" smtClean="0">
                <a:latin typeface="Comic Sans MS" panose="030F0702030302020204" pitchFamily="66" charset="0"/>
              </a:rPr>
              <a:t>А3 (5,8);</a:t>
            </a:r>
          </a:p>
          <a:p>
            <a:pPr>
              <a:lnSpc>
                <a:spcPct val="150000"/>
              </a:lnSpc>
            </a:pPr>
            <a:r>
              <a:rPr lang="ru-RU" sz="3600" dirty="0" smtClean="0">
                <a:latin typeface="Comic Sans MS" panose="030F0702030302020204" pitchFamily="66" charset="0"/>
              </a:rPr>
              <a:t> А4 (7,6);</a:t>
            </a:r>
          </a:p>
          <a:p>
            <a:pPr>
              <a:lnSpc>
                <a:spcPct val="150000"/>
              </a:lnSpc>
            </a:pPr>
            <a:r>
              <a:rPr lang="ru-RU" sz="3600" dirty="0" smtClean="0">
                <a:latin typeface="Comic Sans MS" panose="030F0702030302020204" pitchFamily="66" charset="0"/>
              </a:rPr>
              <a:t> А5 (8,7);</a:t>
            </a:r>
          </a:p>
          <a:p>
            <a:pPr>
              <a:lnSpc>
                <a:spcPct val="150000"/>
              </a:lnSpc>
            </a:pPr>
            <a:r>
              <a:rPr lang="ru-RU" sz="3600" dirty="0" smtClean="0">
                <a:latin typeface="Comic Sans MS" panose="030F0702030302020204" pitchFamily="66" charset="0"/>
              </a:rPr>
              <a:t> А6 (9,8);</a:t>
            </a:r>
          </a:p>
          <a:p>
            <a:pPr>
              <a:lnSpc>
                <a:spcPct val="150000"/>
              </a:lnSpc>
            </a:pPr>
            <a:r>
              <a:rPr lang="ru-RU" sz="3600" dirty="0" smtClean="0">
                <a:latin typeface="Comic Sans MS" panose="030F0702030302020204" pitchFamily="66" charset="0"/>
              </a:rPr>
              <a:t> А7 (4,9);</a:t>
            </a:r>
          </a:p>
          <a:p>
            <a:pPr>
              <a:lnSpc>
                <a:spcPct val="150000"/>
              </a:lnSpc>
            </a:pPr>
            <a:r>
              <a:rPr lang="ru-RU" sz="3600" dirty="0" smtClean="0">
                <a:latin typeface="Comic Sans MS" panose="030F0702030302020204" pitchFamily="66" charset="0"/>
              </a:rPr>
              <a:t> А8 (8,3). </a:t>
            </a:r>
            <a:endParaRPr lang="ru-RU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599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912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Основа</Template>
  <TotalTime>40</TotalTime>
  <Words>114</Words>
  <Application>Microsoft Office PowerPoint</Application>
  <PresentationFormat>Широкоэкранный</PresentationFormat>
  <Paragraphs>32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Comic Sans MS</vt:lpstr>
      <vt:lpstr>Corbel</vt:lpstr>
      <vt:lpstr>Wingdings</vt:lpstr>
      <vt:lpstr>Базис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Учетная запись Майкрософт</dc:creator>
  <cp:lastModifiedBy>Учетная запись Майкрософт</cp:lastModifiedBy>
  <cp:revision>3</cp:revision>
  <dcterms:created xsi:type="dcterms:W3CDTF">2014-05-14T20:44:41Z</dcterms:created>
  <dcterms:modified xsi:type="dcterms:W3CDTF">2014-05-14T21:25:21Z</dcterms:modified>
</cp:coreProperties>
</file>