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346" r:id="rId3"/>
    <p:sldId id="344" r:id="rId4"/>
    <p:sldId id="388" r:id="rId5"/>
    <p:sldId id="275" r:id="rId6"/>
    <p:sldId id="358" r:id="rId7"/>
    <p:sldId id="380" r:id="rId8"/>
    <p:sldId id="338" r:id="rId9"/>
    <p:sldId id="395" r:id="rId10"/>
    <p:sldId id="389" r:id="rId11"/>
    <p:sldId id="396" r:id="rId12"/>
    <p:sldId id="390" r:id="rId13"/>
    <p:sldId id="393" r:id="rId14"/>
    <p:sldId id="394" r:id="rId15"/>
    <p:sldId id="392" r:id="rId16"/>
    <p:sldId id="399" r:id="rId17"/>
    <p:sldId id="383" r:id="rId18"/>
    <p:sldId id="386" r:id="rId19"/>
    <p:sldId id="351" r:id="rId20"/>
    <p:sldId id="371" r:id="rId21"/>
    <p:sldId id="387" r:id="rId22"/>
    <p:sldId id="340" r:id="rId23"/>
    <p:sldId id="375" r:id="rId24"/>
    <p:sldId id="397" r:id="rId25"/>
    <p:sldId id="362" r:id="rId26"/>
    <p:sldId id="381" r:id="rId27"/>
    <p:sldId id="370" r:id="rId28"/>
    <p:sldId id="374" r:id="rId29"/>
    <p:sldId id="342" r:id="rId30"/>
    <p:sldId id="34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BEBB-760C-4948-BFB3-162E2E4478BE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48B9-D3D6-4AB7-B294-C297F200F6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C2461-0930-41E0-A32D-431C21E506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B75A-C778-48A8-865F-4C772322BA78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6777-431D-4A08-884D-1746BE82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8D8D-C01B-4895-984A-A83BB5FD45A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AB45-9186-4399-8716-4C652DE2C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7735-A45E-4ADC-BE48-9D12731A6DEA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B109-CA1E-43D4-A4CE-080C57E98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3EA264-207F-4456-8BD6-0F9D42593A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59B9-8E82-48B5-BAC9-2235586485E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7601-D15D-4089-9308-0A8C956F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00BA-D796-4B82-996D-4780C79CA482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88F9-C50A-4A5E-B247-BA6B9DACD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F103-D75C-4191-9BA9-EE34F71EAE0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B246-65BE-4D5B-B40D-1C4DDA13A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DA48-135F-47EC-9575-A1D1B37D0BFB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D720-2D19-4043-979D-DC88CB243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F874-24B8-4F40-8C50-7CD3ECD66937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63EF-B4F1-482E-A93A-4F8D4BC85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23C5-F798-4CC6-B589-D8AC7EC5E501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9CEB-6489-4990-BBFC-91FF0633C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7034-A085-4E3B-8B4F-97ACB75A4C9F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354D-3A0E-4848-9979-236EB7F73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06EF-669D-4FCE-BB09-82B6A34BFBA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0C8E-B98B-49C2-93FB-16648BAF1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E697B-07E6-44C4-B4D4-3F191613851A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1728C-313C-431E-BD31-FEDEE520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359&amp;img_url=www.nios.ru/sites/default/files/images/c9330e2547ec7881ffe3bf425ca7c30e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60&amp;img_url=www.milohistorical.org/photos/displayimage.php/?qgx=clip-art-school-grades-6gur4dwiobkqbipkli1gs90rx7datvogpdhokh5hvc0rsfxq0_hqsrrgadodxbqbuo/li12puhlgk95/a1vgqiwl2wtxexwyudj2il1kccsm9fq4gco3nr_pxab5a/cxktoye_2hcqd2tthefbvbzq5p4s6devby_e23d770e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76&amp;img_url=volkovosn.ucoz.ru/kartinki/school2-22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76&amp;img_url=volkovosn.ucoz.ru/kartinki/school2-22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76&amp;img_url=volkovosn.ucoz.ru/kartinki/school2-22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555776" y="1287244"/>
            <a:ext cx="5904656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8A0000"/>
              </a:solidFill>
              <a:latin typeface="Comic Sans MS" pitchFamily="66" charset="0"/>
            </a:endParaRPr>
          </a:p>
          <a:p>
            <a:pPr algn="ctr"/>
            <a:r>
              <a:rPr lang="ru-RU" sz="2600" b="1" dirty="0" smtClean="0">
                <a:solidFill>
                  <a:srgbClr val="8A0000"/>
                </a:solidFill>
                <a:latin typeface="Comic Sans MS" pitchFamily="66" charset="0"/>
              </a:rPr>
              <a:t>Организация </a:t>
            </a:r>
            <a:r>
              <a:rPr lang="ru-RU" sz="2600" b="1" dirty="0">
                <a:solidFill>
                  <a:srgbClr val="8A0000"/>
                </a:solidFill>
                <a:latin typeface="Comic Sans MS" pitchFamily="66" charset="0"/>
              </a:rPr>
              <a:t>проектно-исследовательской деятельности в начальной </a:t>
            </a:r>
            <a:r>
              <a:rPr lang="ru-RU" sz="2600" b="1" dirty="0" smtClean="0">
                <a:solidFill>
                  <a:srgbClr val="8A0000"/>
                </a:solidFill>
                <a:latin typeface="Comic Sans MS" pitchFamily="66" charset="0"/>
              </a:rPr>
              <a:t>школе с использованием технологии формирующего оценивания</a:t>
            </a:r>
            <a:endParaRPr lang="ru-RU" sz="2600" b="1" dirty="0">
              <a:solidFill>
                <a:srgbClr val="8A0000"/>
              </a:solidFill>
              <a:latin typeface="Comic Sans MS" pitchFamily="66" charset="0"/>
            </a:endParaRPr>
          </a:p>
          <a:p>
            <a:endParaRPr lang="ru-RU" sz="1400" b="1" dirty="0">
              <a:latin typeface="Comic Sans MS" pitchFamily="66" charset="0"/>
            </a:endParaRPr>
          </a:p>
          <a:p>
            <a:endParaRPr lang="ru-RU" sz="900" b="1" dirty="0">
              <a:latin typeface="Comic Sans MS" pitchFamily="66" charset="0"/>
            </a:endParaRPr>
          </a:p>
          <a:p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1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  <a:p>
            <a:r>
              <a:rPr lang="ru-RU" b="1" dirty="0">
                <a:latin typeface="Comic Sans MS" pitchFamily="66" charset="0"/>
              </a:rPr>
              <a:t>   </a:t>
            </a:r>
            <a:r>
              <a:rPr lang="ru-RU" b="1" dirty="0" smtClean="0">
                <a:latin typeface="Comic Sans MS" pitchFamily="66" charset="0"/>
              </a:rPr>
              <a:t>     </a:t>
            </a:r>
            <a:r>
              <a:rPr lang="ru-RU" b="1" dirty="0" err="1" smtClean="0">
                <a:latin typeface="Comic Sans MS" pitchFamily="66" charset="0"/>
              </a:rPr>
              <a:t>Болховитина</a:t>
            </a:r>
            <a:r>
              <a:rPr lang="ru-RU" b="1" dirty="0" smtClean="0">
                <a:latin typeface="Comic Sans MS" pitchFamily="66" charset="0"/>
              </a:rPr>
              <a:t> Лидия Ивановна</a:t>
            </a:r>
            <a:endParaRPr lang="ru-RU" b="1" dirty="0">
              <a:latin typeface="Comic Sans MS" pitchFamily="66" charset="0"/>
            </a:endParaRPr>
          </a:p>
          <a:p>
            <a:r>
              <a:rPr lang="ru-RU" sz="100" b="1" dirty="0" smtClean="0">
                <a:latin typeface="Comic Sans MS" pitchFamily="66" charset="0"/>
              </a:rPr>
              <a:t> </a:t>
            </a:r>
            <a:endParaRPr lang="ru-RU" sz="100" b="1" dirty="0">
              <a:latin typeface="Comic Sans MS" pitchFamily="66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        МБОУ «СОШ </a:t>
            </a:r>
            <a:r>
              <a:rPr lang="ru-RU" b="1" dirty="0">
                <a:latin typeface="Comic Sans MS" pitchFamily="66" charset="0"/>
              </a:rPr>
              <a:t>№ </a:t>
            </a:r>
            <a:r>
              <a:rPr lang="ru-RU" b="1" dirty="0" smtClean="0">
                <a:latin typeface="Comic Sans MS" pitchFamily="66" charset="0"/>
              </a:rPr>
              <a:t>38» </a:t>
            </a:r>
          </a:p>
          <a:p>
            <a:r>
              <a:rPr lang="ru-RU" b="1" dirty="0" smtClean="0">
                <a:latin typeface="Comic Sans MS" pitchFamily="66" charset="0"/>
              </a:rPr>
              <a:t>                Рязань - 2014</a:t>
            </a:r>
          </a:p>
          <a:p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05273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Мастер – класс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ы вчера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ПРОЕКТ-ИССЛЕДОВАНИЕ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357430"/>
            <a:ext cx="8429652" cy="34290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«</a:t>
            </a:r>
            <a:r>
              <a:rPr lang="ru-RU" sz="4000" b="1" dirty="0" smtClean="0">
                <a:solidFill>
                  <a:schemeClr val="accent2"/>
                </a:solidFill>
                <a:latin typeface="Comic Sans MS" pitchFamily="66" charset="0"/>
              </a:rPr>
              <a:t>Что слово – звук пустой?»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3143248"/>
            <a:ext cx="228601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ОБЪЕКТ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29058" y="3357562"/>
            <a:ext cx="46434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АВТОРЫ ПРОЕКТА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Picture 12" descr="http://img1.liveinternet.ru/images/attach/c/6/90/816/90816931_large_1267775224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86388"/>
            <a:ext cx="2000264" cy="14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5214950"/>
            <a:ext cx="228601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ПРЕДМЕТ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6" name="Picture 2" descr="http://www.ust-kamenogorsk.kz/images/photos/medium/article11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929066"/>
            <a:ext cx="4000528" cy="2748454"/>
          </a:xfrm>
          <a:prstGeom prst="rect">
            <a:avLst/>
          </a:prstGeom>
          <a:noFill/>
        </p:spPr>
      </p:pic>
      <p:pic>
        <p:nvPicPr>
          <p:cNvPr id="6148" name="Picture 4" descr="http://www.hellodesigners.ru/files/works/20100708_%D0%9D%D0%B0%D1%82%D0%B0%D1%88%D0%B0%20%D0%A7%D1%91%D1%80%D0%BD%D0%B0%D1%8F_chornaja_illustr_kalus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1643074" cy="1486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ы вчера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001156" cy="1752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   П У С Ь К И    Б Я Т Ы Е      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Comic Sans MS" pitchFamily="66" charset="0"/>
              </a:rPr>
              <a:t>Л. Петрушевская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Сяпала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Калуша с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Калушатами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по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напушке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. И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увазила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Бутявку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волит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—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Калушаточки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присяпали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Бутявку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стрямкали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. И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подудонились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А Калуша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волит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—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Оее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Оее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Бутявка-то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некузявая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Бутявку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вычучили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вздребезнулась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сопритюкнулась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усяпала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с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напушки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А Калуша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волит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калушатам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—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Калушаточки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Не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трямкайте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бутявок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дюбые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зюмо-зюмо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некузявые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От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бутявок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дудонятся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А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Бутявка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волит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напушкой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—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Калушата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подудонились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Зюмо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некузявые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Пуськи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бятые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</a:p>
          <a:p>
            <a:pPr lvl="0">
              <a:buFont typeface="Wingdings" pitchFamily="2" charset="2"/>
              <a:buChar char="ü"/>
            </a:pPr>
            <a:endParaRPr lang="ru-RU" sz="1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20" y="1643050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500174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ы вчера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1429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772400" cy="86994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9900"/>
                </a:solidFill>
                <a:latin typeface="Comic Sans MS" pitchFamily="66" charset="0"/>
              </a:rPr>
              <a:t>Цель  проекта:</a:t>
            </a:r>
            <a:br>
              <a:rPr lang="ru-RU" sz="4000" b="1" dirty="0" smtClean="0">
                <a:solidFill>
                  <a:srgbClr val="009900"/>
                </a:solidFill>
                <a:latin typeface="Comic Sans MS" pitchFamily="66" charset="0"/>
              </a:rPr>
            </a:br>
            <a:endParaRPr lang="ru-RU" sz="4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7786742" cy="28575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исследование языка лингвистической сказки Л.Петрушевской «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itchFamily="66" charset="0"/>
              </a:rPr>
              <a:t>Пуськи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itchFamily="66" charset="0"/>
              </a:rPr>
              <a:t>бятые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071942"/>
            <a:ext cx="505775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ГИПОТЕЗА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596" y="4929198"/>
            <a:ext cx="657229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Каждое слово в тексте, даже придуманное, это индивидуальный образ, который является основой воображения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ы вчера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2143092"/>
            <a:ext cx="8786842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ru-RU" sz="3600" b="1" dirty="0" smtClean="0">
                <a:solidFill>
                  <a:srgbClr val="009900"/>
                </a:solidFill>
                <a:latin typeface="Comic Sans MS" pitchFamily="66" charset="0"/>
              </a:rPr>
              <a:t>План   работы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Comic Sans MS" pitchFamily="66" charset="0"/>
              </a:rPr>
              <a:t>    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«Переводчики»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 smtClean="0">
                <a:latin typeface="Comic Sans MS" pitchFamily="66" charset="0"/>
              </a:rPr>
              <a:t>передадим содержание текста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      «Иллюстраторы»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нарисуем главных  героев  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      «Артисты»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 smtClean="0">
                <a:latin typeface="Comic Sans MS" pitchFamily="66" charset="0"/>
              </a:rPr>
              <a:t>разыграем сценку по ролям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«Лингвисты»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Comic Sans MS" pitchFamily="66" charset="0"/>
              </a:rPr>
              <a:t>исследуем образование искусственных слов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357158" y="11429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Организация   деятельности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екты вчера\matematika_carica_nauk_1.jpg"/>
          <p:cNvPicPr/>
          <p:nvPr/>
        </p:nvPicPr>
        <p:blipFill>
          <a:blip r:embed="rId2" cstate="print"/>
          <a:srcRect t="22663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Comic Sans MS" pitchFamily="66" charset="0"/>
              </a:rPr>
              <a:t>Осуществление   деятельности</a:t>
            </a: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2" name="Picture 6" descr="E:\методическая копилка галя\картинки раскраски\картинки\РИСУНКИ ДЕТИ\j03433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29288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E:\методическая копилка галя\картинки раскраски\картинки\РИСУНКИ ДЕТИ\j03433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928958" cy="26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E:\методическая копилка галя\картинки раскраски\картинки\РИСУНКИ ДЕТИ\j03433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4143380"/>
            <a:ext cx="2747480" cy="24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E:\методическая копилка галя\картинки раскраски\картинки\РИСУНКИ ДЕТИ\j03433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143380"/>
            <a:ext cx="2714644" cy="244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ы вчера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428868"/>
            <a:ext cx="8286808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смысл слов и предложений понятен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можно проследить сюжет, виден глубокий смысл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образы героев яркие и понятные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слова сконструированы по законам русского словообразования</a:t>
            </a:r>
          </a:p>
          <a:p>
            <a:pPr lvl="0">
              <a:buFont typeface="Wingdings" pitchFamily="2" charset="2"/>
              <a:buChar char="ü"/>
            </a:pPr>
            <a:endParaRPr lang="ru-RU" sz="1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20" y="1643050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571612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Наши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выводы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57158" y="5786454"/>
            <a:ext cx="7000924" cy="78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42926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Каждое слово в тексте, даже придуманное, это индивидуальный образ, который является основой воображения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555776" y="1287244"/>
            <a:ext cx="590465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>
              <a:latin typeface="Comic Sans MS" pitchFamily="66" charset="0"/>
            </a:endParaRPr>
          </a:p>
          <a:p>
            <a:endParaRPr lang="ru-RU" sz="900" b="1" dirty="0">
              <a:latin typeface="Comic Sans MS" pitchFamily="66" charset="0"/>
            </a:endParaRPr>
          </a:p>
          <a:p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1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  <a:p>
            <a:r>
              <a:rPr lang="ru-RU" b="1" dirty="0">
                <a:latin typeface="Comic Sans MS" pitchFamily="66" charset="0"/>
              </a:rPr>
              <a:t>   </a:t>
            </a:r>
            <a:r>
              <a:rPr lang="ru-RU" b="1" dirty="0" smtClean="0">
                <a:latin typeface="Comic Sans MS" pitchFamily="66" charset="0"/>
              </a:rPr>
              <a:t>     </a:t>
            </a:r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143116"/>
            <a:ext cx="5286380" cy="234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Меняется мир непрерывно, неспешно.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Меняется всё – от концепций до слов.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И тот лишь сумеет остаться успешным,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Кто сам вместе с миром меняться готов.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714480" y="1142984"/>
            <a:ext cx="669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A0000"/>
                </a:solidFill>
                <a:latin typeface="Comic Sans MS" pitchFamily="66" charset="0"/>
              </a:rPr>
              <a:t>Постскриптум</a:t>
            </a:r>
            <a:endParaRPr lang="ru-RU" sz="4800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Comic Sans MS" pitchFamily="66" charset="0"/>
              </a:rPr>
              <a:t>Формы продуктов проектной деятельности</a:t>
            </a:r>
            <a:endParaRPr lang="ru-RU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8072494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справочник; газета; журнал;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альбом;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гербарий; карта;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экскурсия;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игра; сценарий праздника;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костюм; макет; модель;  сувенир;</a:t>
            </a:r>
          </a:p>
          <a:p>
            <a:pPr eaLnBrk="1" hangingPunct="1">
              <a:defRPr/>
            </a:pP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мультимедийный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продукт; видео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учебное пособие и др.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73938" y="-12644438"/>
            <a:ext cx="49291876" cy="3214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19200" y="1447800"/>
            <a:ext cx="7239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По числу участников</a:t>
            </a:r>
            <a:r>
              <a:rPr lang="ru-RU" sz="2800">
                <a:solidFill>
                  <a:srgbClr val="006600"/>
                </a:solidFill>
              </a:rPr>
              <a:t>: </a:t>
            </a:r>
            <a:r>
              <a:rPr lang="ru-RU" sz="2800"/>
              <a:t>индивидуальный, парный, групповой.</a:t>
            </a:r>
          </a:p>
          <a:p>
            <a:r>
              <a:rPr lang="ru-RU" sz="2800" b="1">
                <a:solidFill>
                  <a:srgbClr val="006600"/>
                </a:solidFill>
              </a:rPr>
              <a:t>По основному методу</a:t>
            </a:r>
            <a:r>
              <a:rPr lang="ru-RU" sz="2800">
                <a:solidFill>
                  <a:srgbClr val="006600"/>
                </a:solidFill>
              </a:rPr>
              <a:t>: </a:t>
            </a:r>
            <a:r>
              <a:rPr lang="ru-RU" sz="2800"/>
              <a:t>игровой,</a:t>
            </a:r>
          </a:p>
          <a:p>
            <a:r>
              <a:rPr lang="ru-RU" sz="2800"/>
              <a:t>исследовательский, творческий и другие.</a:t>
            </a:r>
          </a:p>
          <a:p>
            <a:r>
              <a:rPr lang="ru-RU" sz="2800" b="1">
                <a:solidFill>
                  <a:srgbClr val="006600"/>
                </a:solidFill>
              </a:rPr>
              <a:t>По предметным областям</a:t>
            </a:r>
            <a:r>
              <a:rPr lang="ru-RU" sz="2800">
                <a:solidFill>
                  <a:srgbClr val="006600"/>
                </a:solidFill>
              </a:rPr>
              <a:t>: </a:t>
            </a:r>
            <a:r>
              <a:rPr lang="ru-RU" sz="2800"/>
              <a:t>предметный, надпредметный, интегрированный.</a:t>
            </a:r>
          </a:p>
          <a:p>
            <a:r>
              <a:rPr lang="ru-RU" sz="2800" b="1">
                <a:solidFill>
                  <a:srgbClr val="006600"/>
                </a:solidFill>
              </a:rPr>
              <a:t>По продолжительности</a:t>
            </a:r>
            <a:r>
              <a:rPr lang="ru-RU" sz="2800">
                <a:solidFill>
                  <a:srgbClr val="006600"/>
                </a:solidFill>
              </a:rPr>
              <a:t>: </a:t>
            </a:r>
            <a:r>
              <a:rPr lang="ru-RU" sz="2800"/>
              <a:t>краткосрочный, средней продолжительности, долгосрочный.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1524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6600"/>
                </a:solidFill>
              </a:rPr>
              <a:t>Типы проектов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 “Проектное </a:t>
            </a:r>
            <a:r>
              <a:rPr lang="ru-RU" sz="2800" b="1" dirty="0">
                <a:latin typeface="Comic Sans MS" pitchFamily="66" charset="0"/>
              </a:rPr>
              <a:t>обучение не должно вытеснять классно-урочную систему и становиться некоторой панацеей, его следует использовать как дополнение к другим “видам прямого или косвенного обучения”. </a:t>
            </a:r>
          </a:p>
        </p:txBody>
      </p:sp>
      <p:pic>
        <p:nvPicPr>
          <p:cNvPr id="3" name="Рисунок 2" descr="http://im0-tub-ru.yandex.net/i?id=471504341-2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4-tub-ru.yandex.net/i?id=398305358-61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436862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476375" y="2205038"/>
            <a:ext cx="6911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Comic Sans MS" pitchFamily="66" charset="0"/>
              </a:rPr>
              <a:t>"</a:t>
            </a:r>
            <a:r>
              <a:rPr lang="ru-RU" sz="2800" b="1" dirty="0" smtClean="0">
                <a:latin typeface="Comic Sans MS" pitchFamily="66" charset="0"/>
              </a:rPr>
              <a:t>Чтобы</a:t>
            </a:r>
            <a:endParaRPr lang="ru-RU" dirty="0"/>
          </a:p>
        </p:txBody>
      </p:sp>
      <p:pic>
        <p:nvPicPr>
          <p:cNvPr id="4" name="Picture 3" descr="C:\Users\Ксения\Desktop\7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38920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Ксения\Desktop\35630312_an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37" y="1571612"/>
            <a:ext cx="4330434" cy="32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7" descr="цели.bmp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9" r="4350" b="1163"/>
          <a:stretch>
            <a:fillRect/>
          </a:stretch>
        </p:blipFill>
        <p:spPr>
          <a:xfrm>
            <a:off x="928662" y="357166"/>
            <a:ext cx="7215187" cy="615634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Правила выбора темы проекта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ru-RU" sz="2400" b="1" u="sng" dirty="0" smtClean="0">
                <a:latin typeface="Comic Sans MS" pitchFamily="66" charset="0"/>
              </a:rPr>
              <a:t>Правило 1.</a:t>
            </a:r>
            <a:r>
              <a:rPr lang="ru-RU" sz="2400" b="1" dirty="0" smtClean="0">
                <a:latin typeface="Comic Sans MS" pitchFamily="66" charset="0"/>
              </a:rPr>
              <a:t> Тема должна быть интересна ребенку</a:t>
            </a:r>
          </a:p>
          <a:p>
            <a:pPr>
              <a:buNone/>
              <a:defRPr/>
            </a:pPr>
            <a:r>
              <a:rPr lang="ru-RU" sz="2400" b="1" u="sng" dirty="0" smtClean="0">
                <a:latin typeface="Comic Sans MS" pitchFamily="66" charset="0"/>
              </a:rPr>
              <a:t>Правило 2.</a:t>
            </a:r>
            <a:r>
              <a:rPr lang="ru-RU" sz="2400" b="1" dirty="0" smtClean="0">
                <a:latin typeface="Comic Sans MS" pitchFamily="66" charset="0"/>
              </a:rPr>
              <a:t> Тема должна быть выполнима.</a:t>
            </a:r>
          </a:p>
          <a:p>
            <a:pPr>
              <a:buNone/>
              <a:defRPr/>
            </a:pPr>
            <a:r>
              <a:rPr lang="ru-RU" sz="2400" b="1" u="sng" dirty="0" smtClean="0"/>
              <a:t> Правило 3.</a:t>
            </a:r>
            <a:r>
              <a:rPr lang="ru-RU" sz="2400" b="1" dirty="0" smtClean="0"/>
              <a:t> Увлечь другого может лишь тот, кто увлечен.</a:t>
            </a:r>
          </a:p>
          <a:p>
            <a:pPr>
              <a:buNone/>
              <a:defRPr/>
            </a:pPr>
            <a:r>
              <a:rPr lang="ru-RU" sz="2400" b="1" u="sng" dirty="0" smtClean="0"/>
              <a:t>Правило 4.</a:t>
            </a:r>
            <a:r>
              <a:rPr lang="ru-RU" sz="2400" b="1" dirty="0" smtClean="0"/>
              <a:t> Тема должна быть оригинальной.</a:t>
            </a:r>
          </a:p>
          <a:p>
            <a:pPr>
              <a:buNone/>
              <a:defRPr/>
            </a:pPr>
            <a:r>
              <a:rPr lang="ru-RU" sz="2400" b="1" u="sng" dirty="0" smtClean="0"/>
              <a:t>Правило 5.</a:t>
            </a:r>
            <a:r>
              <a:rPr lang="ru-RU" sz="2400" b="1" dirty="0" smtClean="0"/>
              <a:t> Тема должна быть такой, чтобы работа могла быть выполнена относительно быстро.</a:t>
            </a:r>
          </a:p>
          <a:p>
            <a:pPr>
              <a:buNone/>
              <a:defRPr/>
            </a:pPr>
            <a:r>
              <a:rPr lang="ru-RU" sz="2400" b="1" u="sng" dirty="0" smtClean="0"/>
              <a:t>Правило 6.</a:t>
            </a:r>
            <a:r>
              <a:rPr lang="ru-RU" sz="2400" b="1" dirty="0" smtClean="0"/>
              <a:t> Тема должна быть доступной. </a:t>
            </a:r>
          </a:p>
          <a:p>
            <a:pPr>
              <a:buNone/>
              <a:defRPr/>
            </a:pPr>
            <a:r>
              <a:rPr lang="ru-RU" sz="2400" b="1" u="sng" dirty="0" smtClean="0"/>
              <a:t>Правило 7.</a:t>
            </a:r>
            <a:r>
              <a:rPr lang="ru-RU" sz="2400" b="1" dirty="0" smtClean="0"/>
              <a:t> Сочетание желаний и возможностей.</a:t>
            </a:r>
          </a:p>
          <a:p>
            <a:pPr>
              <a:buNone/>
              <a:defRPr/>
            </a:pPr>
            <a:r>
              <a:rPr lang="ru-RU" sz="2400" b="1" u="sng" dirty="0" smtClean="0"/>
              <a:t> Правило 8.</a:t>
            </a:r>
            <a:r>
              <a:rPr lang="ru-RU" sz="2400" b="1" dirty="0" smtClean="0"/>
              <a:t> С выбором темы не стоит затягивать. </a:t>
            </a:r>
          </a:p>
          <a:p>
            <a:pPr>
              <a:buNone/>
              <a:defRPr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245303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Этапы проектной деятельности в начальной школе: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http://im2-tub-ru.yandex.net/i?id=355081192-1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75021475-59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2148830" cy="15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1556792"/>
            <a:ext cx="4028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Comic Sans MS" pitchFamily="66" charset="0"/>
              </a:rPr>
              <a:t>Первый </a:t>
            </a:r>
            <a:r>
              <a:rPr lang="ru-RU" sz="2400" b="1" u="sng" dirty="0" smtClean="0">
                <a:latin typeface="Comic Sans MS" pitchFamily="66" charset="0"/>
              </a:rPr>
              <a:t>этап ( 1 класс </a:t>
            </a: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500306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i="1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поддержание исследовательской активности школьников на основе имеющихся представлений;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1472" y="3714752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Verdana" pitchFamily="34" charset="0"/>
                <a:cs typeface="Verdana" pitchFamily="34" charset="0"/>
              </a:rPr>
              <a:t>развитие умений ставить вопросы, высказывать предположения, наблюдать, составлять предметные модели;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85786" y="5214950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Verdana" pitchFamily="34" charset="0"/>
                <a:cs typeface="Verdana" pitchFamily="34" charset="0"/>
              </a:rPr>
              <a:t>формирование первоначальных представлений о деятельности исследователя.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529863"/>
                </a:solidFill>
              </a:rPr>
              <a:t>Типология проектов</a:t>
            </a:r>
            <a:endParaRPr lang="ru-RU" dirty="0">
              <a:solidFill>
                <a:srgbClr val="529863"/>
              </a:solidFill>
            </a:endParaRPr>
          </a:p>
        </p:txBody>
      </p:sp>
      <p:sp>
        <p:nvSpPr>
          <p:cNvPr id="4" name="WordArt 8"/>
          <p:cNvSpPr>
            <a:spLocks noGrp="1" noChangeArrowheads="1" noChangeShapeType="1" noTextEdit="1"/>
          </p:cNvSpPr>
          <p:nvPr/>
        </p:nvSpPr>
        <p:spPr bwMode="auto">
          <a:xfrm>
            <a:off x="0" y="1142984"/>
            <a:ext cx="4357685" cy="1285871"/>
          </a:xfrm>
          <a:prstGeom prst="rect">
            <a:avLst/>
          </a:prstGeom>
        </p:spPr>
        <p:txBody>
          <a:bodyPr wrap="none" fromWordArt="1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+mn-lt"/>
                <a:cs typeface="Arial"/>
              </a:rPr>
              <a:t>Исследовательские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+mn-lt"/>
                <a:cs typeface="Arial"/>
              </a:rPr>
              <a:t> проекты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042988" y="3213100"/>
            <a:ext cx="2665412" cy="6492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Творческие проекты</a:t>
            </a:r>
          </a:p>
        </p:txBody>
      </p:sp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1116013" y="4221163"/>
            <a:ext cx="2232025" cy="43338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монопроекты</a:t>
            </a: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1728788" cy="10810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Личностные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3924300" y="4508500"/>
            <a:ext cx="1944688" cy="6492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Групповые</a:t>
            </a:r>
          </a:p>
        </p:txBody>
      </p:sp>
      <p:pic>
        <p:nvPicPr>
          <p:cNvPr id="9" name="Picture 20" descr="vved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928813"/>
            <a:ext cx="15811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5643563" y="1500188"/>
            <a:ext cx="2784475" cy="11779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Информационные проекты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5500688" y="2786063"/>
            <a:ext cx="3097212" cy="64928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Ролево-игровые проекты</a:t>
            </a: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5715000" y="3643313"/>
            <a:ext cx="2808288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межпредметные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(интегрированные)  проекты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 rot="-398091">
            <a:off x="7019925" y="5229225"/>
            <a:ext cx="1384300" cy="9874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Парные</a:t>
            </a:r>
          </a:p>
        </p:txBody>
      </p:sp>
      <p:pic>
        <p:nvPicPr>
          <p:cNvPr id="14" name="Picture 18" descr="j0343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5229225"/>
            <a:ext cx="14525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64305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2"/>
              </a:solidFill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397001"/>
          <a:ext cx="8143932" cy="461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2500330"/>
                <a:gridCol w="2357454"/>
                <a:gridCol w="1571636"/>
              </a:tblGrid>
              <a:tr h="84490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 кол-ву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участников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продолжи-тельности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 характеру результата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 кол-ву предметов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74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личностные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мини-проекты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творческие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Монопро-ект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122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парные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краткосрочные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Исследователь-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ские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межпред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метный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74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групповые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средней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продолжительности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Информацион-ные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742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долгосрочные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ролевые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58163" cy="2033588"/>
          </a:xfrm>
          <a:solidFill>
            <a:srgbClr val="FF9999"/>
          </a:solidFill>
        </p:spPr>
        <p:txBody>
          <a:bodyPr/>
          <a:lstStyle/>
          <a:p>
            <a:r>
              <a:rPr lang="ru-RU" sz="1800">
                <a:solidFill>
                  <a:srgbClr val="000099"/>
                </a:solidFill>
              </a:rPr>
              <a:t>Такие цели преследует проектная технология.</a:t>
            </a:r>
            <a:br>
              <a:rPr lang="ru-RU" sz="1800">
                <a:solidFill>
                  <a:srgbClr val="000099"/>
                </a:solidFill>
              </a:rPr>
            </a:br>
            <a:r>
              <a:rPr lang="ru-RU" sz="2800">
                <a:solidFill>
                  <a:srgbClr val="000099"/>
                </a:solidFill>
              </a:rPr>
              <a:t>Метод проектов –</a:t>
            </a:r>
            <a:br>
              <a:rPr lang="ru-RU" sz="2800">
                <a:solidFill>
                  <a:srgbClr val="000099"/>
                </a:solidFill>
              </a:rPr>
            </a:br>
            <a:r>
              <a:rPr lang="ru-RU" sz="2800">
                <a:solidFill>
                  <a:srgbClr val="800000"/>
                </a:solidFill>
              </a:rPr>
              <a:t> современная образовательная технология: </a:t>
            </a:r>
            <a:br>
              <a:rPr lang="ru-RU" sz="2800">
                <a:solidFill>
                  <a:srgbClr val="800000"/>
                </a:solidFill>
              </a:rPr>
            </a:br>
            <a:r>
              <a:rPr lang="ru-RU" sz="2800">
                <a:solidFill>
                  <a:srgbClr val="800000"/>
                </a:solidFill>
              </a:rPr>
              <a:t>«обучение в деятельности,  сотрудничестве,   поиске, исследовании»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989138"/>
            <a:ext cx="4392612" cy="5032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Позволяет ученикам: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708400" y="2492375"/>
            <a:ext cx="3024188" cy="311467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приобретать  знания самостоятельно в результате собственных поисков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пользоваться приобретенными знаниями для решения новых познавательных и практических задач</a:t>
            </a:r>
          </a:p>
          <a:p>
            <a:pPr algn="ctr">
              <a:spcBef>
                <a:spcPct val="50000"/>
              </a:spcBef>
            </a:pPr>
            <a:endParaRPr lang="ru-RU" b="1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2492375"/>
            <a:ext cx="3313113" cy="299878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моделировать собственную деятельность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b="1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обозначать проблему, выдвигать цели и задачи, гипотезы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b="1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делать выводы и заключения,  добиваться определенного результата</a:t>
            </a:r>
          </a:p>
          <a:p>
            <a:pPr algn="ctr"/>
            <a:endParaRPr lang="ru-RU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948488" y="2924175"/>
            <a:ext cx="1946275" cy="20939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исполнять разные социальные роли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(лидера, исполнителя, посредника)</a:t>
            </a:r>
            <a:r>
              <a:rPr lang="ru-RU"/>
              <a:t>  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79388" y="5949950"/>
            <a:ext cx="86058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>
                <a:solidFill>
                  <a:srgbClr val="0000FF"/>
                </a:solidFill>
              </a:rPr>
              <a:t>Если выпускник  приобретает указанные выше навыки и умения, он оказывается более приспособленным к жизни в современном обществе.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785813" y="928688"/>
            <a:ext cx="7143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800" b="1"/>
              <a:t>«Мозг, хорошо устроенный, стоит больше, чем мозг, хорошо наполненный».</a:t>
            </a:r>
          </a:p>
          <a:p>
            <a:pPr algn="r">
              <a:buFont typeface="Wingdings" pitchFamily="2" charset="2"/>
              <a:buNone/>
            </a:pPr>
            <a:endParaRPr lang="ru-RU" sz="4800" b="1"/>
          </a:p>
          <a:p>
            <a:pPr algn="r">
              <a:buFont typeface="Wingdings" pitchFamily="2" charset="2"/>
              <a:buNone/>
            </a:pPr>
            <a:r>
              <a:rPr lang="ru-RU" sz="4800" b="1"/>
              <a:t>(М. Монтень)</a:t>
            </a:r>
          </a:p>
        </p:txBody>
      </p:sp>
    </p:spTree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Развитие младших школьников в процессе проектной деятельности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147" name="Picture 2" descr="C:\Documents and Settings\галина\Мои документы\Мои рисунки\школьные картинки\1191268962_c4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3000375"/>
            <a:ext cx="1117600" cy="2266950"/>
          </a:xfrm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5214938" y="2214563"/>
            <a:ext cx="2232025" cy="1150937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Технологические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5643563" y="3643313"/>
            <a:ext cx="2232025" cy="11525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Информационные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300" b="1">
              <a:solidFill>
                <a:schemeClr val="hlink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929188" y="5072063"/>
            <a:ext cx="2087562" cy="1081087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Коммуникативные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2571750" y="5000625"/>
            <a:ext cx="2232025" cy="12239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Презентационные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300" b="1">
              <a:solidFill>
                <a:schemeClr val="hlink"/>
              </a:solidFill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1643063" y="3714750"/>
            <a:ext cx="2232025" cy="115093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Рефлексивные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500188" y="2500313"/>
            <a:ext cx="2305050" cy="1008062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Умения в решении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проблем</a:t>
            </a:r>
            <a:endParaRPr lang="ru-RU" sz="1300" b="1">
              <a:solidFill>
                <a:schemeClr val="hlink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357563" y="1571625"/>
            <a:ext cx="2089150" cy="10795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Исследовательские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39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</a:rPr>
              <a:t>Третий этап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( 3 – 4 класс 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2-tub-ru.yandex.net/i?id=355081192-1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75021475-59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226543" cy="15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692696"/>
            <a:ext cx="5940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дальнейшее накопление представлений о проектной деятельности, ее средствах и способах, осознание логики исследования и развитие исследовательских умений.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771800" y="2636912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ормы и способы деятельности школьников: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771800" y="3651701"/>
            <a:ext cx="60841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мини-исследования;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групповая работа;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ролевые игры;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самостоятельная работа;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коллективное выполнение и защита исследовательских работ 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энциклопедий;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наблюдение;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 и другие.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928662" y="571480"/>
            <a:ext cx="760256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Учебный проект </a:t>
            </a:r>
            <a:r>
              <a:rPr lang="ru-RU" b="1" dirty="0" smtClean="0">
                <a:latin typeface="Comic Sans MS" pitchFamily="66" charset="0"/>
              </a:rPr>
              <a:t>– </a:t>
            </a:r>
            <a:r>
              <a:rPr lang="ru-RU" sz="2000" b="1" dirty="0" smtClean="0">
                <a:latin typeface="Comic Sans MS" pitchFamily="66" charset="0"/>
              </a:rPr>
              <a:t>специально организованный педагогом и самостоятельно выполняемый обучающимися комплекс действий по решению значимой для учащегося проблемы, завершающихся созданием </a:t>
            </a:r>
            <a:r>
              <a:rPr lang="ru-RU" sz="2000" b="1" smtClean="0">
                <a:latin typeface="Comic Sans MS" pitchFamily="66" charset="0"/>
              </a:rPr>
              <a:t>творческого продукта</a:t>
            </a:r>
            <a:endParaRPr lang="ru-RU" sz="2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Проектирование </a:t>
            </a:r>
            <a:r>
              <a:rPr lang="ru-RU" b="1" dirty="0" smtClean="0">
                <a:latin typeface="Comic Sans MS" pitchFamily="66" charset="0"/>
              </a:rPr>
              <a:t>- </a:t>
            </a:r>
            <a:r>
              <a:rPr lang="ru-RU" sz="2000" b="1" dirty="0" smtClean="0">
                <a:latin typeface="Comic Sans MS" pitchFamily="66" charset="0"/>
              </a:rPr>
              <a:t>процесс создания проекта.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Организация учебно-исследовательской деятельности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– это вовлечение школьников в процесс, напоминающий научный поиск, построенный на основе естественного стремления ребенка к самостоятельному изучению окружающего, что должно способствовать его творческой самореализации, развитию  интеллекта и критического мышления, формированию и развитию исследовательских умений, умению самостоятельно добывать и применять знания.</a:t>
            </a:r>
            <a:endParaRPr lang="ru-RU" sz="105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000" b="1" dirty="0" smtClean="0">
              <a:latin typeface="Comic Sans MS" pitchFamily="66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3706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chemeClr val="accent3">
                    <a:lumMod val="50000"/>
                  </a:schemeClr>
                </a:solidFill>
              </a:rPr>
              <a:t>Второй 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этап ( 2 класс )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2-tub-ru.yandex.net/i?id=355081192-1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716782" cy="15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75021475-59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97152"/>
            <a:ext cx="2082527" cy="165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339752" y="1052736"/>
            <a:ext cx="6480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умений определять тему исследования,                            анализировать,                              сравнивать,                                                                                                            формулировать выводы,                                                                                                   оформлять результаты исследования;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536" y="2544579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поддержание инициативы, активности и самостоятельности школьников. 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56992"/>
            <a:ext cx="4666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Формы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 способы деятельности: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5536" y="3421573"/>
            <a:ext cx="561662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учебная дискуссия;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наблюдения по плану;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рассказы детей и учителя;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упражнения на развитие способов мыслительной деятельности;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мини-исследования;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индивидуальное составление моделей и схем;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мини-доклады;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ролевые игры;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эксперименты.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14298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Алгоритм проектной деятельности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214414" y="1214422"/>
            <a:ext cx="6572296" cy="71438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Проблема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214414" y="2000240"/>
            <a:ext cx="6572296" cy="7858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Проектирование (планирование) 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G1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5214950"/>
            <a:ext cx="271464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 со стрелкой вниз 15"/>
          <p:cNvSpPr/>
          <p:nvPr/>
        </p:nvSpPr>
        <p:spPr>
          <a:xfrm>
            <a:off x="1214414" y="2857496"/>
            <a:ext cx="6643734" cy="78581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762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Поиск информации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 конец 8">
            <a:hlinkClick r:id="" action="ppaction://noaction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214414" y="3714752"/>
            <a:ext cx="6715172" cy="71438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Продукт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214414" y="4500570"/>
            <a:ext cx="6715172" cy="71438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Презентация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78579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Задумал – спроектировал – осуществил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48"/>
          <p:cNvGraphicFramePr>
            <a:graphicFrameLocks noGrp="1"/>
          </p:cNvGraphicFramePr>
          <p:nvPr>
            <p:ph/>
          </p:nvPr>
        </p:nvGraphicFramePr>
        <p:xfrm>
          <a:off x="785786" y="1071546"/>
          <a:ext cx="7920882" cy="5462189"/>
        </p:xfrm>
        <a:graphic>
          <a:graphicData uri="http://schemas.openxmlformats.org/drawingml/2006/table">
            <a:tbl>
              <a:tblPr/>
              <a:tblGrid>
                <a:gridCol w="1849274"/>
                <a:gridCol w="3030555"/>
                <a:gridCol w="3041053"/>
              </a:tblGrid>
              <a:tr h="471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Этапы работы над проектом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Деятельность учителя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Деятельность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Погружение в проект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Формулирую проблему, ситуацию, цель,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Вживаются в ситуацию, осуществляют уточнение целей и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Организация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Предлагаю: организовать группы, распределить в группах роли, спланировать деятельность.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Знакомлю с различными формами презентации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Анализируют проблему, разбиваются на группы, распределяют роли, планируют работу, выбирают форму презентации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 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Осуществление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Консультирую, ненавязчиво контролирую, репетирую презентацию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Работают самостоятельно и сообща, консультируются, собирают информацию,  «добывают» недостающие знания, готовят презентацию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 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Comic Sans MS" pitchFamily="66" charset="0"/>
                        </a:rPr>
                        <a:t>Презентация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Обобщаю результаты, подвожу итоги, оцениваю умения обосновывать своё мнение, работать в группе на общий 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Защищают проект, представляют готовый продукт, проводят рефлексию деятельности, дают оценку её результативности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8596" y="260648"/>
            <a:ext cx="8176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A0000"/>
                </a:solidFill>
                <a:latin typeface="Comic Sans MS" pitchFamily="66" charset="0"/>
              </a:rPr>
              <a:t>Этапы работы над проектом</a:t>
            </a:r>
            <a:endParaRPr lang="ru-RU" sz="4400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Comic Sans MS" pitchFamily="66" charset="0"/>
              </a:rPr>
              <a:t>Критерии успеха работы над проектом</a:t>
            </a:r>
            <a:endParaRPr lang="ru-RU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0336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Comic Sans MS" pitchFamily="66" charset="0"/>
              </a:rPr>
              <a:t>Достигнут конечный результат</a:t>
            </a:r>
          </a:p>
          <a:p>
            <a:pPr>
              <a:defRPr/>
            </a:pPr>
            <a:r>
              <a:rPr lang="ru-RU" sz="2800" b="1" dirty="0" smtClean="0">
                <a:latin typeface="Comic Sans MS" pitchFamily="66" charset="0"/>
              </a:rPr>
              <a:t>Создана активная команда участников проекта, способная продолжить работу в будущем</a:t>
            </a:r>
          </a:p>
          <a:p>
            <a:pPr>
              <a:defRPr/>
            </a:pPr>
            <a:r>
              <a:rPr lang="ru-RU" sz="2800" b="1" dirty="0" smtClean="0">
                <a:latin typeface="Comic Sans MS" pitchFamily="66" charset="0"/>
              </a:rPr>
              <a:t>Результат проекта использован другими коллективами</a:t>
            </a:r>
          </a:p>
          <a:p>
            <a:pPr>
              <a:defRPr/>
            </a:pPr>
            <a:r>
              <a:rPr lang="ru-RU" sz="2800" b="1" dirty="0" smtClean="0">
                <a:latin typeface="Comic Sans MS" pitchFamily="66" charset="0"/>
              </a:rPr>
              <a:t>Информация о проекте широко распространена</a:t>
            </a:r>
          </a:p>
          <a:p>
            <a:pPr>
              <a:defRPr/>
            </a:pPr>
            <a:r>
              <a:rPr lang="ru-RU" sz="2800" b="1" dirty="0" smtClean="0">
                <a:latin typeface="Comic Sans MS" pitchFamily="66" charset="0"/>
              </a:rPr>
              <a:t>Получено удовольствие от своей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Comic Sans MS" pitchFamily="66" charset="0"/>
              </a:rPr>
              <a:t>деятельности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85720" y="357166"/>
            <a:ext cx="85011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49263" algn="l"/>
              </a:tabLst>
            </a:pPr>
            <a:r>
              <a:rPr lang="ru-RU" sz="2400" b="1" u="sng" dirty="0">
                <a:solidFill>
                  <a:schemeClr val="accent2"/>
                </a:solidFill>
                <a:latin typeface="Comic Sans MS" pitchFamily="66" charset="0"/>
              </a:rPr>
              <a:t>Перечень ролей, которые предстоит «прожить» педагогу в ходе руководства </a:t>
            </a:r>
            <a:r>
              <a:rPr lang="ru-RU" sz="2400" b="1" u="sng" dirty="0" smtClean="0">
                <a:solidFill>
                  <a:schemeClr val="accent2"/>
                </a:solidFill>
                <a:latin typeface="Comic Sans MS" pitchFamily="66" charset="0"/>
              </a:rPr>
              <a:t>проектом: </a:t>
            </a:r>
          </a:p>
          <a:p>
            <a:pPr algn="ctr">
              <a:tabLst>
                <a:tab pos="449263" algn="l"/>
              </a:tabLst>
            </a:pPr>
            <a:endParaRPr lang="ru-RU" sz="1600" b="1" dirty="0" smtClean="0">
              <a:latin typeface="Comic Sans MS" pitchFamily="66" charset="0"/>
            </a:endParaRPr>
          </a:p>
          <a:p>
            <a:pPr>
              <a:tabLst>
                <a:tab pos="449263" algn="l"/>
              </a:tabLst>
            </a:pP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   Энтузиаст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sz="1600" b="1" dirty="0">
                <a:latin typeface="Comic Sans MS" pitchFamily="66" charset="0"/>
              </a:rPr>
              <a:t>который повышает </a:t>
            </a:r>
            <a:r>
              <a:rPr lang="ru-RU" sz="1600" b="1" dirty="0" smtClean="0">
                <a:latin typeface="Comic Sans MS" pitchFamily="66" charset="0"/>
              </a:rPr>
              <a:t>мотивацию учащихся, поддерживая </a:t>
            </a:r>
            <a:r>
              <a:rPr lang="ru-RU" sz="1600" b="1" dirty="0">
                <a:latin typeface="Comic Sans MS" pitchFamily="66" charset="0"/>
              </a:rPr>
              <a:t>поощряя и направляя их в направлении достижения цели. </a:t>
            </a:r>
          </a:p>
          <a:p>
            <a:pPr algn="ctr">
              <a:tabLst>
                <a:tab pos="449263" algn="l"/>
              </a:tabLst>
            </a:pPr>
            <a:endParaRPr lang="ru-RU" sz="1600" b="1" dirty="0">
              <a:latin typeface="Comic Sans MS" pitchFamily="66" charset="0"/>
            </a:endParaRPr>
          </a:p>
          <a:p>
            <a:pPr algn="ctr">
              <a:tabLst>
                <a:tab pos="449263" algn="l"/>
              </a:tabLst>
            </a:pP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Специалист</a:t>
            </a:r>
            <a:r>
              <a:rPr lang="ru-RU" sz="1600" b="1" dirty="0">
                <a:latin typeface="Comic Sans MS" pitchFamily="66" charset="0"/>
              </a:rPr>
              <a:t>, который компетентен в нескольких (не во всех!) областях. </a:t>
            </a:r>
          </a:p>
          <a:p>
            <a:pPr algn="ctr">
              <a:tabLst>
                <a:tab pos="449263" algn="l"/>
              </a:tabLst>
            </a:pPr>
            <a:endParaRPr lang="ru-RU" sz="1600" b="1" dirty="0">
              <a:latin typeface="Comic Sans MS" pitchFamily="66" charset="0"/>
            </a:endParaRPr>
          </a:p>
          <a:p>
            <a:pPr algn="ctr">
              <a:tabLst>
                <a:tab pos="449263" algn="l"/>
              </a:tabLst>
            </a:pP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Консультант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sz="1600" b="1" dirty="0">
                <a:latin typeface="Comic Sans MS" pitchFamily="66" charset="0"/>
              </a:rPr>
              <a:t>который может организовать доступ к ресурсам, в том числе к другим специалистам</a:t>
            </a:r>
            <a:r>
              <a:rPr lang="ru-RU" b="1" dirty="0">
                <a:latin typeface="Comic Sans MS" pitchFamily="66" charset="0"/>
              </a:rPr>
              <a:t>. </a:t>
            </a:r>
          </a:p>
          <a:p>
            <a:pPr algn="ctr">
              <a:tabLst>
                <a:tab pos="449263" algn="l"/>
              </a:tabLst>
            </a:pPr>
            <a:endParaRPr lang="ru-RU" sz="1600" b="1" dirty="0">
              <a:latin typeface="Comic Sans MS" pitchFamily="66" charset="0"/>
            </a:endParaRPr>
          </a:p>
          <a:p>
            <a:pPr algn="ctr">
              <a:tabLst>
                <a:tab pos="449263" algn="l"/>
              </a:tabLst>
            </a:pP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Руководитель</a:t>
            </a:r>
            <a:r>
              <a:rPr lang="ru-RU" sz="1600" b="1" dirty="0">
                <a:latin typeface="Comic Sans MS" pitchFamily="66" charset="0"/>
              </a:rPr>
              <a:t>, который может четко спланировать и реализовать проект.</a:t>
            </a:r>
          </a:p>
          <a:p>
            <a:pPr algn="ctr">
              <a:tabLst>
                <a:tab pos="449263" algn="l"/>
              </a:tabLst>
            </a:pPr>
            <a:r>
              <a:rPr lang="ru-RU" sz="1600" b="1" dirty="0">
                <a:latin typeface="Comic Sans MS" pitchFamily="66" charset="0"/>
              </a:rPr>
              <a:t> </a:t>
            </a:r>
          </a:p>
          <a:p>
            <a:pPr algn="ctr">
              <a:tabLst>
                <a:tab pos="449263" algn="l"/>
              </a:tabLst>
            </a:pPr>
            <a:r>
              <a:rPr lang="ru-RU" sz="1600" b="1" dirty="0">
                <a:latin typeface="Comic Sans MS" pitchFamily="66" charset="0"/>
              </a:rPr>
              <a:t>«</a:t>
            </a: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Человек, который задает вопросы</a:t>
            </a:r>
            <a:r>
              <a:rPr lang="ru-RU" sz="1600" b="1" dirty="0">
                <a:latin typeface="Comic Sans MS" pitchFamily="66" charset="0"/>
              </a:rPr>
              <a:t>», который организует обсуждение способов преодоления возникающих трудностей путем косвенных, наводящих вопросов, обнаруживает ошибки и поддерживает обратную связь. </a:t>
            </a:r>
          </a:p>
          <a:p>
            <a:pPr algn="ctr">
              <a:tabLst>
                <a:tab pos="449263" algn="l"/>
              </a:tabLst>
            </a:pPr>
            <a:endParaRPr lang="ru-RU" sz="1600" b="1" dirty="0">
              <a:latin typeface="Comic Sans MS" pitchFamily="66" charset="0"/>
            </a:endParaRPr>
          </a:p>
          <a:p>
            <a:pPr algn="ctr">
              <a:tabLst>
                <a:tab pos="449263" algn="l"/>
              </a:tabLst>
            </a:pP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Координатор</a:t>
            </a:r>
            <a:r>
              <a:rPr lang="ru-RU" sz="1600" b="1" dirty="0">
                <a:latin typeface="Comic Sans MS" pitchFamily="66" charset="0"/>
              </a:rPr>
              <a:t>, который поддерживает групповой процесс решения проблем.</a:t>
            </a:r>
          </a:p>
          <a:p>
            <a:pPr algn="ctr">
              <a:tabLst>
                <a:tab pos="449263" algn="l"/>
              </a:tabLst>
            </a:pPr>
            <a:r>
              <a:rPr lang="ru-RU" sz="1600" b="1" dirty="0">
                <a:latin typeface="Comic Sans MS" pitchFamily="66" charset="0"/>
              </a:rPr>
              <a:t> </a:t>
            </a:r>
          </a:p>
          <a:p>
            <a:pPr algn="ctr">
              <a:tabLst>
                <a:tab pos="449263" algn="l"/>
              </a:tabLst>
            </a:pP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Эксперт</a:t>
            </a:r>
            <a:r>
              <a:rPr lang="ru-RU" sz="1600" b="1" dirty="0">
                <a:latin typeface="Comic Sans MS" pitchFamily="66" charset="0"/>
              </a:rPr>
              <a:t>, который дает четкий анализ результатов как выполненного проекта в целом, так и отдельных его этапов.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3964900"/>
            <a:ext cx="65722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omic Sans MS" pitchFamily="66" charset="0"/>
              </a:rPr>
              <a:t>«Спорьте, заблуждайтесь, ошибайтесь, но ради Бога, размышляйте, и хотя и криво, да сами».</a:t>
            </a:r>
          </a:p>
          <a:p>
            <a:endParaRPr lang="ru-RU" b="1" i="1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285860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немецкий драматург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и философ 18 века </a:t>
            </a:r>
          </a:p>
          <a:p>
            <a:pPr algn="ctr"/>
            <a:r>
              <a:rPr lang="ru-RU" sz="2000" b="1" dirty="0" err="1" smtClean="0">
                <a:latin typeface="Comic Sans MS" pitchFamily="66" charset="0"/>
              </a:rPr>
              <a:t>Готхольд</a:t>
            </a:r>
            <a:r>
              <a:rPr lang="ru-RU" sz="2000" b="1" dirty="0" smtClean="0">
                <a:latin typeface="Comic Sans MS" pitchFamily="66" charset="0"/>
              </a:rPr>
              <a:t>  </a:t>
            </a:r>
            <a:r>
              <a:rPr lang="ru-RU" sz="2000" b="1" dirty="0" err="1" smtClean="0">
                <a:latin typeface="Comic Sans MS" pitchFamily="66" charset="0"/>
              </a:rPr>
              <a:t>Эфраим</a:t>
            </a:r>
            <a:r>
              <a:rPr lang="ru-RU" sz="2000" b="1" dirty="0" smtClean="0">
                <a:latin typeface="Comic Sans MS" pitchFamily="66" charset="0"/>
              </a:rPr>
              <a:t>  Лессинг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5844" name="Picture 4" descr="http://www.basicfamouspeople.com/pictures/1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2714644" cy="3393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екты вчера\matematika_carica_nauk_1.jpg"/>
          <p:cNvPicPr/>
          <p:nvPr/>
        </p:nvPicPr>
        <p:blipFill>
          <a:blip r:embed="rId2" cstate="print"/>
          <a:srcRect t="22663"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Comic Sans MS" pitchFamily="66" charset="0"/>
              </a:rPr>
              <a:t>Погружение в проект </a:t>
            </a:r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8" name="Picture 2" descr="http://biblioagu.narod.ru/booknestand/dab82f6622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290150" cy="5072098"/>
          </a:xfrm>
          <a:prstGeom prst="rect">
            <a:avLst/>
          </a:prstGeom>
          <a:noFill/>
        </p:spPr>
      </p:pic>
      <p:pic>
        <p:nvPicPr>
          <p:cNvPr id="62466" name="Picture 2" descr="http://img1.liveinternet.ru/images/attach/c/0/46/803/46803915_1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357298"/>
            <a:ext cx="3590925" cy="4991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1049</Words>
  <Application>Microsoft Office PowerPoint</Application>
  <PresentationFormat>Экран (4:3)</PresentationFormat>
  <Paragraphs>252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Алгоритм проектной деятельности</vt:lpstr>
      <vt:lpstr>Презентация PowerPoint</vt:lpstr>
      <vt:lpstr>Критерии успеха работы над проектом</vt:lpstr>
      <vt:lpstr>Презентация PowerPoint</vt:lpstr>
      <vt:lpstr>Презентация PowerPoint</vt:lpstr>
      <vt:lpstr> Погружение в проект  </vt:lpstr>
      <vt:lpstr>ПРОЕКТ-ИССЛЕДОВАНИЕ</vt:lpstr>
      <vt:lpstr>Презентация PowerPoint</vt:lpstr>
      <vt:lpstr>Цель  проекта: </vt:lpstr>
      <vt:lpstr>Презентация PowerPoint</vt:lpstr>
      <vt:lpstr> Осуществление   деятельности </vt:lpstr>
      <vt:lpstr>Презентация PowerPoint</vt:lpstr>
      <vt:lpstr>Презентация PowerPoint</vt:lpstr>
      <vt:lpstr>Формы продуктов проектной деятельности</vt:lpstr>
      <vt:lpstr>Презентация PowerPoint</vt:lpstr>
      <vt:lpstr>Презентация PowerPoint</vt:lpstr>
      <vt:lpstr>Презентация PowerPoint</vt:lpstr>
      <vt:lpstr> Правила выбора темы проекта </vt:lpstr>
      <vt:lpstr>Презентация PowerPoint</vt:lpstr>
      <vt:lpstr>Типология проектов</vt:lpstr>
      <vt:lpstr>Классификация проектов</vt:lpstr>
      <vt:lpstr>Такие цели преследует проектная технология. Метод проектов –  современная образовательная технология:  «обучение в деятельности,  сотрудничестве,   поиске, исследовании»</vt:lpstr>
      <vt:lpstr>Презентация PowerPoint</vt:lpstr>
      <vt:lpstr>Презентация PowerPoint</vt:lpstr>
      <vt:lpstr>Развитие младших школьников в процессе проектной деятельности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Ольга Александровна</cp:lastModifiedBy>
  <cp:revision>199</cp:revision>
  <dcterms:created xsi:type="dcterms:W3CDTF">2011-08-02T23:19:04Z</dcterms:created>
  <dcterms:modified xsi:type="dcterms:W3CDTF">2016-03-29T05:17:52Z</dcterms:modified>
</cp:coreProperties>
</file>