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301" r:id="rId2"/>
    <p:sldId id="266" r:id="rId3"/>
    <p:sldId id="270" r:id="rId4"/>
    <p:sldId id="271" r:id="rId5"/>
    <p:sldId id="272" r:id="rId6"/>
    <p:sldId id="274" r:id="rId7"/>
    <p:sldId id="273" r:id="rId8"/>
    <p:sldId id="275" r:id="rId9"/>
    <p:sldId id="279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3" r:id="rId22"/>
    <p:sldId id="294" r:id="rId23"/>
    <p:sldId id="295" r:id="rId24"/>
    <p:sldId id="297" r:id="rId25"/>
    <p:sldId id="292" r:id="rId26"/>
    <p:sldId id="298" r:id="rId27"/>
    <p:sldId id="299" r:id="rId28"/>
    <p:sldId id="300" r:id="rId29"/>
    <p:sldId id="302" r:id="rId30"/>
  </p:sldIdLst>
  <p:sldSz cx="9144000" cy="6858000" type="screen4x3"/>
  <p:notesSz cx="6815138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49" autoAdjust="0"/>
    <p:restoredTop sz="94660"/>
  </p:normalViewPr>
  <p:slideViewPr>
    <p:cSldViewPr>
      <p:cViewPr>
        <p:scale>
          <a:sx n="67" d="100"/>
          <a:sy n="67" d="100"/>
        </p:scale>
        <p:origin x="-50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3226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60335" y="0"/>
            <a:ext cx="2953226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70C784-729A-4A7A-93B5-5BDB0CD0A7C6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3226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60335" y="9443662"/>
            <a:ext cx="2953226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45C01C-3714-4A01-BAFE-65E986B79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6446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3226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60335" y="0"/>
            <a:ext cx="2953226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912690-FC79-4AF1-9FD3-E0F49C231417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3925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514" y="4722694"/>
            <a:ext cx="545211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3226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60335" y="9443662"/>
            <a:ext cx="2953226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DFFB1-5F26-4995-A43C-18A28D214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719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D3EAB15B-E5FE-4AEE-A951-F682F5A9D678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DEC078A9-B4DB-449F-BB0F-B9772A970F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AB15B-E5FE-4AEE-A951-F682F5A9D678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78A9-B4DB-449F-BB0F-B9772A970F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AB15B-E5FE-4AEE-A951-F682F5A9D678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78A9-B4DB-449F-BB0F-B9772A970F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AB15B-E5FE-4AEE-A951-F682F5A9D678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78A9-B4DB-449F-BB0F-B9772A970F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AB15B-E5FE-4AEE-A951-F682F5A9D678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78A9-B4DB-449F-BB0F-B9772A970F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AB15B-E5FE-4AEE-A951-F682F5A9D678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78A9-B4DB-449F-BB0F-B9772A970F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3EAB15B-E5FE-4AEE-A951-F682F5A9D678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EC078A9-B4DB-449F-BB0F-B9772A970F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D3EAB15B-E5FE-4AEE-A951-F682F5A9D678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DEC078A9-B4DB-449F-BB0F-B9772A970F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AB15B-E5FE-4AEE-A951-F682F5A9D678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78A9-B4DB-449F-BB0F-B9772A970F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AB15B-E5FE-4AEE-A951-F682F5A9D678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78A9-B4DB-449F-BB0F-B9772A970F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AB15B-E5FE-4AEE-A951-F682F5A9D678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78A9-B4DB-449F-BB0F-B9772A970F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D3EAB15B-E5FE-4AEE-A951-F682F5A9D678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DEC078A9-B4DB-449F-BB0F-B9772A970FA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docs.google.com/forms/d/1rpkLCzdsgcn6mRB8PgNRMYIUoU3zpDE6opngTEUdJkI/viewform" TargetMode="External"/><Relationship Id="rId3" Type="http://schemas.openxmlformats.org/officeDocument/2006/relationships/hyperlink" Target="https://drive.google.com/file/d/0ByPh9PHD8YGeYVN0cV9iMmZ0VFk/view?usp=sharing" TargetMode="External"/><Relationship Id="rId7" Type="http://schemas.openxmlformats.org/officeDocument/2006/relationships/hyperlink" Target="https://drive.google.com/file/d/0ByPh9PHD8YGeZnZ3cXp1QUhFc2c/view?usp=sharing" TargetMode="External"/><Relationship Id="rId12" Type="http://schemas.openxmlformats.org/officeDocument/2006/relationships/hyperlink" Target="https://docs.google.com/forms/d/1C6b6RJNhOE1U4_lBNrFjMSClLU0BdQyg_QLizNDjJbY/viewform" TargetMode="External"/><Relationship Id="rId2" Type="http://schemas.openxmlformats.org/officeDocument/2006/relationships/hyperlink" Target="http://edu-rk.ru/index.php/edu/news/item/724-ekspertizaprogrammnatshshkola2016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ocs.google.com/forms/d/1KcMMdaq8f5C4C6IrqXgUe0B7OSHT7K8GXQju6JlJQes/viewform" TargetMode="External"/><Relationship Id="rId11" Type="http://schemas.openxmlformats.org/officeDocument/2006/relationships/hyperlink" Target="https://drive.google.com/file/d/0ByPh9PHD8YGeSEtYUFZvMzVodEk/view?usp=sharing" TargetMode="External"/><Relationship Id="rId5" Type="http://schemas.openxmlformats.org/officeDocument/2006/relationships/hyperlink" Target="https://drive.google.com/file/d/0ByPh9PHD8YGeam1raEtnRnNVQVk/view?usp=sharing" TargetMode="External"/><Relationship Id="rId10" Type="http://schemas.openxmlformats.org/officeDocument/2006/relationships/hyperlink" Target="https://docs.google.com/forms/d/1XJtzfm6Z2sLfrlUpQf4Aq_F-Wcnd8eKZrK-Pq5Q9gMA/viewform" TargetMode="External"/><Relationship Id="rId4" Type="http://schemas.openxmlformats.org/officeDocument/2006/relationships/hyperlink" Target="https://docs.google.com/forms/d/1O7oTR6p1FVVEYW2d6w8GksFc-gv9HKpHMAtz-Duf0qU/viewform" TargetMode="External"/><Relationship Id="rId9" Type="http://schemas.openxmlformats.org/officeDocument/2006/relationships/hyperlink" Target="https://drive.google.com/file/d/0ByPh9PHD8YGeV2hmQUNjZ0dOZ3c/view?usp=sharing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128"/>
            <a:ext cx="8229600" cy="45719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marL="342900" indent="-342900" algn="ctr"/>
            <a:r>
              <a:rPr lang="ru-RU" sz="3600" b="1" dirty="0" smtClean="0">
                <a:solidFill>
                  <a:srgbClr val="000000"/>
                </a:solidFill>
              </a:rPr>
              <a:t/>
            </a:r>
            <a:br>
              <a:rPr lang="ru-RU" sz="3600" b="1" dirty="0" smtClean="0">
                <a:solidFill>
                  <a:srgbClr val="000000"/>
                </a:solidFill>
              </a:rPr>
            </a:br>
            <a:r>
              <a:rPr lang="ru-RU" sz="3600" b="1" dirty="0" smtClean="0">
                <a:solidFill>
                  <a:srgbClr val="000000"/>
                </a:solidFill>
              </a:rPr>
              <a:t/>
            </a:r>
            <a:br>
              <a:rPr lang="ru-RU" sz="3600" b="1" dirty="0" smtClean="0">
                <a:solidFill>
                  <a:srgbClr val="000000"/>
                </a:solidFill>
              </a:rPr>
            </a:br>
            <a:r>
              <a:rPr lang="ru-RU" sz="3600" b="1" dirty="0" smtClean="0">
                <a:solidFill>
                  <a:srgbClr val="000000"/>
                </a:solidFill>
              </a:rPr>
              <a:t/>
            </a:r>
            <a:br>
              <a:rPr lang="ru-RU" sz="3600" b="1" dirty="0" smtClean="0">
                <a:solidFill>
                  <a:srgbClr val="000000"/>
                </a:solidFill>
              </a:rPr>
            </a:br>
            <a:r>
              <a:rPr lang="ru-RU" sz="3600" b="1" dirty="0" smtClean="0">
                <a:solidFill>
                  <a:srgbClr val="000000"/>
                </a:solidFill>
              </a:rPr>
              <a:t/>
            </a:r>
            <a:br>
              <a:rPr lang="ru-RU" sz="3600" b="1" dirty="0" smtClean="0">
                <a:solidFill>
                  <a:srgbClr val="000000"/>
                </a:solidFill>
              </a:rPr>
            </a:br>
            <a:r>
              <a:rPr lang="ru-RU" sz="3600" b="1" dirty="0" smtClean="0">
                <a:solidFill>
                  <a:srgbClr val="000000"/>
                </a:solidFill>
              </a:rPr>
              <a:t/>
            </a:r>
            <a:br>
              <a:rPr lang="ru-RU" sz="3600" b="1" dirty="0" smtClean="0">
                <a:solidFill>
                  <a:srgbClr val="000000"/>
                </a:solidFill>
              </a:rPr>
            </a:br>
            <a:r>
              <a:rPr lang="en-US" sz="3600" b="1" dirty="0" smtClean="0">
                <a:solidFill>
                  <a:srgbClr val="000000"/>
                </a:solidFill>
              </a:rPr>
              <a:t/>
            </a:r>
            <a:br>
              <a:rPr lang="en-US" sz="3600" b="1" dirty="0" smtClean="0">
                <a:solidFill>
                  <a:srgbClr val="000000"/>
                </a:solidFill>
              </a:rPr>
            </a:br>
            <a:r>
              <a:rPr lang="en-US" sz="3600" b="1" dirty="0" smtClean="0">
                <a:solidFill>
                  <a:srgbClr val="000000"/>
                </a:solidFill>
              </a:rPr>
              <a:t/>
            </a:r>
            <a:br>
              <a:rPr lang="en-US" sz="3600" b="1" dirty="0" smtClean="0">
                <a:solidFill>
                  <a:srgbClr val="000000"/>
                </a:solidFill>
              </a:rPr>
            </a:br>
            <a:r>
              <a:rPr lang="en-US" sz="3600" b="1" dirty="0" smtClean="0">
                <a:solidFill>
                  <a:srgbClr val="000000"/>
                </a:solidFill>
              </a:rPr>
              <a:t/>
            </a:r>
            <a:br>
              <a:rPr lang="en-US" sz="3600" b="1" dirty="0" smtClean="0">
                <a:solidFill>
                  <a:srgbClr val="000000"/>
                </a:solidFill>
              </a:rPr>
            </a:br>
            <a:r>
              <a:rPr lang="ru-RU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РЕГИОНАЛЬНОЕ УМО В СИСТЕМЕ ОБЩЕГО </a:t>
            </a:r>
            <a:br>
              <a:rPr lang="ru-RU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</a:br>
            <a:r>
              <a:rPr lang="ru-RU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ОБРАЗОВАНИЯ  РЕСПУБЛИКИ </a:t>
            </a:r>
            <a:r>
              <a:rPr lang="ru-RU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КАРЕЛИЯ </a:t>
            </a:r>
            <a:br>
              <a:rPr lang="ru-RU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</a:br>
            <a:r>
              <a:rPr lang="ru-RU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/>
            </a:r>
            <a:br>
              <a:rPr lang="ru-RU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</a:br>
            <a:r>
              <a:rPr lang="ru-RU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/>
            </a:r>
            <a:br>
              <a:rPr lang="ru-RU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</a:br>
            <a:r>
              <a:rPr lang="ru-RU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/>
            </a:r>
            <a:br>
              <a:rPr lang="ru-RU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</a:br>
            <a:r>
              <a:rPr lang="ru-RU" sz="1600" b="1" dirty="0" smtClean="0">
                <a:solidFill>
                  <a:srgbClr val="0070C0"/>
                </a:solidFill>
              </a:rPr>
              <a:t>Богданова </a:t>
            </a:r>
            <a:r>
              <a:rPr lang="ru-RU" sz="1600" b="1" dirty="0" smtClean="0">
                <a:solidFill>
                  <a:srgbClr val="0070C0"/>
                </a:solidFill>
              </a:rPr>
              <a:t>Е.Г., </a:t>
            </a:r>
            <a:r>
              <a:rPr lang="ru-RU" sz="1600" b="1" dirty="0" err="1" smtClean="0">
                <a:solidFill>
                  <a:srgbClr val="0070C0"/>
                </a:solidFill>
              </a:rPr>
              <a:t>к.п.н</a:t>
            </a:r>
            <a:r>
              <a:rPr lang="ru-RU" sz="1600" b="1" dirty="0" smtClean="0">
                <a:solidFill>
                  <a:srgbClr val="0070C0"/>
                </a:solidFill>
              </a:rPr>
              <a:t>., доцент, </a:t>
            </a:r>
            <a:r>
              <a:rPr lang="ru-RU" sz="1600" b="1" dirty="0" smtClean="0">
                <a:solidFill>
                  <a:srgbClr val="0070C0"/>
                </a:solidFill>
              </a:rPr>
              <a:t>проректор</a:t>
            </a:r>
            <a:endParaRPr lang="ru-RU" sz="1600" b="1" dirty="0" smtClean="0">
              <a:solidFill>
                <a:srgbClr val="000000"/>
              </a:solidFill>
            </a:endParaRPr>
          </a:p>
        </p:txBody>
      </p:sp>
      <p:sp>
        <p:nvSpPr>
          <p:cNvPr id="15362" name="Прямоугольник 3"/>
          <p:cNvSpPr>
            <a:spLocks noChangeArrowheads="1"/>
          </p:cNvSpPr>
          <p:nvPr/>
        </p:nvSpPr>
        <p:spPr bwMode="auto">
          <a:xfrm>
            <a:off x="684213" y="0"/>
            <a:ext cx="77755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Calibri" pitchFamily="34" charset="0"/>
              </a:rPr>
              <a:t>Министерство образования Республики Карелия</a:t>
            </a:r>
            <a:endParaRPr lang="en-US" sz="2400" b="1" dirty="0">
              <a:solidFill>
                <a:srgbClr val="C00000"/>
              </a:solidFill>
              <a:latin typeface="Calibri" pitchFamily="34" charset="0"/>
            </a:endParaRPr>
          </a:p>
          <a:p>
            <a:pPr algn="ctr"/>
            <a:endParaRPr lang="ru-RU" sz="2400" b="1" dirty="0">
              <a:solidFill>
                <a:schemeClr val="accent2"/>
              </a:solidFill>
              <a:latin typeface="Calibri" pitchFamily="34" charset="0"/>
            </a:endParaRPr>
          </a:p>
          <a:p>
            <a:pPr algn="ctr"/>
            <a:r>
              <a:rPr lang="ru-RU" sz="2400" b="1" dirty="0">
                <a:solidFill>
                  <a:srgbClr val="0070C0"/>
                </a:solidFill>
              </a:rPr>
              <a:t>ГАУ ДПО РК  </a:t>
            </a:r>
            <a:r>
              <a:rPr lang="ru-RU" sz="2400" b="1" dirty="0">
                <a:solidFill>
                  <a:srgbClr val="0070C0"/>
                </a:solidFill>
                <a:latin typeface="Calibri"/>
              </a:rPr>
              <a:t>«</a:t>
            </a:r>
            <a:r>
              <a:rPr lang="ru-RU" sz="2400" b="1" dirty="0">
                <a:solidFill>
                  <a:srgbClr val="0070C0"/>
                </a:solidFill>
              </a:rPr>
              <a:t>Карельский институт</a:t>
            </a:r>
            <a:br>
              <a:rPr lang="ru-RU" sz="2400" b="1" dirty="0">
                <a:solidFill>
                  <a:srgbClr val="0070C0"/>
                </a:solidFill>
              </a:rPr>
            </a:br>
            <a:r>
              <a:rPr lang="ru-RU" sz="2400" b="1" dirty="0">
                <a:solidFill>
                  <a:srgbClr val="0070C0"/>
                </a:solidFill>
              </a:rPr>
              <a:t> развития образования</a:t>
            </a:r>
            <a:r>
              <a:rPr lang="ru-RU" sz="2400" b="1" dirty="0" smtClean="0">
                <a:solidFill>
                  <a:srgbClr val="0070C0"/>
                </a:solidFill>
                <a:latin typeface="Calibri"/>
              </a:rPr>
              <a:t>»</a:t>
            </a:r>
            <a:endParaRPr lang="ru-RU" sz="2400" b="1" dirty="0" smtClean="0">
              <a:solidFill>
                <a:srgbClr val="0070C0"/>
              </a:solidFill>
            </a:endParaRPr>
          </a:p>
        </p:txBody>
      </p:sp>
      <p:pic>
        <p:nvPicPr>
          <p:cNvPr id="15363" name="Picture 2" descr="\\Ipkserver\public\Отдел ТПО\Новый логотип и название\logo-kir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9" y="549275"/>
            <a:ext cx="1008236" cy="1523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2" descr="C:\Documents and Settings\KovruLA\Рабочий стол\Карельский орнамент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396038"/>
            <a:ext cx="9144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7823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 algn="ctr"/>
            <a:endParaRPr lang="ru-RU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ru-RU" sz="3600" b="1" dirty="0" smtClean="0"/>
              <a:t>ЭКСПЕРТИЗА ПРИМЕРНЫХ ПРОГРАММ ПО РОДНЫМ ЯЗЫКАМ (КАРЕЛЬСКОМУ, ВЕПССКОМУ, ФИНСКОМУ) И ИНОСТРАННОМУ (ФИНСКОМУ) ЯЗЫКУ ДЛЯ НАЧАЛЬНОЙ ШКОЛЫ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3670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+mn-lt"/>
              </a:rPr>
              <a:t>ПРИМЕРНЫЕ ПРОГРАММЫ</a:t>
            </a:r>
            <a:endParaRPr lang="ru-RU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/>
          </a:bodyPr>
          <a:lstStyle/>
          <a:p>
            <a:pPr algn="just"/>
            <a:r>
              <a:rPr lang="ru-RU" sz="2900" dirty="0"/>
              <a:t>Примерная программа по </a:t>
            </a:r>
            <a:r>
              <a:rPr lang="ru-RU" sz="2900" dirty="0" err="1"/>
              <a:t>ливвиковскому</a:t>
            </a:r>
            <a:r>
              <a:rPr lang="ru-RU" sz="2900" dirty="0"/>
              <a:t> наречию карельского языка для начальной школы </a:t>
            </a:r>
            <a:endParaRPr lang="ru-RU" sz="2900" dirty="0" smtClean="0"/>
          </a:p>
          <a:p>
            <a:pPr algn="just"/>
            <a:r>
              <a:rPr lang="ru-RU" sz="2900" dirty="0"/>
              <a:t>Примерная программа по собственно карельскому наречию карельского языка для начальной школы </a:t>
            </a:r>
            <a:endParaRPr lang="ru-RU" sz="2900" dirty="0" smtClean="0"/>
          </a:p>
          <a:p>
            <a:pPr algn="just"/>
            <a:r>
              <a:rPr lang="ru-RU" sz="2900" dirty="0"/>
              <a:t>Примерная программа по </a:t>
            </a:r>
            <a:r>
              <a:rPr lang="ru-RU" sz="2900" dirty="0" smtClean="0"/>
              <a:t>вепсскому языку для </a:t>
            </a:r>
            <a:r>
              <a:rPr lang="ru-RU" sz="2900" dirty="0"/>
              <a:t>начальной школы </a:t>
            </a:r>
            <a:endParaRPr lang="ru-RU" sz="2900" dirty="0" smtClean="0"/>
          </a:p>
          <a:p>
            <a:pPr algn="just"/>
            <a:r>
              <a:rPr lang="ru-RU" sz="2900" dirty="0"/>
              <a:t>Примерная программа по финскому языку как родному для начальной </a:t>
            </a:r>
            <a:r>
              <a:rPr lang="ru-RU" sz="2900" dirty="0" smtClean="0"/>
              <a:t>школы</a:t>
            </a:r>
          </a:p>
          <a:p>
            <a:pPr algn="just"/>
            <a:r>
              <a:rPr lang="ru-RU" sz="2900" dirty="0"/>
              <a:t>Примерная программа по финскому языку как </a:t>
            </a:r>
            <a:r>
              <a:rPr lang="ru-RU" sz="2900" dirty="0" smtClean="0"/>
              <a:t>иностранному </a:t>
            </a:r>
            <a:r>
              <a:rPr lang="ru-RU" sz="2900" dirty="0"/>
              <a:t>для начальной школы</a:t>
            </a:r>
          </a:p>
        </p:txBody>
      </p:sp>
    </p:spTree>
    <p:extLst>
      <p:ext uri="{BB962C8B-B14F-4D97-AF65-F5344CB8AC3E}">
        <p14:creationId xmlns:p14="http://schemas.microsoft.com/office/powerpoint/2010/main" val="297831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+mn-lt"/>
              </a:rPr>
              <a:t>РАЗРАБОТЧИКИ </a:t>
            </a:r>
            <a:endParaRPr lang="ru-RU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56792"/>
            <a:ext cx="9036496" cy="5301208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Центр </a:t>
            </a:r>
            <a:r>
              <a:rPr lang="ru-RU" dirty="0"/>
              <a:t>этнокультурного образования ГАУ ДПО РК </a:t>
            </a:r>
            <a:r>
              <a:rPr lang="ru-RU" dirty="0" smtClean="0"/>
              <a:t>«Карельский </a:t>
            </a:r>
            <a:r>
              <a:rPr lang="ru-RU" dirty="0"/>
              <a:t>институт развития </a:t>
            </a:r>
            <a:r>
              <a:rPr lang="ru-RU" dirty="0" smtClean="0"/>
              <a:t>образования»</a:t>
            </a:r>
          </a:p>
          <a:p>
            <a:pPr algn="just"/>
            <a:r>
              <a:rPr lang="ru-RU" dirty="0" smtClean="0"/>
              <a:t>Ресурсный центр МОУ «Финно-угорская школа </a:t>
            </a:r>
            <a:r>
              <a:rPr lang="ru-RU" dirty="0" err="1" smtClean="0"/>
              <a:t>им.Э.Леннрота</a:t>
            </a:r>
            <a:r>
              <a:rPr lang="ru-RU" dirty="0" smtClean="0"/>
              <a:t>»</a:t>
            </a:r>
          </a:p>
          <a:p>
            <a:pPr algn="just"/>
            <a:r>
              <a:rPr lang="ru-RU" dirty="0" smtClean="0"/>
              <a:t>Авторы-составители (</a:t>
            </a:r>
            <a:r>
              <a:rPr lang="ru-RU" dirty="0" err="1" smtClean="0"/>
              <a:t>Алонцева</a:t>
            </a:r>
            <a:r>
              <a:rPr lang="ru-RU" dirty="0" smtClean="0"/>
              <a:t> О.И., Богданова Е.Г., Панкратьева Е.В., Петрова Н.А., Храмцова О.А.)</a:t>
            </a:r>
          </a:p>
          <a:p>
            <a:pPr marL="109728" indent="0" algn="just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50551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latin typeface="+mn-lt"/>
              </a:rPr>
              <a:t>РЕГЛАМЕНТ </a:t>
            </a:r>
            <a:endParaRPr lang="ru-RU" sz="4400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8100392" cy="5733256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ru-RU" sz="4800" b="1" dirty="0" smtClean="0"/>
              <a:t>3 </a:t>
            </a:r>
            <a:r>
              <a:rPr lang="ru-RU" sz="4800" b="1" dirty="0"/>
              <a:t>этапа</a:t>
            </a:r>
            <a:r>
              <a:rPr lang="ru-RU" sz="4800" b="1" dirty="0" smtClean="0"/>
              <a:t>:</a:t>
            </a:r>
          </a:p>
          <a:p>
            <a:pPr algn="just"/>
            <a:r>
              <a:rPr lang="ru-RU" sz="5400" dirty="0" smtClean="0"/>
              <a:t>Подготовительный </a:t>
            </a:r>
            <a:r>
              <a:rPr lang="ru-RU" sz="5400" dirty="0" smtClean="0"/>
              <a:t>этап</a:t>
            </a:r>
            <a:endParaRPr lang="ru-RU" sz="5400" dirty="0" smtClean="0"/>
          </a:p>
          <a:p>
            <a:pPr algn="just"/>
            <a:r>
              <a:rPr lang="ru-RU" sz="5400" dirty="0" smtClean="0"/>
              <a:t>Основной этап</a:t>
            </a:r>
            <a:endParaRPr lang="ru-RU" sz="5400" dirty="0" smtClean="0"/>
          </a:p>
          <a:p>
            <a:pPr algn="just"/>
            <a:r>
              <a:rPr lang="ru-RU" sz="5400" dirty="0" smtClean="0"/>
              <a:t> Этап доработки  программ</a:t>
            </a:r>
          </a:p>
          <a:p>
            <a:pPr marL="109728" indent="0" algn="just">
              <a:buNone/>
            </a:pPr>
            <a:endParaRPr lang="ru-RU" sz="5400" dirty="0" smtClean="0"/>
          </a:p>
        </p:txBody>
      </p:sp>
    </p:spTree>
    <p:extLst>
      <p:ext uri="{BB962C8B-B14F-4D97-AF65-F5344CB8AC3E}">
        <p14:creationId xmlns:p14="http://schemas.microsoft.com/office/powerpoint/2010/main" val="184229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72008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Подготовительный этап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4451324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ru-RU" sz="4400" dirty="0" smtClean="0"/>
              <a:t>Формирование рабочей группы</a:t>
            </a:r>
          </a:p>
          <a:p>
            <a:pPr algn="just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ru-RU" sz="4400" dirty="0" smtClean="0"/>
              <a:t>Разработка форм экспертных заключений</a:t>
            </a:r>
          </a:p>
          <a:p>
            <a:pPr algn="just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ru-RU" sz="4400" dirty="0" smtClean="0"/>
              <a:t>Выбор экспертных организаций</a:t>
            </a:r>
          </a:p>
          <a:p>
            <a:pPr marL="109728" indent="0" algn="just">
              <a:buNone/>
            </a:pPr>
            <a:endParaRPr lang="ru-RU" sz="4400" dirty="0" smtClean="0"/>
          </a:p>
          <a:p>
            <a:pPr marL="109728" indent="0" algn="just">
              <a:buNone/>
            </a:pPr>
            <a:r>
              <a:rPr lang="en-US" sz="4400" dirty="0" smtClean="0"/>
              <a:t>*</a:t>
            </a:r>
            <a:r>
              <a:rPr lang="ru-RU" sz="3000" dirty="0" smtClean="0"/>
              <a:t>Приказ </a:t>
            </a:r>
            <a:r>
              <a:rPr lang="ru-RU" sz="3000" dirty="0" smtClean="0"/>
              <a:t>Министерства образования Республики Карелия </a:t>
            </a:r>
            <a:r>
              <a:rPr lang="ru-RU" sz="3000" dirty="0" smtClean="0"/>
              <a:t>от 21 января 2014 года № 30 «Об определении экспертной организации для проведения этнокультурной и региональной экспертизы учебников»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212914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72008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Основной </a:t>
            </a:r>
            <a:r>
              <a:rPr lang="ru-RU" sz="4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этап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4451324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ru-RU" sz="4000" dirty="0" err="1" smtClean="0"/>
              <a:t>Этнорегиональная</a:t>
            </a:r>
            <a:r>
              <a:rPr lang="ru-RU" sz="4000" dirty="0" smtClean="0"/>
              <a:t> </a:t>
            </a:r>
            <a:r>
              <a:rPr lang="ru-RU" sz="4000" dirty="0"/>
              <a:t>экспертиза</a:t>
            </a:r>
          </a:p>
          <a:p>
            <a:pPr algn="just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ru-RU" sz="4000" dirty="0" smtClean="0"/>
              <a:t>Лингвистическая  </a:t>
            </a:r>
            <a:r>
              <a:rPr lang="ru-RU" sz="4000" dirty="0"/>
              <a:t>экспертиза</a:t>
            </a:r>
          </a:p>
          <a:p>
            <a:pPr algn="just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ru-RU" sz="4000" dirty="0" smtClean="0"/>
              <a:t>Профессиональная научно-педагогическая экспертиза </a:t>
            </a:r>
            <a:endParaRPr lang="ru-RU" sz="4000" dirty="0" smtClean="0"/>
          </a:p>
          <a:p>
            <a:pPr algn="just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ru-RU" sz="4000" dirty="0" smtClean="0"/>
              <a:t>Общественная экспертиза</a:t>
            </a:r>
          </a:p>
          <a:p>
            <a:pPr algn="just">
              <a:lnSpc>
                <a:spcPct val="170000"/>
              </a:lnSpc>
              <a:buFont typeface="Arial" panose="020B0604020202020204" pitchFamily="34" charset="0"/>
              <a:buChar char="•"/>
            </a:pP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284002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7950" y="476672"/>
            <a:ext cx="8208963" cy="792088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latin typeface="+mn-lt"/>
              </a:rPr>
              <a:t>Экспертные заключения</a:t>
            </a:r>
          </a:p>
        </p:txBody>
      </p:sp>
      <p:sp>
        <p:nvSpPr>
          <p:cNvPr id="26626" name="Объект 2"/>
          <p:cNvSpPr>
            <a:spLocks noGrp="1"/>
          </p:cNvSpPr>
          <p:nvPr>
            <p:ph idx="4294967295"/>
          </p:nvPr>
        </p:nvSpPr>
        <p:spPr>
          <a:xfrm>
            <a:off x="323850" y="1340768"/>
            <a:ext cx="8352606" cy="5328592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ru-RU" sz="3600" dirty="0" smtClean="0"/>
              <a:t>Экспертная группа – 7 человек</a:t>
            </a:r>
          </a:p>
          <a:p>
            <a:pPr algn="just" eaLnBrk="1" hangingPunct="1"/>
            <a:r>
              <a:rPr lang="ru-RU" sz="3600" dirty="0" smtClean="0"/>
              <a:t>35 экспертных заключений</a:t>
            </a:r>
          </a:p>
          <a:p>
            <a:pPr algn="just" eaLnBrk="1" hangingPunct="1"/>
            <a:r>
              <a:rPr lang="ru-RU" sz="3600" dirty="0" smtClean="0"/>
              <a:t>Результаты </a:t>
            </a:r>
            <a:r>
              <a:rPr lang="ru-RU" sz="3600" dirty="0" err="1" smtClean="0"/>
              <a:t>этнорегиональной</a:t>
            </a:r>
            <a:r>
              <a:rPr lang="ru-RU" sz="3600" dirty="0" smtClean="0"/>
              <a:t> и лингвистической экспертизы </a:t>
            </a:r>
          </a:p>
          <a:p>
            <a:pPr algn="just"/>
            <a:r>
              <a:rPr lang="ru-RU" sz="3600" dirty="0" smtClean="0"/>
              <a:t>Результаты профессиональной научно-педагогической экспертизы</a:t>
            </a:r>
          </a:p>
          <a:p>
            <a:pPr algn="just"/>
            <a:r>
              <a:rPr lang="ru-RU" sz="3600" dirty="0" smtClean="0"/>
              <a:t>Результаты общественной экспертизы</a:t>
            </a:r>
          </a:p>
          <a:p>
            <a:pPr algn="just"/>
            <a:endParaRPr lang="ru-RU" dirty="0"/>
          </a:p>
          <a:p>
            <a:pPr algn="just" eaLnBrk="1" hangingPunct="1"/>
            <a:endParaRPr lang="ru-RU" dirty="0"/>
          </a:p>
          <a:p>
            <a:pPr algn="just" eaLnBrk="1" hangingPunct="1"/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90725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7950" y="476672"/>
            <a:ext cx="8208963" cy="792088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latin typeface="+mn-lt"/>
              </a:rPr>
              <a:t>Результаты</a:t>
            </a:r>
          </a:p>
        </p:txBody>
      </p:sp>
      <p:sp>
        <p:nvSpPr>
          <p:cNvPr id="26626" name="Объект 2"/>
          <p:cNvSpPr>
            <a:spLocks noGrp="1"/>
          </p:cNvSpPr>
          <p:nvPr>
            <p:ph idx="4294967295"/>
          </p:nvPr>
        </p:nvSpPr>
        <p:spPr>
          <a:xfrm>
            <a:off x="107504" y="1340768"/>
            <a:ext cx="8784976" cy="5328592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Р</a:t>
            </a:r>
            <a:r>
              <a:rPr lang="ru-RU" dirty="0" smtClean="0"/>
              <a:t>екомендовать </a:t>
            </a:r>
            <a:r>
              <a:rPr lang="ru-RU" dirty="0"/>
              <a:t>к включению в реестр примерных образовательных программ в части учебных </a:t>
            </a:r>
            <a:r>
              <a:rPr lang="ru-RU" dirty="0" smtClean="0"/>
              <a:t>предметов – </a:t>
            </a:r>
            <a:r>
              <a:rPr lang="ru-RU" b="1" dirty="0" smtClean="0">
                <a:solidFill>
                  <a:srgbClr val="FF0000"/>
                </a:solidFill>
              </a:rPr>
              <a:t>да (100 %).</a:t>
            </a:r>
          </a:p>
          <a:p>
            <a:pPr algn="just"/>
            <a:r>
              <a:rPr lang="ru-RU" dirty="0"/>
              <a:t>В программе учтены национальные и этнокультурные особенности </a:t>
            </a:r>
            <a:r>
              <a:rPr lang="ru-RU" dirty="0" smtClean="0"/>
              <a:t>региона – </a:t>
            </a:r>
            <a:r>
              <a:rPr lang="ru-RU" b="1" dirty="0" smtClean="0">
                <a:solidFill>
                  <a:srgbClr val="FF0000"/>
                </a:solidFill>
              </a:rPr>
              <a:t>да (100%).</a:t>
            </a:r>
          </a:p>
          <a:p>
            <a:pPr algn="just"/>
            <a:r>
              <a:rPr lang="ru-RU" dirty="0"/>
              <a:t>Текстовой материал программы соответствует  современным языковым нормам – </a:t>
            </a:r>
            <a:r>
              <a:rPr lang="ru-RU" b="1" dirty="0">
                <a:solidFill>
                  <a:srgbClr val="FF0000"/>
                </a:solidFill>
              </a:rPr>
              <a:t>да (100%).</a:t>
            </a:r>
          </a:p>
          <a:p>
            <a:pPr algn="just"/>
            <a:endParaRPr lang="ru-RU" dirty="0" smtClean="0"/>
          </a:p>
          <a:p>
            <a:pPr marL="109728" indent="0" algn="just">
              <a:buNone/>
            </a:pPr>
            <a:r>
              <a:rPr lang="en-US" dirty="0" smtClean="0"/>
              <a:t>* </a:t>
            </a:r>
            <a:r>
              <a:rPr lang="ru-RU" dirty="0" smtClean="0"/>
              <a:t>Примечание: замечания </a:t>
            </a:r>
            <a:r>
              <a:rPr lang="ru-RU" dirty="0"/>
              <a:t>указаны в приложении</a:t>
            </a:r>
          </a:p>
          <a:p>
            <a:pPr algn="just" eaLnBrk="1" hangingPunct="1"/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320262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7950" y="332656"/>
            <a:ext cx="8208963" cy="288033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sz="1800" b="1" dirty="0"/>
              <a:t> 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2700" b="1" dirty="0" smtClean="0">
                <a:latin typeface="+mn-lt"/>
              </a:rPr>
              <a:t>ОБЩЕСТВЕННАЯ ЭКСПЕРТИЗА</a:t>
            </a:r>
            <a:endParaRPr lang="ru-RU" sz="2700" b="1" dirty="0">
              <a:latin typeface="+mn-lt"/>
            </a:endParaRPr>
          </a:p>
        </p:txBody>
      </p:sp>
      <p:sp>
        <p:nvSpPr>
          <p:cNvPr id="26626" name="Объект 2"/>
          <p:cNvSpPr>
            <a:spLocks noGrp="1"/>
          </p:cNvSpPr>
          <p:nvPr>
            <p:ph idx="4294967295"/>
          </p:nvPr>
        </p:nvSpPr>
        <p:spPr>
          <a:xfrm>
            <a:off x="-108520" y="764704"/>
            <a:ext cx="9252520" cy="6624735"/>
          </a:xfrm>
        </p:spPr>
        <p:txBody>
          <a:bodyPr>
            <a:normAutofit fontScale="25000" lnSpcReduction="20000"/>
          </a:bodyPr>
          <a:lstStyle/>
          <a:p>
            <a:r>
              <a:rPr lang="ru-RU" sz="5600" b="1" dirty="0">
                <a:solidFill>
                  <a:srgbClr val="FF0000"/>
                </a:solidFill>
              </a:rPr>
              <a:t>сайт "Этнокультурное образование в Республике Карелия" </a:t>
            </a:r>
            <a:r>
              <a:rPr lang="ru-RU" sz="5600" u="sng" dirty="0">
                <a:hlinkClick r:id="rId2"/>
              </a:rPr>
              <a:t>http://edu-rk.ru/index.php/edu/news/item/724-ekspertizaprogrammnatshshkola2016</a:t>
            </a:r>
            <a:endParaRPr lang="ru-RU" sz="5600" dirty="0"/>
          </a:p>
          <a:p>
            <a:r>
              <a:rPr lang="ru-RU" sz="5600" b="1" dirty="0" smtClean="0"/>
              <a:t>Примерная программа по </a:t>
            </a:r>
            <a:r>
              <a:rPr lang="ru-RU" sz="5600" b="1" dirty="0" err="1" smtClean="0"/>
              <a:t>ливвиковскому</a:t>
            </a:r>
            <a:r>
              <a:rPr lang="ru-RU" sz="5600" b="1" dirty="0" smtClean="0"/>
              <a:t> наречию карельского языка для начальной школы по ФГОС НОО 2016 </a:t>
            </a:r>
            <a:r>
              <a:rPr lang="ru-RU" sz="5600" u="sng" dirty="0" smtClean="0">
                <a:hlinkClick r:id="rId3"/>
              </a:rPr>
              <a:t>https://drive.google.com/file/d/0ByPh9PHD8YGeYVN0cV9iMmZ0VFk/view?usp=sharing</a:t>
            </a:r>
            <a:r>
              <a:rPr lang="ru-RU" sz="5600" dirty="0" smtClean="0"/>
              <a:t> </a:t>
            </a:r>
            <a:r>
              <a:rPr lang="ru-RU" sz="5600" b="1" dirty="0" smtClean="0"/>
              <a:t>Общественная экспертиза Примерной программы по </a:t>
            </a:r>
            <a:r>
              <a:rPr lang="ru-RU" sz="5600" b="1" dirty="0" err="1" smtClean="0"/>
              <a:t>ливвиковскому</a:t>
            </a:r>
            <a:r>
              <a:rPr lang="ru-RU" sz="5600" b="1" dirty="0" smtClean="0"/>
              <a:t> наречию карельского языка для начальной школы по ФГОС НОО 2016 </a:t>
            </a:r>
            <a:r>
              <a:rPr lang="ru-RU" sz="5600" u="sng" dirty="0" smtClean="0">
                <a:hlinkClick r:id="rId4"/>
              </a:rPr>
              <a:t>https://docs.google.com/forms/d/1O7oTR6p1FVVEYW2d6w8GksFc-gv9HKpHMAtz-Duf0qU/viewform</a:t>
            </a:r>
            <a:endParaRPr lang="ru-RU" sz="5600" dirty="0" smtClean="0"/>
          </a:p>
          <a:p>
            <a:r>
              <a:rPr lang="ru-RU" sz="5600" b="1" dirty="0" smtClean="0"/>
              <a:t>Примерная </a:t>
            </a:r>
            <a:r>
              <a:rPr lang="ru-RU" sz="5600" b="1" dirty="0"/>
              <a:t>программа по собственно карельскому наречию карельского языка для начальной школы по ФГОС НОО 2016</a:t>
            </a:r>
            <a:r>
              <a:rPr lang="ru-RU" sz="5600" dirty="0"/>
              <a:t> </a:t>
            </a:r>
            <a:r>
              <a:rPr lang="ru-RU" sz="5600" u="sng" dirty="0">
                <a:hlinkClick r:id="rId5"/>
              </a:rPr>
              <a:t>https://drive.google.com/file/d/0ByPh9PHD8YGeam1raEtnRnNVQVk/view?usp=sharing</a:t>
            </a:r>
            <a:r>
              <a:rPr lang="ru-RU" sz="5600" dirty="0"/>
              <a:t> </a:t>
            </a:r>
            <a:r>
              <a:rPr lang="ru-RU" sz="5600" b="1" dirty="0"/>
              <a:t>Общественная экспертиза Примерной программы по собственно карельскому наречию карельского языка для начальной школы по ФГОС НОО 2016</a:t>
            </a:r>
            <a:r>
              <a:rPr lang="ru-RU" sz="5600" dirty="0"/>
              <a:t> </a:t>
            </a:r>
            <a:r>
              <a:rPr lang="ru-RU" sz="5600" u="sng" dirty="0">
                <a:hlinkClick r:id="rId6"/>
              </a:rPr>
              <a:t>https://docs.google.com/forms/d/1KcMMdaq8f5C4C6IrqXgUe0B7OSHT7K8GXQju6JlJQes/viewform</a:t>
            </a:r>
            <a:endParaRPr lang="ru-RU" sz="5600" dirty="0"/>
          </a:p>
          <a:p>
            <a:r>
              <a:rPr lang="ru-RU" sz="5600" b="1" dirty="0"/>
              <a:t>Примерная программа по вепсскому языку для начальной школы по ФГОС НОО 2016</a:t>
            </a:r>
            <a:r>
              <a:rPr lang="ru-RU" sz="5600" dirty="0"/>
              <a:t> </a:t>
            </a:r>
            <a:r>
              <a:rPr lang="ru-RU" sz="5600" u="sng" dirty="0">
                <a:hlinkClick r:id="rId7"/>
              </a:rPr>
              <a:t>https://drive.google.com/file/d/0ByPh9PHD8YGeZnZ3cXp1QUhFc2c/view?usp=sharing</a:t>
            </a:r>
            <a:r>
              <a:rPr lang="ru-RU" sz="5600" dirty="0"/>
              <a:t> </a:t>
            </a:r>
            <a:r>
              <a:rPr lang="ru-RU" sz="5600" b="1" dirty="0"/>
              <a:t>Общественная экспертиза Примерной программы по вепсскому языку для начальной школы по ФГОС НОО 2016</a:t>
            </a:r>
            <a:r>
              <a:rPr lang="ru-RU" sz="5600" dirty="0"/>
              <a:t> </a:t>
            </a:r>
            <a:r>
              <a:rPr lang="ru-RU" sz="5600" u="sng" dirty="0">
                <a:hlinkClick r:id="rId8"/>
              </a:rPr>
              <a:t>https://docs.google.com/forms/d/1rpkLCzdsgcn6mRB8PgNRMYIUoU3zpDE6opngTEUdJkI/viewform</a:t>
            </a:r>
            <a:endParaRPr lang="ru-RU" sz="5600" dirty="0"/>
          </a:p>
          <a:p>
            <a:r>
              <a:rPr lang="ru-RU" sz="5600" b="1" dirty="0"/>
              <a:t>Примерная программа по финскому языку как родному для начальной школы по ФГОС НОО 2016 </a:t>
            </a:r>
            <a:r>
              <a:rPr lang="ru-RU" sz="5600" u="sng" dirty="0">
                <a:hlinkClick r:id="rId9"/>
              </a:rPr>
              <a:t>https://drive.google.com/file/d/0ByPh9PHD8YGeV2hmQUNjZ0dOZ3c/view?usp=sharing</a:t>
            </a:r>
            <a:r>
              <a:rPr lang="ru-RU" sz="5600" dirty="0"/>
              <a:t> </a:t>
            </a:r>
            <a:r>
              <a:rPr lang="ru-RU" sz="5600" b="1" dirty="0"/>
              <a:t>Общественная экспертиза Примерной программы по финскому языку как родному для начальной школы по ФГОС НОО 2016</a:t>
            </a:r>
            <a:r>
              <a:rPr lang="ru-RU" sz="5600" dirty="0"/>
              <a:t> </a:t>
            </a:r>
            <a:r>
              <a:rPr lang="ru-RU" sz="5600" u="sng" dirty="0">
                <a:hlinkClick r:id="rId10"/>
              </a:rPr>
              <a:t>https://docs.google.com/forms/d/1XJtzfm6Z2sLfrlUpQf4Aq_F-Wcnd8eKZrK-Pq5Q9gMA/viewform</a:t>
            </a:r>
            <a:endParaRPr lang="ru-RU" sz="5600" dirty="0"/>
          </a:p>
          <a:p>
            <a:r>
              <a:rPr lang="ru-RU" sz="5600" b="1" dirty="0"/>
              <a:t>Примерная программа по финскому языку как иностранному для начальной школы по ФГОС НОО 2016</a:t>
            </a:r>
            <a:r>
              <a:rPr lang="ru-RU" sz="5600" dirty="0"/>
              <a:t> </a:t>
            </a:r>
            <a:r>
              <a:rPr lang="ru-RU" sz="5600" u="sng" dirty="0">
                <a:hlinkClick r:id="rId11"/>
              </a:rPr>
              <a:t>https://drive.google.com/file/d/0ByPh9PHD8YGeSEtYUFZvMzVodEk/view?usp=sharing</a:t>
            </a:r>
            <a:r>
              <a:rPr lang="ru-RU" sz="5600" dirty="0"/>
              <a:t> </a:t>
            </a:r>
            <a:r>
              <a:rPr lang="ru-RU" sz="5600" b="1" dirty="0"/>
              <a:t>Общественная экспертиза Примерной программы по финскому языку как иностранному для начальной школы по ФГОС НОО 2016</a:t>
            </a:r>
            <a:r>
              <a:rPr lang="ru-RU" sz="5600" dirty="0"/>
              <a:t> </a:t>
            </a:r>
            <a:r>
              <a:rPr lang="ru-RU" sz="5600" u="sng" dirty="0">
                <a:hlinkClick r:id="rId12"/>
              </a:rPr>
              <a:t>https://docs.google.com/forms/d/1C6b6RJNhOE1U4_lBNrFjMSClLU0BdQyg_QLizNDjJbY/viewform</a:t>
            </a:r>
            <a:endParaRPr lang="ru-RU" sz="5600" dirty="0"/>
          </a:p>
          <a:p>
            <a:endParaRPr lang="ru-RU" sz="5600" dirty="0"/>
          </a:p>
          <a:p>
            <a:pPr algn="just" eaLnBrk="1" hangingPunct="1"/>
            <a:endParaRPr lang="ru-RU" sz="5600" dirty="0" smtClean="0"/>
          </a:p>
        </p:txBody>
      </p:sp>
    </p:spTree>
    <p:extLst>
      <p:ext uri="{BB962C8B-B14F-4D97-AF65-F5344CB8AC3E}">
        <p14:creationId xmlns:p14="http://schemas.microsoft.com/office/powerpoint/2010/main" val="59230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9512" y="476672"/>
            <a:ext cx="8208963" cy="576064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4400" b="1" dirty="0"/>
              <a:t> </a:t>
            </a:r>
            <a:r>
              <a:rPr lang="ru-RU" sz="4400" dirty="0"/>
              <a:t/>
            </a:r>
            <a:br>
              <a:rPr lang="ru-RU" sz="4400" dirty="0"/>
            </a:br>
            <a:r>
              <a:rPr lang="ru-RU" sz="4400" b="1" dirty="0" smtClean="0">
                <a:latin typeface="+mn-lt"/>
              </a:rPr>
              <a:t>РЕШЕНИЕ</a:t>
            </a:r>
            <a:br>
              <a:rPr lang="ru-RU" sz="4400" b="1" dirty="0" smtClean="0">
                <a:latin typeface="+mn-lt"/>
              </a:rPr>
            </a:br>
            <a:endParaRPr lang="ru-RU" sz="4400" b="1" dirty="0">
              <a:latin typeface="+mn-lt"/>
            </a:endParaRPr>
          </a:p>
        </p:txBody>
      </p:sp>
      <p:sp>
        <p:nvSpPr>
          <p:cNvPr id="26626" name="Объект 2"/>
          <p:cNvSpPr>
            <a:spLocks noGrp="1"/>
          </p:cNvSpPr>
          <p:nvPr>
            <p:ph idx="4294967295"/>
          </p:nvPr>
        </p:nvSpPr>
        <p:spPr>
          <a:xfrm>
            <a:off x="107504" y="1196975"/>
            <a:ext cx="8784976" cy="5661025"/>
          </a:xfrm>
        </p:spPr>
        <p:txBody>
          <a:bodyPr>
            <a:normAutofit fontScale="92500" lnSpcReduction="10000"/>
          </a:bodyPr>
          <a:lstStyle/>
          <a:p>
            <a:pPr marL="109728" indent="0" algn="just">
              <a:buNone/>
            </a:pPr>
            <a:r>
              <a:rPr lang="ru-RU" dirty="0"/>
              <a:t>1. Принять к сведению результаты экспертной оценки проектов примерных программ по карельскому, вепсскому и финскому языкам для начальной школы.</a:t>
            </a:r>
          </a:p>
          <a:p>
            <a:pPr marL="109728" indent="0" algn="just">
              <a:buNone/>
            </a:pPr>
            <a:r>
              <a:rPr lang="ru-RU" dirty="0"/>
              <a:t>2. Разработчикам примерных программ (ГАУ ДПО РК «Карельский институт развития образования») учесть замечания экспертов в окончательной редакции программ.  </a:t>
            </a:r>
          </a:p>
          <a:p>
            <a:pPr marL="109728" indent="0" algn="just">
              <a:buNone/>
            </a:pPr>
            <a:r>
              <a:rPr lang="ru-RU" dirty="0"/>
              <a:t>3. Рекомендовать направить подготовленные проекты примерных программ по карельскому, вепсскому и финскому языкам для начальной школы в федеральное учебно-методическое объединение по общему образованию для проведения экспертизы и включения данных программ в реестр примерных образовательных программ в части учебных предметов.</a:t>
            </a:r>
          </a:p>
          <a:p>
            <a:pPr algn="just"/>
            <a:endParaRPr lang="ru-RU" dirty="0"/>
          </a:p>
          <a:p>
            <a:pPr algn="just" eaLnBrk="1" hangingPunct="1"/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350061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+mn-lt"/>
              </a:rPr>
              <a:t>НОРМАТИВНАЯ БАЗА</a:t>
            </a:r>
            <a:endParaRPr lang="ru-RU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/>
              <a:t>Федеральный закон от 29.12.2012 г. № 273-ФЗ «Об образовании в Российской Федерации» (ст</a:t>
            </a:r>
            <a:r>
              <a:rPr lang="ru-RU" dirty="0"/>
              <a:t>. 19. Научно-методическое и ресурсное обеспечение системы </a:t>
            </a:r>
            <a:r>
              <a:rPr lang="ru-RU" dirty="0" smtClean="0"/>
              <a:t>образования)</a:t>
            </a:r>
          </a:p>
          <a:p>
            <a:pPr algn="just"/>
            <a:r>
              <a:rPr lang="ru-RU" dirty="0" smtClean="0"/>
              <a:t>Приказ </a:t>
            </a:r>
            <a:r>
              <a:rPr lang="ru-RU" dirty="0"/>
              <a:t>Министерства образования и науки РФ от 15 октября 2014 г. </a:t>
            </a:r>
            <a:r>
              <a:rPr lang="ru-RU" dirty="0" smtClean="0"/>
              <a:t>№</a:t>
            </a:r>
            <a:r>
              <a:rPr lang="ru-RU" dirty="0"/>
              <a:t> 1322 </a:t>
            </a:r>
            <a:r>
              <a:rPr lang="ru-RU" dirty="0" smtClean="0"/>
              <a:t>«Об </a:t>
            </a:r>
            <a:r>
              <a:rPr lang="ru-RU" dirty="0"/>
              <a:t>утверждении Типового положения об учебно-методических объединениях в системе общего </a:t>
            </a:r>
            <a:r>
              <a:rPr lang="ru-RU" dirty="0" smtClean="0"/>
              <a:t>образования»</a:t>
            </a:r>
            <a:endParaRPr lang="ru-RU" dirty="0" smtClean="0"/>
          </a:p>
          <a:p>
            <a:pPr algn="just"/>
            <a:r>
              <a:rPr lang="ru-RU" dirty="0"/>
              <a:t>Приказ Министерства образования и науки Российской </a:t>
            </a:r>
            <a:r>
              <a:rPr lang="ru-RU" dirty="0" smtClean="0"/>
              <a:t>Федерации </a:t>
            </a:r>
            <a:r>
              <a:rPr lang="ru-RU" dirty="0"/>
              <a:t>от 23 марта 2015 г. </a:t>
            </a:r>
            <a:r>
              <a:rPr lang="ru-RU" dirty="0" smtClean="0"/>
              <a:t>№ 277 </a:t>
            </a:r>
            <a:r>
              <a:rPr lang="ru-RU" dirty="0"/>
              <a:t>«О федеральном </a:t>
            </a:r>
            <a:r>
              <a:rPr lang="ru-RU" dirty="0" smtClean="0"/>
              <a:t>учебно-методическом объединении </a:t>
            </a:r>
            <a:r>
              <a:rPr lang="ru-RU" dirty="0"/>
              <a:t>по общему </a:t>
            </a:r>
            <a:r>
              <a:rPr lang="ru-RU" dirty="0" smtClean="0"/>
              <a:t>образованию»</a:t>
            </a:r>
          </a:p>
          <a:p>
            <a:pPr algn="just"/>
            <a:r>
              <a:rPr lang="ru-RU" dirty="0"/>
              <a:t>Приказ Министерства образования </a:t>
            </a:r>
            <a:r>
              <a:rPr lang="ru-RU" dirty="0" smtClean="0"/>
              <a:t>Республики Карелия от 19 января 2016 </a:t>
            </a:r>
            <a:r>
              <a:rPr lang="ru-RU" dirty="0"/>
              <a:t>г. № </a:t>
            </a:r>
            <a:r>
              <a:rPr lang="ru-RU" dirty="0" smtClean="0"/>
              <a:t>32«Об утверждении Положения об учебно-методическом </a:t>
            </a:r>
            <a:r>
              <a:rPr lang="ru-RU" dirty="0"/>
              <a:t>объединении </a:t>
            </a:r>
            <a:r>
              <a:rPr lang="ru-RU" dirty="0" smtClean="0"/>
              <a:t>в системе  общего образования и назначении председателя учебно-методического объединения </a:t>
            </a:r>
            <a:r>
              <a:rPr lang="ru-RU" dirty="0"/>
              <a:t>в системе  общего </a:t>
            </a:r>
            <a:r>
              <a:rPr lang="ru-RU" dirty="0" smtClean="0"/>
              <a:t>образования»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220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 algn="ctr"/>
            <a:endParaRPr lang="ru-RU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ru-RU" sz="3600" b="1" dirty="0" smtClean="0"/>
              <a:t>ЭКСПЕРТИЗА</a:t>
            </a:r>
          </a:p>
          <a:p>
            <a:pPr marL="109728" indent="0" algn="ctr">
              <a:buNone/>
            </a:pPr>
            <a:r>
              <a:rPr lang="ru-RU" sz="3600" b="1" dirty="0" smtClean="0"/>
              <a:t> ПРИМЕРНЫХ ПРОГРАММ ПО РОДНЫМ ЯЗЫКАМ (КАРЕЛЬСКОМУ, ВЕПССКОМУ, ФИНСКОМУ) И ИНОСТРАННОМУ (ФИНСКОМУ) ЯЗЫКУ ДЛЯ ОСНОВНОЙ ШКОЛЫ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26639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 algn="ctr"/>
            <a:endParaRPr lang="ru-RU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ru-RU" sz="3600" b="1" dirty="0" smtClean="0"/>
              <a:t>ЭКСПЕРТИЗА</a:t>
            </a:r>
          </a:p>
          <a:p>
            <a:pPr marL="109728" indent="0" algn="ctr">
              <a:buNone/>
            </a:pPr>
            <a:r>
              <a:rPr lang="ru-RU" sz="3600" b="1" dirty="0" smtClean="0"/>
              <a:t> ПРИМЕРНЫХ ПРОГРАММ ПО РОДНЫМ ЯЗЫКАМ (КАРЕЛЬСКОМУ, ВЕПССКОМУ, ФИНСКОМУ) И ИНОСТРАННОМУ (ФИНСКОМУ) ЯЗЫКУ ДЛЯ ОСНОВНОЙ ШКОЛЫ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26639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+mn-lt"/>
              </a:rPr>
              <a:t>ПРИМЕРНЫЕ ПРОГРАММЫ</a:t>
            </a:r>
            <a:endParaRPr lang="ru-RU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900" dirty="0"/>
              <a:t>Примерная программа по </a:t>
            </a:r>
            <a:r>
              <a:rPr lang="ru-RU" sz="2900" dirty="0" err="1"/>
              <a:t>ливвиковскому</a:t>
            </a:r>
            <a:r>
              <a:rPr lang="ru-RU" sz="2900" dirty="0"/>
              <a:t> наречию карельского языка </a:t>
            </a:r>
            <a:endParaRPr lang="ru-RU" sz="2900" dirty="0" smtClean="0"/>
          </a:p>
          <a:p>
            <a:pPr algn="just"/>
            <a:r>
              <a:rPr lang="ru-RU" sz="2900" dirty="0" smtClean="0"/>
              <a:t>Примерная </a:t>
            </a:r>
            <a:r>
              <a:rPr lang="ru-RU" sz="2900" dirty="0"/>
              <a:t>программа по собственно карельскому наречию карельского языка </a:t>
            </a:r>
            <a:endParaRPr lang="ru-RU" sz="2900" dirty="0" smtClean="0"/>
          </a:p>
          <a:p>
            <a:pPr algn="just"/>
            <a:r>
              <a:rPr lang="ru-RU" sz="2900" dirty="0" smtClean="0"/>
              <a:t>Примерная </a:t>
            </a:r>
            <a:r>
              <a:rPr lang="ru-RU" sz="2900" dirty="0"/>
              <a:t>программа по </a:t>
            </a:r>
            <a:r>
              <a:rPr lang="ru-RU" sz="2900" dirty="0" smtClean="0"/>
              <a:t>вепсскому языку </a:t>
            </a:r>
          </a:p>
          <a:p>
            <a:pPr algn="just"/>
            <a:r>
              <a:rPr lang="ru-RU" sz="2900" dirty="0" smtClean="0"/>
              <a:t>Примерная </a:t>
            </a:r>
            <a:r>
              <a:rPr lang="ru-RU" sz="2900" dirty="0"/>
              <a:t>программа по финскому языку как родному </a:t>
            </a:r>
            <a:endParaRPr lang="ru-RU" sz="2900" dirty="0" smtClean="0"/>
          </a:p>
          <a:p>
            <a:r>
              <a:rPr lang="ru-RU" sz="3200" dirty="0" smtClean="0"/>
              <a:t>Примерная </a:t>
            </a:r>
            <a:r>
              <a:rPr lang="ru-RU" sz="3200" dirty="0"/>
              <a:t>программа по </a:t>
            </a:r>
            <a:r>
              <a:rPr lang="ru-RU" sz="3200" dirty="0" smtClean="0"/>
              <a:t>иностранному (финскому</a:t>
            </a:r>
            <a:r>
              <a:rPr lang="ru-RU" sz="3200" dirty="0"/>
              <a:t>) языку со 2-ого </a:t>
            </a:r>
            <a:r>
              <a:rPr lang="ru-RU" sz="3200" dirty="0" smtClean="0"/>
              <a:t>класса</a:t>
            </a:r>
          </a:p>
          <a:p>
            <a:r>
              <a:rPr lang="ru-RU" sz="3200" dirty="0"/>
              <a:t>Примерная программа по </a:t>
            </a:r>
            <a:r>
              <a:rPr lang="ru-RU" sz="3200" dirty="0" smtClean="0"/>
              <a:t>финскому языку как второму иностранному с </a:t>
            </a:r>
            <a:r>
              <a:rPr lang="ru-RU" sz="3200" dirty="0"/>
              <a:t>5-ого </a:t>
            </a:r>
            <a:r>
              <a:rPr lang="ru-RU" sz="3200" dirty="0" smtClean="0"/>
              <a:t>класса (2ИЯ)  </a:t>
            </a:r>
            <a:endParaRPr lang="ru-RU" sz="2900" dirty="0"/>
          </a:p>
        </p:txBody>
      </p:sp>
    </p:spTree>
    <p:extLst>
      <p:ext uri="{BB962C8B-B14F-4D97-AF65-F5344CB8AC3E}">
        <p14:creationId xmlns:p14="http://schemas.microsoft.com/office/powerpoint/2010/main" val="379462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 algn="ctr"/>
            <a:endParaRPr lang="ru-RU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endParaRPr lang="ru-RU" sz="3600" b="1" dirty="0" smtClean="0"/>
          </a:p>
          <a:p>
            <a:pPr marL="109728" indent="0" algn="ctr">
              <a:buNone/>
            </a:pPr>
            <a:r>
              <a:rPr lang="ru-RU" sz="3600" b="1" dirty="0" smtClean="0"/>
              <a:t>ЭКСПЕРТИЗА</a:t>
            </a:r>
            <a:endParaRPr lang="ru-RU" sz="3600" b="1" dirty="0" smtClean="0"/>
          </a:p>
          <a:p>
            <a:pPr marL="109728" indent="0" algn="ctr">
              <a:buNone/>
            </a:pPr>
            <a:r>
              <a:rPr lang="ru-RU" sz="3600" b="1" dirty="0" smtClean="0"/>
              <a:t> </a:t>
            </a:r>
            <a:r>
              <a:rPr lang="ru-RU" sz="3600" b="1" dirty="0" smtClean="0"/>
              <a:t>ПРИМЕРНОЙ ПРОГРАММЫ ПО ПРЕДМЕТУ «КРАЙ, В КОТОРОМ Я ЖИВУ» ДЛЯ НАЧАЛЬНОЙ </a:t>
            </a:r>
            <a:r>
              <a:rPr lang="ru-RU" sz="3600" b="1" dirty="0" smtClean="0"/>
              <a:t>ШКОЛЫ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26639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 algn="ctr"/>
            <a:endParaRPr lang="ru-RU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ru-RU" sz="3600" b="1" dirty="0" smtClean="0"/>
              <a:t>ЭКСПЕРТИЗА</a:t>
            </a:r>
          </a:p>
          <a:p>
            <a:pPr marL="109728" indent="0" algn="ctr">
              <a:buNone/>
            </a:pPr>
            <a:r>
              <a:rPr lang="ru-RU" sz="3600" b="1" dirty="0" smtClean="0"/>
              <a:t> </a:t>
            </a:r>
            <a:r>
              <a:rPr lang="ru-RU" sz="3600" b="1" dirty="0" smtClean="0"/>
              <a:t>ПРИМЕРНОЙ ПАРЦИАЛЬНОЙ ОБРАЗОВАТЕЛЬНОЙ ПРОГРАММЫ ЭТНОКУЛЬТУРНОЙ НАПРАВЛЕННОСТИ ДЛЯ ДОШКОЛЬНЫХ ОБРАЗОВАТЕЛЬНЫХ ОРГАНИЗАЦИЙ «КАРЕЛИЯ – МОЯ МАЛАЯ РОДИНА»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412121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+mn-lt"/>
              </a:rPr>
              <a:t>ПРИМЕРНЫЕ ПРОГРАММЫ</a:t>
            </a:r>
            <a:endParaRPr lang="ru-RU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900" dirty="0"/>
              <a:t>Примерная программа по </a:t>
            </a:r>
            <a:r>
              <a:rPr lang="ru-RU" sz="2900" dirty="0" err="1"/>
              <a:t>ливвиковскому</a:t>
            </a:r>
            <a:r>
              <a:rPr lang="ru-RU" sz="2900" dirty="0"/>
              <a:t> наречию карельского языка </a:t>
            </a:r>
            <a:endParaRPr lang="ru-RU" sz="2900" dirty="0" smtClean="0"/>
          </a:p>
          <a:p>
            <a:pPr algn="just"/>
            <a:r>
              <a:rPr lang="ru-RU" sz="2900" dirty="0" smtClean="0"/>
              <a:t>Примерная </a:t>
            </a:r>
            <a:r>
              <a:rPr lang="ru-RU" sz="2900" dirty="0"/>
              <a:t>программа по собственно карельскому наречию карельского языка </a:t>
            </a:r>
            <a:endParaRPr lang="ru-RU" sz="2900" dirty="0" smtClean="0"/>
          </a:p>
          <a:p>
            <a:pPr algn="just"/>
            <a:r>
              <a:rPr lang="ru-RU" sz="2900" dirty="0" smtClean="0"/>
              <a:t>Примерная </a:t>
            </a:r>
            <a:r>
              <a:rPr lang="ru-RU" sz="2900" dirty="0"/>
              <a:t>программа по </a:t>
            </a:r>
            <a:r>
              <a:rPr lang="ru-RU" sz="2900" dirty="0" smtClean="0"/>
              <a:t>вепсскому языку </a:t>
            </a:r>
          </a:p>
          <a:p>
            <a:pPr algn="just"/>
            <a:r>
              <a:rPr lang="ru-RU" sz="2900" dirty="0" smtClean="0"/>
              <a:t>Примерная </a:t>
            </a:r>
            <a:r>
              <a:rPr lang="ru-RU" sz="2900" dirty="0"/>
              <a:t>программа по финскому языку как родному </a:t>
            </a:r>
            <a:endParaRPr lang="ru-RU" sz="2900" dirty="0" smtClean="0"/>
          </a:p>
          <a:p>
            <a:r>
              <a:rPr lang="ru-RU" sz="3200" dirty="0" smtClean="0"/>
              <a:t>Примерная </a:t>
            </a:r>
            <a:r>
              <a:rPr lang="ru-RU" sz="3200" dirty="0"/>
              <a:t>программа по </a:t>
            </a:r>
            <a:r>
              <a:rPr lang="ru-RU" sz="3200" dirty="0" smtClean="0"/>
              <a:t>иностранному (финскому</a:t>
            </a:r>
            <a:r>
              <a:rPr lang="ru-RU" sz="3200" dirty="0"/>
              <a:t>) языку со 2-ого </a:t>
            </a:r>
            <a:r>
              <a:rPr lang="ru-RU" sz="3200" dirty="0"/>
              <a:t>класса (2ИЯ) </a:t>
            </a:r>
            <a:endParaRPr lang="ru-RU" sz="3200" dirty="0" smtClean="0"/>
          </a:p>
          <a:p>
            <a:r>
              <a:rPr lang="ru-RU" sz="3200" dirty="0"/>
              <a:t>Примерная программа по </a:t>
            </a:r>
            <a:r>
              <a:rPr lang="ru-RU" sz="3200" dirty="0" smtClean="0"/>
              <a:t>финскому языку как второму иностранному с </a:t>
            </a:r>
            <a:r>
              <a:rPr lang="ru-RU" sz="3200" dirty="0"/>
              <a:t>5-ого </a:t>
            </a:r>
            <a:r>
              <a:rPr lang="ru-RU" sz="3200" dirty="0" smtClean="0"/>
              <a:t>класса (2ИЯ)  </a:t>
            </a:r>
            <a:endParaRPr lang="ru-RU" sz="2900" dirty="0"/>
          </a:p>
        </p:txBody>
      </p:sp>
    </p:spTree>
    <p:extLst>
      <p:ext uri="{BB962C8B-B14F-4D97-AF65-F5344CB8AC3E}">
        <p14:creationId xmlns:p14="http://schemas.microsoft.com/office/powerpoint/2010/main" val="379462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 algn="ctr"/>
            <a:endParaRPr lang="ru-RU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endParaRPr lang="ru-RU" sz="3600" b="1" dirty="0" smtClean="0"/>
          </a:p>
          <a:p>
            <a:pPr marL="109728" indent="0" algn="ctr">
              <a:buNone/>
            </a:pPr>
            <a:r>
              <a:rPr lang="ru-RU" sz="3600" b="1" dirty="0" smtClean="0"/>
              <a:t>ЭКСПЕРТИЗА</a:t>
            </a:r>
            <a:endParaRPr lang="ru-RU" sz="3600" b="1" dirty="0" smtClean="0"/>
          </a:p>
          <a:p>
            <a:pPr marL="109728" indent="0" algn="ctr">
              <a:buNone/>
            </a:pPr>
            <a:r>
              <a:rPr lang="ru-RU" sz="3600" b="1" dirty="0" smtClean="0"/>
              <a:t> </a:t>
            </a:r>
            <a:r>
              <a:rPr lang="ru-RU" sz="3600" b="1" dirty="0" smtClean="0"/>
              <a:t>ПРИМЕРНОЙ ПРОГРАММЫ ПО ПРЕДМЕТУ «МОЯ КАРЕЛИЯ» ДЛЯ ОСНОВНОЙ </a:t>
            </a:r>
            <a:r>
              <a:rPr lang="ru-RU" sz="3600" b="1" dirty="0" smtClean="0"/>
              <a:t>ШКОЛЫ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428328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 algn="ctr"/>
            <a:endParaRPr lang="ru-RU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ru-RU" sz="3600" b="1" dirty="0" smtClean="0"/>
              <a:t>ЭКСПЕРТИЗА</a:t>
            </a:r>
          </a:p>
          <a:p>
            <a:pPr marL="109728" indent="0" algn="ctr">
              <a:buNone/>
            </a:pPr>
            <a:r>
              <a:rPr lang="ru-RU" sz="3600" b="1" dirty="0" smtClean="0"/>
              <a:t> ПРИМЕРНЫХ ПРОГРАММ ПО РОДНЫМ ЯЗЫКАМ (КАРЕЛЬСКОМУ, ВЕПССКОМУ, ФИНСКОМУ) И ИНОСТРАННОМУ (ФИНСКОМУ) ЯЗЫКУ ДЛЯ </a:t>
            </a:r>
            <a:r>
              <a:rPr lang="ru-RU" sz="3600" b="1" dirty="0" smtClean="0"/>
              <a:t>СТАРШЕЙ </a:t>
            </a:r>
            <a:r>
              <a:rPr lang="ru-RU" sz="3600" b="1" dirty="0" smtClean="0"/>
              <a:t>ШКОЛЫ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12892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+mn-lt"/>
              </a:rPr>
              <a:t>ПРИМЕРНЫЕ ПРОГРАММЫ</a:t>
            </a:r>
            <a:endParaRPr lang="ru-RU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900" dirty="0"/>
              <a:t>Примерная программа по </a:t>
            </a:r>
            <a:r>
              <a:rPr lang="ru-RU" sz="2900" dirty="0" err="1"/>
              <a:t>ливвиковскому</a:t>
            </a:r>
            <a:r>
              <a:rPr lang="ru-RU" sz="2900" dirty="0"/>
              <a:t> наречию карельского языка </a:t>
            </a:r>
            <a:endParaRPr lang="ru-RU" sz="2900" dirty="0" smtClean="0"/>
          </a:p>
          <a:p>
            <a:pPr algn="just"/>
            <a:r>
              <a:rPr lang="ru-RU" sz="2900" dirty="0" smtClean="0"/>
              <a:t>Примерная </a:t>
            </a:r>
            <a:r>
              <a:rPr lang="ru-RU" sz="2900" dirty="0"/>
              <a:t>программа по собственно карельскому наречию карельского языка </a:t>
            </a:r>
            <a:endParaRPr lang="ru-RU" sz="2900" dirty="0" smtClean="0"/>
          </a:p>
          <a:p>
            <a:pPr algn="just"/>
            <a:r>
              <a:rPr lang="ru-RU" sz="2900" dirty="0" smtClean="0"/>
              <a:t>Примерная </a:t>
            </a:r>
            <a:r>
              <a:rPr lang="ru-RU" sz="2900" dirty="0"/>
              <a:t>программа по </a:t>
            </a:r>
            <a:r>
              <a:rPr lang="ru-RU" sz="2900" dirty="0" smtClean="0"/>
              <a:t>вепсскому языку </a:t>
            </a:r>
          </a:p>
          <a:p>
            <a:pPr algn="just"/>
            <a:r>
              <a:rPr lang="ru-RU" sz="2900" dirty="0" smtClean="0"/>
              <a:t>Примерная </a:t>
            </a:r>
            <a:r>
              <a:rPr lang="ru-RU" sz="2900" dirty="0"/>
              <a:t>программа по финскому языку как родному </a:t>
            </a:r>
            <a:endParaRPr lang="ru-RU" sz="2900" dirty="0" smtClean="0"/>
          </a:p>
          <a:p>
            <a:r>
              <a:rPr lang="ru-RU" sz="3200" dirty="0" smtClean="0"/>
              <a:t>Примерная </a:t>
            </a:r>
            <a:r>
              <a:rPr lang="ru-RU" sz="3200" dirty="0"/>
              <a:t>программа по </a:t>
            </a:r>
            <a:r>
              <a:rPr lang="ru-RU" sz="3200" dirty="0" smtClean="0"/>
              <a:t>иностранному (финскому</a:t>
            </a:r>
            <a:r>
              <a:rPr lang="ru-RU" sz="3200" dirty="0"/>
              <a:t>) языку со 2-ого </a:t>
            </a:r>
            <a:r>
              <a:rPr lang="ru-RU" sz="3200" dirty="0"/>
              <a:t>класса (2ИЯ)  </a:t>
            </a:r>
            <a:endParaRPr lang="ru-RU" sz="2900" dirty="0"/>
          </a:p>
          <a:p>
            <a:r>
              <a:rPr lang="ru-RU" sz="3200" dirty="0" smtClean="0"/>
              <a:t>Примерная </a:t>
            </a:r>
            <a:r>
              <a:rPr lang="ru-RU" sz="3200" dirty="0"/>
              <a:t>программа по </a:t>
            </a:r>
            <a:r>
              <a:rPr lang="ru-RU" sz="3200" dirty="0" smtClean="0"/>
              <a:t>финскому языку как второму иностранному с </a:t>
            </a:r>
            <a:r>
              <a:rPr lang="ru-RU" sz="3200" dirty="0"/>
              <a:t>5-ого </a:t>
            </a:r>
            <a:r>
              <a:rPr lang="ru-RU" sz="3200" dirty="0" smtClean="0"/>
              <a:t>класса (2ИЯ)  </a:t>
            </a:r>
            <a:endParaRPr lang="ru-RU" sz="2900" dirty="0"/>
          </a:p>
        </p:txBody>
      </p:sp>
    </p:spTree>
    <p:extLst>
      <p:ext uri="{BB962C8B-B14F-4D97-AF65-F5344CB8AC3E}">
        <p14:creationId xmlns:p14="http://schemas.microsoft.com/office/powerpoint/2010/main" val="304675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950" y="620713"/>
            <a:ext cx="8351838" cy="5832475"/>
          </a:xfrm>
        </p:spPr>
        <p:txBody>
          <a:bodyPr rtlCol="0">
            <a:noAutofit/>
          </a:bodyPr>
          <a:lstStyle/>
          <a:p>
            <a:pPr marL="11430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altLang="ru-RU" sz="1600" dirty="0" smtClean="0">
              <a:solidFill>
                <a:srgbClr val="0070C0"/>
              </a:solidFill>
              <a:latin typeface="Bookman Old Style" pitchFamily="18" charset="0"/>
            </a:endParaRPr>
          </a:p>
          <a:p>
            <a:pPr marL="11430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5400" dirty="0" smtClean="0">
                <a:solidFill>
                  <a:srgbClr val="0070C0"/>
                </a:solidFill>
                <a:latin typeface="Bookman Old Style" pitchFamily="18" charset="0"/>
              </a:rPr>
              <a:t>СПАСИБО</a:t>
            </a:r>
            <a:r>
              <a:rPr lang="ru-RU" altLang="ru-RU" sz="5400" dirty="0">
                <a:solidFill>
                  <a:srgbClr val="0070C0"/>
                </a:solidFill>
                <a:latin typeface="Bookman Old Style" pitchFamily="18" charset="0"/>
              </a:rPr>
              <a:t>!</a:t>
            </a:r>
            <a:br>
              <a:rPr lang="ru-RU" altLang="ru-RU" sz="5400" dirty="0">
                <a:solidFill>
                  <a:srgbClr val="0070C0"/>
                </a:solidFill>
                <a:latin typeface="Bookman Old Style" pitchFamily="18" charset="0"/>
              </a:rPr>
            </a:br>
            <a:r>
              <a:rPr lang="en-US" altLang="ru-RU" sz="5400" dirty="0">
                <a:solidFill>
                  <a:srgbClr val="0070C0"/>
                </a:solidFill>
                <a:latin typeface="Bookman Old Style" pitchFamily="18" charset="0"/>
              </a:rPr>
              <a:t>PASSIBO!</a:t>
            </a:r>
            <a:br>
              <a:rPr lang="en-US" altLang="ru-RU" sz="5400" dirty="0">
                <a:solidFill>
                  <a:srgbClr val="0070C0"/>
                </a:solidFill>
                <a:latin typeface="Bookman Old Style" pitchFamily="18" charset="0"/>
              </a:rPr>
            </a:br>
            <a:r>
              <a:rPr lang="en-US" altLang="ru-RU" sz="5400" dirty="0">
                <a:solidFill>
                  <a:srgbClr val="0070C0"/>
                </a:solidFill>
                <a:latin typeface="Bookman Old Style" pitchFamily="18" charset="0"/>
              </a:rPr>
              <a:t>PASSIPO!</a:t>
            </a:r>
            <a:br>
              <a:rPr lang="en-US" altLang="ru-RU" sz="5400" dirty="0">
                <a:solidFill>
                  <a:srgbClr val="0070C0"/>
                </a:solidFill>
                <a:latin typeface="Bookman Old Style" pitchFamily="18" charset="0"/>
              </a:rPr>
            </a:br>
            <a:r>
              <a:rPr lang="en-US" altLang="ru-RU" sz="5400" dirty="0">
                <a:solidFill>
                  <a:srgbClr val="0070C0"/>
                </a:solidFill>
                <a:latin typeface="Bookman Old Style" pitchFamily="18" charset="0"/>
              </a:rPr>
              <a:t>SPASIB!</a:t>
            </a:r>
            <a:br>
              <a:rPr lang="en-US" altLang="ru-RU" sz="5400" dirty="0">
                <a:solidFill>
                  <a:srgbClr val="0070C0"/>
                </a:solidFill>
                <a:latin typeface="Bookman Old Style" pitchFamily="18" charset="0"/>
              </a:rPr>
            </a:br>
            <a:r>
              <a:rPr lang="en-US" altLang="ru-RU" sz="5400" dirty="0">
                <a:solidFill>
                  <a:srgbClr val="0070C0"/>
                </a:solidFill>
                <a:latin typeface="Bookman Old Style" pitchFamily="18" charset="0"/>
              </a:rPr>
              <a:t>KIITOS!</a:t>
            </a:r>
            <a:br>
              <a:rPr lang="en-US" altLang="ru-RU" sz="5400" dirty="0">
                <a:solidFill>
                  <a:srgbClr val="0070C0"/>
                </a:solidFill>
                <a:latin typeface="Bookman Old Style" pitchFamily="18" charset="0"/>
              </a:rPr>
            </a:br>
            <a:endParaRPr lang="ru-RU" sz="5400" b="1" dirty="0">
              <a:solidFill>
                <a:srgbClr val="0070C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6802" name="Picture 2" descr="C:\Documents and Settings\KovruLA\Рабочий стол\Карельский орнамен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165304"/>
            <a:ext cx="9144000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Documents and Settings\KovruLA\Рабочий стол\Карельский орнамен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211"/>
            <a:ext cx="9144000" cy="628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7543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7950" y="476672"/>
            <a:ext cx="8208963" cy="359941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sz="1800" b="1" dirty="0"/>
              <a:t> 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2200" b="1" dirty="0" smtClean="0">
                <a:latin typeface="+mn-lt"/>
              </a:rPr>
              <a:t>Положение об </a:t>
            </a:r>
            <a:r>
              <a:rPr lang="ru-RU" sz="2200" b="1" dirty="0">
                <a:latin typeface="+mn-lt"/>
              </a:rPr>
              <a:t>учебно-методическом объединении в системе общего образования </a:t>
            </a:r>
            <a:r>
              <a:rPr lang="ru-RU" sz="2200" b="1" dirty="0" smtClean="0">
                <a:latin typeface="+mn-lt"/>
              </a:rPr>
              <a:t> РК</a:t>
            </a:r>
            <a:endParaRPr lang="ru-RU" sz="2200" b="1" dirty="0">
              <a:latin typeface="+mn-lt"/>
            </a:endParaRPr>
          </a:p>
        </p:txBody>
      </p:sp>
      <p:sp>
        <p:nvSpPr>
          <p:cNvPr id="26626" name="Объект 2"/>
          <p:cNvSpPr>
            <a:spLocks noGrp="1"/>
          </p:cNvSpPr>
          <p:nvPr>
            <p:ph idx="4294967295"/>
          </p:nvPr>
        </p:nvSpPr>
        <p:spPr>
          <a:xfrm>
            <a:off x="107504" y="1196975"/>
            <a:ext cx="8784976" cy="5661025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/>
              <a:t>на </a:t>
            </a:r>
            <a:r>
              <a:rPr lang="ru-RU" dirty="0"/>
              <a:t>базе </a:t>
            </a:r>
            <a:r>
              <a:rPr lang="ru-RU" dirty="0" smtClean="0"/>
              <a:t>ГАУ ДПО РК </a:t>
            </a:r>
            <a:r>
              <a:rPr lang="ru-RU" dirty="0"/>
              <a:t>«Карельский институт развития образования</a:t>
            </a:r>
            <a:r>
              <a:rPr lang="ru-RU" dirty="0" smtClean="0"/>
              <a:t>»</a:t>
            </a:r>
            <a:endParaRPr lang="ru-RU" dirty="0"/>
          </a:p>
          <a:p>
            <a:pPr algn="just"/>
            <a:r>
              <a:rPr lang="ru-RU" dirty="0"/>
              <a:t>р</a:t>
            </a:r>
            <a:r>
              <a:rPr lang="ru-RU" dirty="0" smtClean="0"/>
              <a:t>уководство осуществляет </a:t>
            </a:r>
            <a:r>
              <a:rPr lang="ru-RU" dirty="0"/>
              <a:t>председатель, назначаемый приказом </a:t>
            </a:r>
            <a:r>
              <a:rPr lang="ru-RU" dirty="0" smtClean="0"/>
              <a:t>МО РК</a:t>
            </a:r>
          </a:p>
          <a:p>
            <a:pPr algn="just"/>
            <a:r>
              <a:rPr lang="ru-RU" dirty="0" smtClean="0"/>
              <a:t>«</a:t>
            </a:r>
            <a:r>
              <a:rPr lang="ru-RU" dirty="0"/>
              <a:t>Карельский институт развития образования» формирует и утверждает состав </a:t>
            </a:r>
            <a:r>
              <a:rPr lang="ru-RU" dirty="0" smtClean="0"/>
              <a:t>УМО; </a:t>
            </a:r>
            <a:r>
              <a:rPr lang="ru-RU" dirty="0"/>
              <a:t>обеспечивает организационно-техническое сопровождение деятельности учебно-методического объединения в системе общего </a:t>
            </a:r>
            <a:r>
              <a:rPr lang="ru-RU" dirty="0" smtClean="0"/>
              <a:t>образования</a:t>
            </a:r>
          </a:p>
          <a:p>
            <a:pPr algn="just"/>
            <a:r>
              <a:rPr lang="ru-RU" dirty="0"/>
              <a:t>16 человек (Приказ ГАУ ДПО РК «Карельский институт развития образования» от 04.02.2016 г. № 32)</a:t>
            </a:r>
          </a:p>
          <a:p>
            <a:pPr algn="just"/>
            <a:r>
              <a:rPr lang="ru-RU" dirty="0" smtClean="0"/>
              <a:t>срок </a:t>
            </a:r>
            <a:r>
              <a:rPr lang="ru-RU" dirty="0"/>
              <a:t>полномочий </a:t>
            </a:r>
            <a:r>
              <a:rPr lang="ru-RU" dirty="0" smtClean="0"/>
              <a:t>- 3 года; при </a:t>
            </a:r>
            <a:r>
              <a:rPr lang="ru-RU" dirty="0"/>
              <a:t>истечении срока полномочий </a:t>
            </a:r>
            <a:r>
              <a:rPr lang="ru-RU" dirty="0" smtClean="0"/>
              <a:t>состав </a:t>
            </a:r>
            <a:r>
              <a:rPr lang="ru-RU" dirty="0"/>
              <a:t>обновляется не менее чем на </a:t>
            </a:r>
            <a:r>
              <a:rPr lang="ru-RU" dirty="0" smtClean="0"/>
              <a:t>30%</a:t>
            </a:r>
            <a:endParaRPr lang="ru-RU" dirty="0"/>
          </a:p>
          <a:p>
            <a:pPr algn="just"/>
            <a:r>
              <a:rPr lang="ru-RU" dirty="0" smtClean="0"/>
              <a:t>деятельность </a:t>
            </a:r>
            <a:r>
              <a:rPr lang="ru-RU" dirty="0"/>
              <a:t>на общественных </a:t>
            </a:r>
            <a:r>
              <a:rPr lang="ru-RU" dirty="0" smtClean="0"/>
              <a:t>началах</a:t>
            </a:r>
            <a:endParaRPr lang="ru-RU" dirty="0"/>
          </a:p>
          <a:p>
            <a:pPr algn="just"/>
            <a:endParaRPr lang="ru-RU" dirty="0"/>
          </a:p>
          <a:p>
            <a:pPr algn="just" eaLnBrk="1" hangingPunct="1"/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186680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7950" y="476672"/>
            <a:ext cx="8208963" cy="359941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sz="1800" b="1" dirty="0"/>
              <a:t> 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2200" b="1" dirty="0" smtClean="0">
                <a:latin typeface="+mn-lt"/>
              </a:rPr>
              <a:t>Положение об </a:t>
            </a:r>
            <a:r>
              <a:rPr lang="ru-RU" sz="2200" b="1" dirty="0">
                <a:latin typeface="+mn-lt"/>
              </a:rPr>
              <a:t>учебно-методическом объединении в системе общего образования </a:t>
            </a:r>
            <a:r>
              <a:rPr lang="ru-RU" sz="2200" b="1" dirty="0" smtClean="0">
                <a:latin typeface="+mn-lt"/>
              </a:rPr>
              <a:t> РК</a:t>
            </a:r>
            <a:endParaRPr lang="ru-RU" sz="2200" b="1" dirty="0">
              <a:latin typeface="+mn-lt"/>
            </a:endParaRPr>
          </a:p>
        </p:txBody>
      </p:sp>
      <p:sp>
        <p:nvSpPr>
          <p:cNvPr id="26626" name="Объект 2"/>
          <p:cNvSpPr>
            <a:spLocks noGrp="1"/>
          </p:cNvSpPr>
          <p:nvPr>
            <p:ph idx="4294967295"/>
          </p:nvPr>
        </p:nvSpPr>
        <p:spPr>
          <a:xfrm>
            <a:off x="107504" y="1196975"/>
            <a:ext cx="8784976" cy="5661025"/>
          </a:xfrm>
        </p:spPr>
        <p:txBody>
          <a:bodyPr>
            <a:normAutofit fontScale="92500"/>
          </a:bodyPr>
          <a:lstStyle/>
          <a:p>
            <a:r>
              <a:rPr lang="ru-RU" dirty="0"/>
              <a:t>при необходимости создаются секции, рабочие группы, отделения:</a:t>
            </a:r>
          </a:p>
          <a:p>
            <a:pPr marL="109728" indent="0">
              <a:buNone/>
            </a:pPr>
            <a:r>
              <a:rPr lang="ru-RU" dirty="0" smtClean="0"/>
              <a:t>- по </a:t>
            </a:r>
            <a:r>
              <a:rPr lang="ru-RU" dirty="0"/>
              <a:t>уровням общего образования;</a:t>
            </a:r>
          </a:p>
          <a:p>
            <a:pPr marL="109728" indent="0">
              <a:buNone/>
            </a:pPr>
            <a:r>
              <a:rPr lang="ru-RU" dirty="0" smtClean="0"/>
              <a:t>- по </a:t>
            </a:r>
            <a:r>
              <a:rPr lang="ru-RU" dirty="0"/>
              <a:t>направленностям (профилям) образовательных программ;</a:t>
            </a:r>
          </a:p>
          <a:p>
            <a:pPr marL="109728" indent="0">
              <a:buNone/>
            </a:pPr>
            <a:r>
              <a:rPr lang="ru-RU" dirty="0" smtClean="0"/>
              <a:t>- по </a:t>
            </a:r>
            <a:r>
              <a:rPr lang="ru-RU" dirty="0"/>
              <a:t>обеспечению деятельности учебно-методического объединения в системе общего образования.</a:t>
            </a:r>
          </a:p>
          <a:p>
            <a:r>
              <a:rPr lang="ru-RU" dirty="0"/>
              <a:t>з</a:t>
            </a:r>
            <a:r>
              <a:rPr lang="ru-RU" dirty="0" smtClean="0"/>
              <a:t>аседания проводятся </a:t>
            </a:r>
            <a:r>
              <a:rPr lang="ru-RU" dirty="0"/>
              <a:t>не реже одного раза в </a:t>
            </a:r>
            <a:r>
              <a:rPr lang="ru-RU" dirty="0" smtClean="0"/>
              <a:t>квартал</a:t>
            </a:r>
          </a:p>
          <a:p>
            <a:r>
              <a:rPr lang="ru-RU" dirty="0" smtClean="0"/>
              <a:t>заседание правомочно</a:t>
            </a:r>
            <a:r>
              <a:rPr lang="ru-RU" dirty="0"/>
              <a:t>, если в </a:t>
            </a:r>
            <a:r>
              <a:rPr lang="ru-RU" dirty="0" smtClean="0"/>
              <a:t>работе </a:t>
            </a:r>
            <a:r>
              <a:rPr lang="ru-RU" dirty="0"/>
              <a:t>участвуют более половины </a:t>
            </a:r>
            <a:r>
              <a:rPr lang="ru-RU" dirty="0" smtClean="0"/>
              <a:t>членов</a:t>
            </a:r>
            <a:r>
              <a:rPr lang="ru-RU" dirty="0"/>
              <a:t> </a:t>
            </a:r>
            <a:r>
              <a:rPr lang="ru-RU" dirty="0" smtClean="0"/>
              <a:t>УМО</a:t>
            </a:r>
          </a:p>
          <a:p>
            <a:r>
              <a:rPr lang="ru-RU" dirty="0" smtClean="0"/>
              <a:t>решения </a:t>
            </a:r>
            <a:r>
              <a:rPr lang="ru-RU" dirty="0"/>
              <a:t>принимаются простым большинством </a:t>
            </a:r>
            <a:r>
              <a:rPr lang="ru-RU" dirty="0" smtClean="0"/>
              <a:t>голосов</a:t>
            </a:r>
            <a:endParaRPr lang="ru-RU" dirty="0"/>
          </a:p>
          <a:p>
            <a:pPr algn="just"/>
            <a:endParaRPr lang="ru-RU" dirty="0"/>
          </a:p>
          <a:p>
            <a:pPr algn="just" eaLnBrk="1" hangingPunct="1"/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214029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7950" y="476672"/>
            <a:ext cx="8208963" cy="359941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sz="1800" b="1" dirty="0"/>
              <a:t> 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2200" b="1" dirty="0" smtClean="0">
                <a:latin typeface="+mn-lt"/>
              </a:rPr>
              <a:t>Положение об </a:t>
            </a:r>
            <a:r>
              <a:rPr lang="ru-RU" sz="2200" b="1" dirty="0">
                <a:latin typeface="+mn-lt"/>
              </a:rPr>
              <a:t>учебно-методическом объединении в системе общего образования </a:t>
            </a:r>
            <a:r>
              <a:rPr lang="ru-RU" sz="2200" b="1" dirty="0" smtClean="0">
                <a:latin typeface="+mn-lt"/>
              </a:rPr>
              <a:t> РК</a:t>
            </a:r>
            <a:endParaRPr lang="ru-RU" sz="2200" b="1" dirty="0">
              <a:latin typeface="+mn-lt"/>
            </a:endParaRPr>
          </a:p>
        </p:txBody>
      </p:sp>
      <p:sp>
        <p:nvSpPr>
          <p:cNvPr id="26626" name="Объект 2"/>
          <p:cNvSpPr>
            <a:spLocks noGrp="1"/>
          </p:cNvSpPr>
          <p:nvPr>
            <p:ph idx="4294967295"/>
          </p:nvPr>
        </p:nvSpPr>
        <p:spPr>
          <a:xfrm>
            <a:off x="107504" y="1196975"/>
            <a:ext cx="9036496" cy="566102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/>
              <a:t>УМО </a:t>
            </a:r>
            <a:r>
              <a:rPr lang="ru-RU" dirty="0"/>
              <a:t>имеет право </a:t>
            </a:r>
            <a:r>
              <a:rPr lang="ru-RU" dirty="0" smtClean="0"/>
              <a:t>:</a:t>
            </a:r>
            <a:endParaRPr lang="ru-RU" dirty="0"/>
          </a:p>
          <a:p>
            <a:pPr marL="109728" indent="0" algn="just">
              <a:buNone/>
            </a:pPr>
            <a:r>
              <a:rPr lang="ru-RU" dirty="0" smtClean="0"/>
              <a:t>- распространять </a:t>
            </a:r>
            <a:r>
              <a:rPr lang="ru-RU" dirty="0"/>
              <a:t>информацию о своей деятельности;</a:t>
            </a:r>
          </a:p>
          <a:p>
            <a:pPr marL="109728" indent="0" algn="just">
              <a:buNone/>
            </a:pPr>
            <a:r>
              <a:rPr lang="ru-RU" dirty="0" smtClean="0"/>
              <a:t>- вносить </a:t>
            </a:r>
            <a:r>
              <a:rPr lang="ru-RU" dirty="0"/>
              <a:t>в </a:t>
            </a:r>
            <a:r>
              <a:rPr lang="ru-RU" dirty="0" smtClean="0"/>
              <a:t>МО РК предложения </a:t>
            </a:r>
            <a:r>
              <a:rPr lang="ru-RU" dirty="0"/>
              <a:t>по вопросам государственной политики и нормативного правового регулирования в сфере образования, содержания образования, кадрового, учебно-методического и материально-технического обеспечения образовательной деятельности;</a:t>
            </a:r>
          </a:p>
          <a:p>
            <a:pPr marL="109728" indent="0" algn="just">
              <a:buNone/>
            </a:pPr>
            <a:r>
              <a:rPr lang="ru-RU" dirty="0" smtClean="0"/>
              <a:t>- участвовать </a:t>
            </a:r>
            <a:r>
              <a:rPr lang="ru-RU" dirty="0"/>
              <a:t>в выработке решений по вопросам деятельности системы общего образования;</a:t>
            </a:r>
          </a:p>
          <a:p>
            <a:pPr marL="109728" indent="0" algn="just">
              <a:buNone/>
            </a:pPr>
            <a:r>
              <a:rPr lang="ru-RU" dirty="0" smtClean="0"/>
              <a:t>- участвовать </a:t>
            </a:r>
            <a:r>
              <a:rPr lang="ru-RU" dirty="0"/>
              <a:t>в подготовке проектов нормативных правовых актов и иных документов по вопросам образования;</a:t>
            </a:r>
          </a:p>
          <a:p>
            <a:pPr marL="109728" indent="0" algn="just">
              <a:buNone/>
            </a:pPr>
            <a:r>
              <a:rPr lang="ru-RU" dirty="0" smtClean="0"/>
              <a:t>- оказывать </a:t>
            </a:r>
            <a:r>
              <a:rPr lang="ru-RU" dirty="0"/>
              <a:t>информационные, консультационные и экспертные услуги в сфере своей деятельности.</a:t>
            </a:r>
          </a:p>
          <a:p>
            <a:pPr algn="just"/>
            <a:endParaRPr lang="ru-RU" dirty="0"/>
          </a:p>
          <a:p>
            <a:pPr algn="just" eaLnBrk="1" hangingPunct="1"/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162746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7950" y="476672"/>
            <a:ext cx="8208963" cy="359941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sz="1800" b="1" dirty="0"/>
              <a:t> 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2200" b="1" dirty="0" smtClean="0">
                <a:latin typeface="+mn-lt"/>
              </a:rPr>
              <a:t>Положение об </a:t>
            </a:r>
            <a:r>
              <a:rPr lang="ru-RU" sz="2200" b="1" dirty="0">
                <a:latin typeface="+mn-lt"/>
              </a:rPr>
              <a:t>учебно-методическом объединении в системе общего образования </a:t>
            </a:r>
            <a:r>
              <a:rPr lang="ru-RU" sz="2200" b="1" dirty="0" smtClean="0">
                <a:latin typeface="+mn-lt"/>
              </a:rPr>
              <a:t> РК</a:t>
            </a:r>
            <a:endParaRPr lang="ru-RU" sz="2200" b="1" dirty="0">
              <a:latin typeface="+mn-lt"/>
            </a:endParaRPr>
          </a:p>
        </p:txBody>
      </p:sp>
      <p:sp>
        <p:nvSpPr>
          <p:cNvPr id="26626" name="Объект 2"/>
          <p:cNvSpPr>
            <a:spLocks noGrp="1"/>
          </p:cNvSpPr>
          <p:nvPr>
            <p:ph idx="4294967295"/>
          </p:nvPr>
        </p:nvSpPr>
        <p:spPr>
          <a:xfrm>
            <a:off x="-108520" y="1124745"/>
            <a:ext cx="9252520" cy="5733256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sz="3700" dirty="0" smtClean="0"/>
              <a:t>Основными направлениями деятельности УМО являются:</a:t>
            </a:r>
          </a:p>
          <a:p>
            <a:pPr marL="109728" indent="0" algn="just">
              <a:buNone/>
            </a:pPr>
            <a:r>
              <a:rPr lang="ru-RU" sz="3700" dirty="0" smtClean="0"/>
              <a:t>а) в части федеральных государственных образовательных стандартов общего образования:</a:t>
            </a:r>
          </a:p>
          <a:p>
            <a:pPr algn="just"/>
            <a:r>
              <a:rPr lang="ru-RU" sz="3700" dirty="0" smtClean="0"/>
              <a:t>подготовка предложений в Министерство образования и науки Российской Федерации по проектам федеральных государственных образовательных стандартов общего образования, </a:t>
            </a:r>
            <a:r>
              <a:rPr lang="ru-RU" sz="3700" b="1" dirty="0" smtClean="0"/>
              <a:t>в том числе  в части учета региональных, национальных и этнокультурных особенностей; </a:t>
            </a:r>
          </a:p>
          <a:p>
            <a:pPr algn="just"/>
            <a:r>
              <a:rPr lang="ru-RU" sz="3700" dirty="0" smtClean="0"/>
              <a:t>участие в разработке проектов федеральных государственных образовательных стандартов общего образования, </a:t>
            </a:r>
            <a:r>
              <a:rPr lang="ru-RU" sz="3700" b="1" dirty="0" smtClean="0"/>
              <a:t>в том числе  в части учета региональных, национальных и этнокультурных особенностей; </a:t>
            </a:r>
          </a:p>
          <a:p>
            <a:pPr algn="just"/>
            <a:r>
              <a:rPr lang="ru-RU" sz="3700" dirty="0" smtClean="0"/>
              <a:t>осуществление методического сопровождения реализации федеральных государственных образовательных стандартов общего образования, </a:t>
            </a:r>
            <a:r>
              <a:rPr lang="ru-RU" sz="3700" b="1" dirty="0" smtClean="0"/>
              <a:t>в том числе в части учета региональных, национальных и этнокультурных особенностей; </a:t>
            </a:r>
          </a:p>
          <a:p>
            <a:pPr algn="just"/>
            <a:endParaRPr lang="ru-RU" dirty="0"/>
          </a:p>
          <a:p>
            <a:pPr algn="just" eaLnBrk="1" hangingPunct="1"/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390258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7950" y="476672"/>
            <a:ext cx="8208963" cy="359941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sz="1800" b="1" dirty="0"/>
              <a:t> 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2200" b="1" dirty="0" smtClean="0">
                <a:latin typeface="+mn-lt"/>
              </a:rPr>
              <a:t>Положение об </a:t>
            </a:r>
            <a:r>
              <a:rPr lang="ru-RU" sz="2200" b="1" dirty="0">
                <a:latin typeface="+mn-lt"/>
              </a:rPr>
              <a:t>учебно-методическом объединении в системе общего образования </a:t>
            </a:r>
            <a:r>
              <a:rPr lang="ru-RU" sz="2200" b="1" dirty="0" smtClean="0">
                <a:latin typeface="+mn-lt"/>
              </a:rPr>
              <a:t> РК</a:t>
            </a:r>
            <a:endParaRPr lang="ru-RU" sz="2200" b="1" dirty="0">
              <a:latin typeface="+mn-lt"/>
            </a:endParaRPr>
          </a:p>
        </p:txBody>
      </p:sp>
      <p:sp>
        <p:nvSpPr>
          <p:cNvPr id="26626" name="Объект 2"/>
          <p:cNvSpPr>
            <a:spLocks noGrp="1"/>
          </p:cNvSpPr>
          <p:nvPr>
            <p:ph idx="4294967295"/>
          </p:nvPr>
        </p:nvSpPr>
        <p:spPr>
          <a:xfrm>
            <a:off x="-108520" y="1124745"/>
            <a:ext cx="9252520" cy="5733256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b="1" dirty="0" smtClean="0"/>
              <a:t>Основные направления деятельности </a:t>
            </a:r>
            <a:r>
              <a:rPr lang="ru-RU" dirty="0" smtClean="0"/>
              <a:t>УМО:</a:t>
            </a:r>
          </a:p>
          <a:p>
            <a:pPr marL="109728" indent="0" algn="just">
              <a:buNone/>
            </a:pPr>
            <a:r>
              <a:rPr lang="ru-RU" dirty="0"/>
              <a:t>б) в части примерных основных общеобразовательных программ (далее - примерные программы):</a:t>
            </a:r>
          </a:p>
          <a:p>
            <a:pPr algn="just"/>
            <a:r>
              <a:rPr lang="ru-RU" dirty="0"/>
              <a:t>разработка примерных программ, </a:t>
            </a:r>
            <a:r>
              <a:rPr lang="ru-RU" b="1" dirty="0"/>
              <a:t>в том числе  в части учета региональных, национальных и этнокультурных особенностей; </a:t>
            </a:r>
          </a:p>
          <a:p>
            <a:pPr algn="just"/>
            <a:r>
              <a:rPr lang="ru-RU" dirty="0"/>
              <a:t>взаимодействие с уполномоченными органами государственной власти Республики Карелия, религиозными организациями (централизованными религиозными организациями) при проведении экспертизы примерных программ, </a:t>
            </a:r>
            <a:r>
              <a:rPr lang="ru-RU" b="1" dirty="0"/>
              <a:t>в том числе  в части учета региональных, национальных и этнокультурных особенностей; </a:t>
            </a:r>
          </a:p>
          <a:p>
            <a:pPr algn="just"/>
            <a:r>
              <a:rPr lang="ru-RU" dirty="0"/>
              <a:t>обеспечение научно-методического и учебно-методического сопровождения примерных программ, </a:t>
            </a:r>
            <a:r>
              <a:rPr lang="ru-RU" b="1" dirty="0"/>
              <a:t>в том числе  в части учета региональных, национальных и этнокультурных </a:t>
            </a:r>
            <a:r>
              <a:rPr lang="ru-RU" b="1" dirty="0" smtClean="0"/>
              <a:t>особенностей.</a:t>
            </a:r>
            <a:endParaRPr lang="ru-RU" b="1" dirty="0"/>
          </a:p>
          <a:p>
            <a:pPr algn="just"/>
            <a:endParaRPr lang="ru-RU" dirty="0"/>
          </a:p>
          <a:p>
            <a:pPr algn="just" eaLnBrk="1" hangingPunct="1"/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205369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7950" y="476672"/>
            <a:ext cx="8208963" cy="359941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sz="1800" b="1" dirty="0"/>
              <a:t> 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2200" b="1" dirty="0" smtClean="0">
                <a:latin typeface="+mn-lt"/>
              </a:rPr>
              <a:t>Положение об </a:t>
            </a:r>
            <a:r>
              <a:rPr lang="ru-RU" sz="2200" b="1" dirty="0">
                <a:latin typeface="+mn-lt"/>
              </a:rPr>
              <a:t>учебно-методическом объединении в системе общего образования </a:t>
            </a:r>
            <a:r>
              <a:rPr lang="ru-RU" sz="2200" b="1" dirty="0" smtClean="0">
                <a:latin typeface="+mn-lt"/>
              </a:rPr>
              <a:t> РК</a:t>
            </a:r>
            <a:endParaRPr lang="ru-RU" sz="2200" b="1" dirty="0">
              <a:latin typeface="+mn-lt"/>
            </a:endParaRPr>
          </a:p>
        </p:txBody>
      </p:sp>
      <p:sp>
        <p:nvSpPr>
          <p:cNvPr id="26626" name="Объект 2"/>
          <p:cNvSpPr>
            <a:spLocks noGrp="1"/>
          </p:cNvSpPr>
          <p:nvPr>
            <p:ph idx="4294967295"/>
          </p:nvPr>
        </p:nvSpPr>
        <p:spPr>
          <a:xfrm>
            <a:off x="-108520" y="1124745"/>
            <a:ext cx="9252520" cy="5733256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b="1" dirty="0" smtClean="0"/>
              <a:t>Основные направления деятельности </a:t>
            </a:r>
            <a:r>
              <a:rPr lang="ru-RU" dirty="0" smtClean="0"/>
              <a:t>УМО:</a:t>
            </a:r>
          </a:p>
          <a:p>
            <a:pPr marL="109728" indent="0" algn="just">
              <a:buNone/>
            </a:pPr>
            <a:r>
              <a:rPr lang="ru-RU" dirty="0"/>
              <a:t>в) в части государственной аккредитации образовательной деятельности, государственного контроля (надзора) в сфере образования:</a:t>
            </a:r>
          </a:p>
          <a:p>
            <a:pPr algn="just"/>
            <a:r>
              <a:rPr lang="ru-RU" dirty="0"/>
              <a:t>проведение мониторинга реализации федеральных государственных образовательных стандартов общего образования по результатам государственной аккредитации образовательной деятельности, государственного контроля (надзора) в сфере образования;</a:t>
            </a:r>
          </a:p>
          <a:p>
            <a:pPr algn="just"/>
            <a:r>
              <a:rPr lang="ru-RU" dirty="0"/>
              <a:t>участие в разработке контрольно-измерительных материалов для оценки знаний, умений, навыков и уровня </a:t>
            </a:r>
            <a:r>
              <a:rPr lang="ru-RU" dirty="0" err="1"/>
              <a:t>сформированности</a:t>
            </a:r>
            <a:r>
              <a:rPr lang="ru-RU" dirty="0"/>
              <a:t> компетенций обучающихся;</a:t>
            </a:r>
          </a:p>
          <a:p>
            <a:pPr marL="109728" indent="0" algn="just">
              <a:buNone/>
            </a:pPr>
            <a:r>
              <a:rPr lang="ru-RU" dirty="0"/>
              <a:t>г) в части профессионального совершенствования деятельности педагогических работников:</a:t>
            </a:r>
          </a:p>
          <a:p>
            <a:pPr algn="just"/>
            <a:r>
              <a:rPr lang="ru-RU" dirty="0"/>
              <a:t>участие в разработке программ повышения квалификации и профессиональной переподготовки по вопросам общего образования;</a:t>
            </a:r>
          </a:p>
          <a:p>
            <a:pPr algn="just"/>
            <a:r>
              <a:rPr lang="ru-RU" dirty="0"/>
              <a:t>участие в разработке профессиональных стандартов.</a:t>
            </a:r>
          </a:p>
          <a:p>
            <a:pPr algn="just"/>
            <a:endParaRPr lang="ru-RU" dirty="0"/>
          </a:p>
          <a:p>
            <a:pPr algn="just" eaLnBrk="1" hangingPunct="1"/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260257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7950" y="476672"/>
            <a:ext cx="8208963" cy="359941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sz="1800" b="1" dirty="0"/>
              <a:t> </a:t>
            </a:r>
            <a:r>
              <a:rPr lang="ru-RU" sz="1800" dirty="0"/>
              <a:t/>
            </a:r>
            <a:br>
              <a:rPr lang="ru-RU" sz="1800" dirty="0"/>
            </a:br>
            <a:endParaRPr lang="ru-RU" sz="2200" b="1" dirty="0">
              <a:latin typeface="+mn-lt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68812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781</TotalTime>
  <Words>1201</Words>
  <Application>Microsoft Office PowerPoint</Application>
  <PresentationFormat>Экран (4:3)</PresentationFormat>
  <Paragraphs>141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Городская</vt:lpstr>
      <vt:lpstr>        РЕГИОНАЛЬНОЕ УМО В СИСТЕМЕ ОБЩЕГО  ОБРАЗОВАНИЯ  РЕСПУБЛИКИ КАРЕЛИЯ     Богданова Е.Г., к.п.н., доцент, проректор</vt:lpstr>
      <vt:lpstr>НОРМАТИВНАЯ БАЗА</vt:lpstr>
      <vt:lpstr>  Положение об учебно-методическом объединении в системе общего образования  РК</vt:lpstr>
      <vt:lpstr>  Положение об учебно-методическом объединении в системе общего образования  РК</vt:lpstr>
      <vt:lpstr>  Положение об учебно-методическом объединении в системе общего образования  РК</vt:lpstr>
      <vt:lpstr>  Положение об учебно-методическом объединении в системе общего образования  РК</vt:lpstr>
      <vt:lpstr>  Положение об учебно-методическом объединении в системе общего образования  РК</vt:lpstr>
      <vt:lpstr>  Положение об учебно-методическом объединении в системе общего образования  РК</vt:lpstr>
      <vt:lpstr>  </vt:lpstr>
      <vt:lpstr>Презентация PowerPoint</vt:lpstr>
      <vt:lpstr>ПРИМЕРНЫЕ ПРОГРАММЫ</vt:lpstr>
      <vt:lpstr>РАЗРАБОТЧИКИ </vt:lpstr>
      <vt:lpstr>РЕГЛАМЕНТ </vt:lpstr>
      <vt:lpstr>Подготовительный этап</vt:lpstr>
      <vt:lpstr>Основной этап</vt:lpstr>
      <vt:lpstr>Экспертные заключения</vt:lpstr>
      <vt:lpstr>Результаты</vt:lpstr>
      <vt:lpstr>  ОБЩЕСТВЕННАЯ ЭКСПЕРТИЗА</vt:lpstr>
      <vt:lpstr>  РЕШЕНИЕ </vt:lpstr>
      <vt:lpstr>Презентация PowerPoint</vt:lpstr>
      <vt:lpstr>Презентация PowerPoint</vt:lpstr>
      <vt:lpstr>ПРИМЕРНЫЕ ПРОГРАММЫ</vt:lpstr>
      <vt:lpstr>Презентация PowerPoint</vt:lpstr>
      <vt:lpstr>Презентация PowerPoint</vt:lpstr>
      <vt:lpstr>ПРИМЕРНЫЕ ПРОГРАММЫ</vt:lpstr>
      <vt:lpstr>Презентация PowerPoint</vt:lpstr>
      <vt:lpstr>Презентация PowerPoint</vt:lpstr>
      <vt:lpstr>ПРИМЕРНЫЕ ПРОГРАММЫ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418</dc:creator>
  <cp:lastModifiedBy>звягина</cp:lastModifiedBy>
  <cp:revision>77</cp:revision>
  <cp:lastPrinted>2016-02-25T11:22:44Z</cp:lastPrinted>
  <dcterms:created xsi:type="dcterms:W3CDTF">2015-05-13T07:35:24Z</dcterms:created>
  <dcterms:modified xsi:type="dcterms:W3CDTF">2017-04-19T05:07:59Z</dcterms:modified>
</cp:coreProperties>
</file>