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95" r:id="rId3"/>
    <p:sldId id="350" r:id="rId4"/>
    <p:sldId id="334" r:id="rId5"/>
    <p:sldId id="328" r:id="rId6"/>
    <p:sldId id="330" r:id="rId7"/>
    <p:sldId id="336" r:id="rId8"/>
    <p:sldId id="329" r:id="rId9"/>
    <p:sldId id="343" r:id="rId10"/>
    <p:sldId id="331" r:id="rId11"/>
    <p:sldId id="348" r:id="rId12"/>
    <p:sldId id="349" r:id="rId13"/>
    <p:sldId id="332" r:id="rId14"/>
    <p:sldId id="337" r:id="rId15"/>
    <p:sldId id="344" r:id="rId16"/>
    <p:sldId id="345" r:id="rId17"/>
    <p:sldId id="339" r:id="rId18"/>
    <p:sldId id="346" r:id="rId19"/>
    <p:sldId id="347" r:id="rId20"/>
    <p:sldId id="338" r:id="rId21"/>
    <p:sldId id="333" r:id="rId22"/>
    <p:sldId id="307" r:id="rId23"/>
    <p:sldId id="342" r:id="rId24"/>
    <p:sldId id="340" r:id="rId25"/>
    <p:sldId id="341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1EFCE6-896B-4F28-96A0-52B8CD5F3AD7}">
          <p14:sldIdLst>
            <p14:sldId id="261"/>
            <p14:sldId id="295"/>
            <p14:sldId id="350"/>
            <p14:sldId id="334"/>
            <p14:sldId id="328"/>
            <p14:sldId id="330"/>
            <p14:sldId id="336"/>
          </p14:sldIdLst>
        </p14:section>
        <p14:section name="Раздел без заголовка" id="{F486A7D1-34F1-421D-8E0F-C7069AEE584C}">
          <p14:sldIdLst>
            <p14:sldId id="329"/>
            <p14:sldId id="343"/>
            <p14:sldId id="331"/>
            <p14:sldId id="348"/>
            <p14:sldId id="349"/>
            <p14:sldId id="332"/>
            <p14:sldId id="337"/>
            <p14:sldId id="344"/>
            <p14:sldId id="345"/>
            <p14:sldId id="339"/>
            <p14:sldId id="346"/>
            <p14:sldId id="347"/>
            <p14:sldId id="338"/>
            <p14:sldId id="333"/>
            <p14:sldId id="307"/>
            <p14:sldId id="342"/>
            <p14:sldId id="340"/>
            <p14:sldId id="341"/>
          </p14:sldIdLst>
        </p14:section>
        <p14:section name="Раздел без заголовка" id="{D108464A-A726-4B4B-AF78-BD2094649CCB}">
          <p14:sldIdLst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3700D"/>
    <a:srgbClr val="000000"/>
    <a:srgbClr val="6FD54B"/>
    <a:srgbClr val="FFC819"/>
    <a:srgbClr val="FFFF66"/>
    <a:srgbClr val="FFCC00"/>
    <a:srgbClr val="EE1212"/>
    <a:srgbClr val="ECF0C2"/>
    <a:srgbClr val="EC2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86357" autoAdjust="0"/>
  </p:normalViewPr>
  <p:slideViewPr>
    <p:cSldViewPr>
      <p:cViewPr>
        <p:scale>
          <a:sx n="80" d="100"/>
          <a:sy n="80" d="100"/>
        </p:scale>
        <p:origin x="-13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D42A-274C-4910-B4D3-C9A0C126093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C3FE-4D50-432F-B4D8-A7A066886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274A-9192-44A7-A47F-9F685B37639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D7990-3667-465D-B243-17D89CA4F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2732088"/>
            <a:ext cx="9144000" cy="1152525"/>
          </a:xfrm>
          <a:prstGeom prst="rect">
            <a:avLst/>
          </a:prstGeom>
          <a:solidFill>
            <a:srgbClr val="000099"/>
          </a:solidFill>
          <a:ln w="9525">
            <a:noFill/>
            <a:prstDash val="lg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3077" name="Picture 5" descr="PERSPEKTIV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00372"/>
            <a:ext cx="5761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su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2228850"/>
            <a:ext cx="21367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765175"/>
            <a:ext cx="20161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55963" y="2238375"/>
            <a:ext cx="54895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700" b="1" dirty="0">
                <a:solidFill>
                  <a:srgbClr val="000099"/>
                </a:solidFill>
                <a:latin typeface="Times New Roman" pitchFamily="18" charset="0"/>
              </a:rPr>
              <a:t>ИНФОРМАЦИОННО-ОБРАЗОВАТЕЛЬНАЯ СРЕДА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557214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</a:t>
            </a:r>
            <a:endParaRPr lang="ru-RU" sz="2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3" y="65213"/>
            <a:ext cx="9024000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Алгоритм измерения </a:t>
            </a:r>
            <a:b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ломаной линии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7" y="1772816"/>
            <a:ext cx="7440555" cy="462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06084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1. Установить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количество звеньев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ломаной.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2. Измерить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длину каждого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звена.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3. </a:t>
            </a:r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</a:rPr>
              <a:t>Оформить запись измерения</a:t>
            </a:r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</a:rPr>
              <a:t>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4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 Результаты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измерений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сложить.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5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 Оформить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запись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измерения.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flipV="1">
            <a:off x="2376993" y="5454873"/>
            <a:ext cx="2088232" cy="882094"/>
          </a:xfrm>
          <a:prstGeom prst="bentConnector3">
            <a:avLst>
              <a:gd name="adj1" fmla="val 606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4450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32983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      Рассмотрите рисунок в рамке и назовите геометрическую фигуру.</a:t>
            </a:r>
            <a:br>
              <a:rPr lang="ru-RU" sz="2800" b="1" dirty="0" smtClean="0">
                <a:solidFill>
                  <a:srgbClr val="009900"/>
                </a:solidFill>
              </a:rPr>
            </a:br>
            <a:r>
              <a:rPr lang="ru-RU" sz="2800" b="1" dirty="0" smtClean="0">
                <a:solidFill>
                  <a:srgbClr val="009900"/>
                </a:solidFill>
              </a:rPr>
              <a:t/>
            </a:r>
            <a:br>
              <a:rPr lang="ru-RU" sz="2800" b="1" dirty="0" smtClean="0">
                <a:solidFill>
                  <a:srgbClr val="009900"/>
                </a:solidFill>
              </a:rPr>
            </a:br>
            <a:r>
              <a:rPr lang="ru-RU" sz="2800" b="1" dirty="0" smtClean="0">
                <a:solidFill>
                  <a:srgbClr val="009900"/>
                </a:solidFill>
              </a:rPr>
              <a:t>Назовите вид ломаной линии.</a:t>
            </a:r>
            <a:br>
              <a:rPr lang="ru-RU" sz="2800" b="1" dirty="0" smtClean="0">
                <a:solidFill>
                  <a:srgbClr val="009900"/>
                </a:solidFill>
              </a:rPr>
            </a:br>
            <a:r>
              <a:rPr lang="ru-RU" sz="2800" b="1" dirty="0" smtClean="0">
                <a:solidFill>
                  <a:srgbClr val="009900"/>
                </a:solidFill>
              </a:rPr>
              <a:t/>
            </a:r>
            <a:br>
              <a:rPr lang="ru-RU" sz="2800" b="1" dirty="0" smtClean="0">
                <a:solidFill>
                  <a:srgbClr val="009900"/>
                </a:solidFill>
              </a:rPr>
            </a:br>
            <a:r>
              <a:rPr lang="ru-RU" sz="2800" b="1" dirty="0" smtClean="0">
                <a:solidFill>
                  <a:srgbClr val="009900"/>
                </a:solidFill>
              </a:rPr>
              <a:t>Назовите порядок действий (алгоритм)</a:t>
            </a:r>
            <a:br>
              <a:rPr lang="ru-RU" sz="2800" b="1" dirty="0" smtClean="0">
                <a:solidFill>
                  <a:srgbClr val="009900"/>
                </a:solidFill>
              </a:rPr>
            </a:br>
            <a:r>
              <a:rPr lang="ru-RU" sz="2800" b="1" dirty="0" smtClean="0">
                <a:solidFill>
                  <a:srgbClr val="009900"/>
                </a:solidFill>
              </a:rPr>
              <a:t> при измерении ломаной линии.</a:t>
            </a: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005064"/>
            <a:ext cx="8136000" cy="2194178"/>
          </a:xfrm>
        </p:spPr>
      </p:pic>
    </p:spTree>
    <p:extLst>
      <p:ext uri="{BB962C8B-B14F-4D97-AF65-F5344CB8AC3E}">
        <p14:creationId xmlns:p14="http://schemas.microsoft.com/office/powerpoint/2010/main" val="42260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3" y="65213"/>
            <a:ext cx="9024000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/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>
                <a:solidFill>
                  <a:srgbClr val="009900"/>
                </a:solidFill>
              </a:rPr>
              <a:t/>
            </a:r>
            <a:br>
              <a:rPr lang="ru-RU" sz="3200" b="1" dirty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/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>
                <a:solidFill>
                  <a:srgbClr val="009900"/>
                </a:solidFill>
              </a:rPr>
              <a:t/>
            </a:r>
            <a:br>
              <a:rPr lang="ru-RU" sz="3200" b="1" dirty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/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       </a:t>
            </a:r>
            <a:r>
              <a:rPr lang="ru-RU" sz="3100" b="1" dirty="0" smtClean="0">
                <a:solidFill>
                  <a:srgbClr val="009900"/>
                </a:solidFill>
              </a:rPr>
              <a:t>Можно ли не измеряя длину каждого звена, определить длину ломаной линии? </a:t>
            </a:r>
            <a:br>
              <a:rPr lang="ru-RU" sz="3100" b="1" dirty="0" smtClean="0">
                <a:solidFill>
                  <a:srgbClr val="009900"/>
                </a:solidFill>
              </a:rPr>
            </a:br>
            <a:r>
              <a:rPr lang="ru-RU" sz="3100" b="1" dirty="0" smtClean="0">
                <a:solidFill>
                  <a:srgbClr val="009900"/>
                </a:solidFill>
              </a:rPr>
              <a:t>Обоснуйте своё мнение.</a:t>
            </a:r>
            <a:br>
              <a:rPr lang="ru-RU" sz="31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/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Определите длину ломаной линии, используя известный алгоритм.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3" y="3432864"/>
            <a:ext cx="8172000" cy="2895526"/>
          </a:xfrm>
        </p:spPr>
      </p:pic>
    </p:spTree>
    <p:extLst>
      <p:ext uri="{BB962C8B-B14F-4D97-AF65-F5344CB8AC3E}">
        <p14:creationId xmlns:p14="http://schemas.microsoft.com/office/powerpoint/2010/main" val="34857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07" y="-23489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21463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3" y="3013502"/>
            <a:ext cx="68407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</a:t>
            </a:r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rgbClr val="008000"/>
                </a:solidFill>
                <a:cs typeface="Times New Roman" pitchFamily="18" charset="0"/>
              </a:rPr>
              <a:t>л</a:t>
            </a:r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rgbClr val="FF6600"/>
                </a:solidFill>
                <a:cs typeface="Times New Roman" pitchFamily="18" charset="0"/>
              </a:rPr>
              <a:t>д</a:t>
            </a: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ц</a:t>
            </a:r>
            <a:r>
              <a:rPr lang="ru-RU" sz="4400" b="1" dirty="0" smtClean="0">
                <a:solidFill>
                  <a:srgbClr val="008000"/>
                </a:solidFill>
                <a:cs typeface="Times New Roman" pitchFamily="18" charset="0"/>
              </a:rPr>
              <a:t>ы</a:t>
            </a:r>
            <a:r>
              <a:rPr lang="ru-RU" sz="4800" b="1" dirty="0" smtClean="0">
                <a:solidFill>
                  <a:srgbClr val="FF0000"/>
                </a:solidFill>
                <a:cs typeface="Times New Roman" pitchFamily="18" charset="0"/>
              </a:rPr>
              <a:t>!</a:t>
            </a:r>
            <a:r>
              <a:rPr lang="ru-RU" sz="4800" b="1" dirty="0" smtClean="0">
                <a:solidFill>
                  <a:srgbClr val="FF6600"/>
                </a:solidFill>
                <a:cs typeface="Times New Roman" pitchFamily="18" charset="0"/>
              </a:rPr>
              <a:t>!</a:t>
            </a:r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  <a:p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cs typeface="Times New Roman" pitchFamily="18" charset="0"/>
              </a:rPr>
              <a:t>            </a:t>
            </a:r>
            <a:r>
              <a:rPr lang="ru-RU" sz="6000" b="1" dirty="0" smtClean="0">
                <a:solidFill>
                  <a:srgbClr val="FF0000"/>
                </a:solidFill>
                <a:cs typeface="Times New Roman" pitchFamily="18" charset="0"/>
              </a:rPr>
              <a:t>М</a:t>
            </a:r>
            <a:r>
              <a:rPr lang="ru-RU" sz="6000" b="1" dirty="0" smtClean="0">
                <a:solidFill>
                  <a:srgbClr val="002060"/>
                </a:solidFill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008000"/>
                </a:solidFill>
                <a:cs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FF6600"/>
                </a:solidFill>
                <a:cs typeface="Times New Roman" pitchFamily="18" charset="0"/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  <a:cs typeface="Times New Roman" pitchFamily="18" charset="0"/>
              </a:rPr>
              <a:t>ц</a:t>
            </a:r>
            <a:r>
              <a:rPr lang="ru-RU" sz="6000" b="1" dirty="0" smtClean="0">
                <a:solidFill>
                  <a:srgbClr val="008000"/>
                </a:solidFill>
                <a:cs typeface="Times New Roman" pitchFamily="18" charset="0"/>
              </a:rPr>
              <a:t>ы</a:t>
            </a:r>
            <a:r>
              <a:rPr lang="ru-RU" sz="6000" b="1" dirty="0" smtClean="0">
                <a:solidFill>
                  <a:srgbClr val="FF0000"/>
                </a:solidFill>
                <a:cs typeface="Times New Roman" pitchFamily="18" charset="0"/>
              </a:rPr>
              <a:t>!</a:t>
            </a:r>
            <a:r>
              <a:rPr lang="ru-RU" sz="6000" b="1" dirty="0" smtClean="0">
                <a:solidFill>
                  <a:srgbClr val="FF6600"/>
                </a:solidFill>
                <a:cs typeface="Times New Roman" pitchFamily="18" charset="0"/>
              </a:rPr>
              <a:t>!</a:t>
            </a:r>
            <a:r>
              <a:rPr lang="ru-RU" sz="6000" b="1" dirty="0" smtClean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  <a:p>
            <a:r>
              <a:rPr lang="ru-RU" sz="8000" b="1" dirty="0" smtClean="0">
                <a:solidFill>
                  <a:srgbClr val="FF0000"/>
                </a:solidFill>
                <a:cs typeface="Times New Roman" pitchFamily="18" charset="0"/>
              </a:rPr>
              <a:t>М</a:t>
            </a:r>
            <a:r>
              <a:rPr lang="ru-RU" sz="8000" b="1" dirty="0" smtClean="0">
                <a:solidFill>
                  <a:srgbClr val="002060"/>
                </a:solidFill>
                <a:cs typeface="Times New Roman" pitchFamily="18" charset="0"/>
              </a:rPr>
              <a:t>о</a:t>
            </a:r>
            <a:r>
              <a:rPr lang="ru-RU" sz="8000" b="1" dirty="0" smtClean="0">
                <a:solidFill>
                  <a:srgbClr val="008000"/>
                </a:solidFill>
                <a:cs typeface="Times New Roman" pitchFamily="18" charset="0"/>
              </a:rPr>
              <a:t>л</a:t>
            </a:r>
            <a:r>
              <a:rPr lang="ru-RU" sz="8000" b="1" dirty="0" smtClean="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8000" b="1" dirty="0" smtClean="0">
                <a:solidFill>
                  <a:srgbClr val="FF6600"/>
                </a:solidFill>
                <a:cs typeface="Times New Roman" pitchFamily="18" charset="0"/>
              </a:rPr>
              <a:t>д</a:t>
            </a:r>
            <a:r>
              <a:rPr lang="ru-RU" sz="8000" b="1" dirty="0" smtClean="0">
                <a:solidFill>
                  <a:srgbClr val="002060"/>
                </a:solidFill>
                <a:cs typeface="Times New Roman" pitchFamily="18" charset="0"/>
              </a:rPr>
              <a:t>ц</a:t>
            </a:r>
            <a:r>
              <a:rPr lang="ru-RU" sz="8000" b="1" dirty="0" smtClean="0">
                <a:solidFill>
                  <a:srgbClr val="008000"/>
                </a:solidFill>
                <a:cs typeface="Times New Roman" pitchFamily="18" charset="0"/>
              </a:rPr>
              <a:t>ы</a:t>
            </a:r>
            <a:r>
              <a:rPr lang="ru-RU" sz="80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r>
              <a:rPr lang="ru-RU" sz="8000" b="1" dirty="0">
                <a:solidFill>
                  <a:srgbClr val="FF6600"/>
                </a:solidFill>
                <a:cs typeface="Times New Roman" pitchFamily="18" charset="0"/>
              </a:rPr>
              <a:t>!</a:t>
            </a:r>
            <a:r>
              <a:rPr lang="ru-RU" sz="8000" b="1" dirty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377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504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836713"/>
            <a:ext cx="7776864" cy="1656183"/>
          </a:xfrm>
        </p:spPr>
        <p:txBody>
          <a:bodyPr>
            <a:normAutofit fontScale="90000"/>
          </a:bodyPr>
          <a:lstStyle/>
          <a:p>
            <a:pPr marL="801688" lvl="0" indent="90488">
              <a:spcBef>
                <a:spcPts val="0"/>
              </a:spcBef>
              <a:tabLst>
                <a:tab pos="801688" algn="l"/>
              </a:tabLs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Прямоугольник.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Квадрат.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85010"/>
            <a:ext cx="21463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school.xvatit.com/images/b/bf/15-03-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85" y="2276872"/>
            <a:ext cx="47720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35864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9900"/>
                </a:solidFill>
              </a:rPr>
              <a:t>	</a:t>
            </a:r>
            <a:br>
              <a:rPr lang="ru-RU" sz="2400" b="1" dirty="0" smtClean="0">
                <a:solidFill>
                  <a:srgbClr val="009900"/>
                </a:solidFill>
              </a:rPr>
            </a:br>
            <a:r>
              <a:rPr lang="ru-RU" sz="3100" b="1" dirty="0" smtClean="0">
                <a:solidFill>
                  <a:srgbClr val="009900"/>
                </a:solidFill>
              </a:rPr>
              <a:t>Рассмотрите на чертеже геометрические фигуры и назовите их одним словом.</a:t>
            </a:r>
            <a:br>
              <a:rPr lang="ru-RU" sz="3100" b="1" dirty="0" smtClean="0">
                <a:solidFill>
                  <a:srgbClr val="009900"/>
                </a:solidFill>
              </a:rPr>
            </a:br>
            <a:r>
              <a:rPr lang="ru-RU" sz="3100" b="1" dirty="0" smtClean="0">
                <a:solidFill>
                  <a:srgbClr val="009900"/>
                </a:solidFill>
              </a:rPr>
              <a:t>Назовите номер геометрической фигуры, имеющей:</a:t>
            </a:r>
            <a:br>
              <a:rPr lang="ru-RU" sz="3100" b="1" dirty="0" smtClean="0">
                <a:solidFill>
                  <a:srgbClr val="009900"/>
                </a:solidFill>
              </a:rPr>
            </a:br>
            <a:r>
              <a:rPr lang="ru-RU" sz="3100" b="1" dirty="0" smtClean="0">
                <a:solidFill>
                  <a:srgbClr val="009900"/>
                </a:solidFill>
              </a:rPr>
              <a:t>- один прямой угол;</a:t>
            </a:r>
            <a:br>
              <a:rPr lang="ru-RU" sz="3100" b="1" dirty="0" smtClean="0">
                <a:solidFill>
                  <a:srgbClr val="009900"/>
                </a:solidFill>
              </a:rPr>
            </a:br>
            <a:r>
              <a:rPr lang="ru-RU" sz="3100" b="1" dirty="0" smtClean="0">
                <a:solidFill>
                  <a:srgbClr val="009900"/>
                </a:solidFill>
              </a:rPr>
              <a:t>- два прямых угла;</a:t>
            </a:r>
            <a:br>
              <a:rPr lang="ru-RU" sz="3100" b="1" dirty="0" smtClean="0">
                <a:solidFill>
                  <a:srgbClr val="009900"/>
                </a:solidFill>
              </a:rPr>
            </a:br>
            <a:r>
              <a:rPr lang="ru-RU" sz="3100" b="1" dirty="0" smtClean="0">
                <a:solidFill>
                  <a:srgbClr val="009900"/>
                </a:solidFill>
              </a:rPr>
              <a:t>- четыре прямых угла.</a:t>
            </a:r>
            <a:br>
              <a:rPr lang="ru-RU" sz="3100" b="1" dirty="0" smtClean="0">
                <a:solidFill>
                  <a:srgbClr val="009900"/>
                </a:solidFill>
              </a:rPr>
            </a:b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endParaRPr lang="ru-RU" sz="2400" b="1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5024"/>
            <a:ext cx="8229600" cy="2592288"/>
          </a:xfrm>
        </p:spPr>
      </p:pic>
    </p:spTree>
    <p:extLst>
      <p:ext uri="{BB962C8B-B14F-4D97-AF65-F5344CB8AC3E}">
        <p14:creationId xmlns:p14="http://schemas.microsoft.com/office/powerpoint/2010/main" val="39617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22902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Назовите четырёхугольник, 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имеющий все прямые углы, используя правило.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0967"/>
            <a:ext cx="8229200" cy="2448000"/>
          </a:xfrm>
        </p:spPr>
      </p:pic>
    </p:spTree>
    <p:extLst>
      <p:ext uri="{BB962C8B-B14F-4D97-AF65-F5344CB8AC3E}">
        <p14:creationId xmlns:p14="http://schemas.microsoft.com/office/powerpoint/2010/main" val="41116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		</a:t>
            </a:r>
            <a:r>
              <a:rPr lang="ru-RU" b="1" dirty="0" smtClean="0">
                <a:solidFill>
                  <a:srgbClr val="009900"/>
                </a:solidFill>
              </a:rPr>
              <a:t>Является ли четырёхугольник 			прямоугольником?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9900"/>
                </a:solidFill>
              </a:rPr>
              <a:t>	</a:t>
            </a:r>
            <a:r>
              <a:rPr lang="ru-RU" b="1" dirty="0" smtClean="0">
                <a:solidFill>
                  <a:srgbClr val="009900"/>
                </a:solidFill>
              </a:rPr>
              <a:t>	Обоснуйте своё мнение.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6" name="Рисунок 10" descr="&amp;Pcy;&amp;rcy;&amp;yacy;&amp;mcy;&amp;ocy;&amp;ucy;&amp;gcy;&amp;ocy;&amp;lcy;&amp;softcy;&amp;ncy;&amp;acy;&amp;yacy; &amp;tcy;&amp;rcy;&amp;acy;&amp;pcy;&amp;iecy;&amp;ts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760000" cy="41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696744" cy="3298378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009900"/>
                </a:solidFill>
              </a:rPr>
              <a:t>Рассмотрите геометрические фигуры и назовите их одним словом.</a:t>
            </a:r>
            <a:br>
              <a:rPr lang="ru-RU" sz="2600" b="1" dirty="0" smtClean="0">
                <a:solidFill>
                  <a:srgbClr val="009900"/>
                </a:solidFill>
              </a:rPr>
            </a:br>
            <a:r>
              <a:rPr lang="ru-RU" sz="2600" b="1" dirty="0" smtClean="0">
                <a:solidFill>
                  <a:srgbClr val="009900"/>
                </a:solidFill>
              </a:rPr>
              <a:t>Назовите геометрические фигуры синего цвета. </a:t>
            </a:r>
            <a:br>
              <a:rPr lang="ru-RU" sz="2600" b="1" dirty="0" smtClean="0">
                <a:solidFill>
                  <a:srgbClr val="009900"/>
                </a:solidFill>
              </a:rPr>
            </a:br>
            <a:r>
              <a:rPr lang="ru-RU" sz="2600" b="1" dirty="0" smtClean="0">
                <a:solidFill>
                  <a:srgbClr val="009900"/>
                </a:solidFill>
              </a:rPr>
              <a:t>Назовите </a:t>
            </a:r>
            <a:r>
              <a:rPr lang="ru-RU" sz="2600" b="1" dirty="0">
                <a:solidFill>
                  <a:srgbClr val="009900"/>
                </a:solidFill>
              </a:rPr>
              <a:t>геометрические фигуры </a:t>
            </a:r>
            <a:r>
              <a:rPr lang="ru-RU" sz="2600" b="1" dirty="0" smtClean="0">
                <a:solidFill>
                  <a:srgbClr val="009900"/>
                </a:solidFill>
              </a:rPr>
              <a:t>зелёного цвета.</a:t>
            </a:r>
            <a:br>
              <a:rPr lang="ru-RU" sz="2600" b="1" dirty="0" smtClean="0">
                <a:solidFill>
                  <a:srgbClr val="009900"/>
                </a:solidFill>
              </a:rPr>
            </a:br>
            <a:r>
              <a:rPr lang="ru-RU" sz="2600" b="1" dirty="0" smtClean="0">
                <a:solidFill>
                  <a:srgbClr val="009900"/>
                </a:solidFill>
              </a:rPr>
              <a:t>Назовите прямоугольник, у которого все стороны равны.</a:t>
            </a:r>
            <a:endParaRPr lang="ru-RU" sz="2600" b="1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" y="3573016"/>
            <a:ext cx="8011081" cy="2772000"/>
          </a:xfrm>
        </p:spPr>
      </p:pic>
    </p:spTree>
    <p:extLst>
      <p:ext uri="{BB962C8B-B14F-4D97-AF65-F5344CB8AC3E}">
        <p14:creationId xmlns:p14="http://schemas.microsoft.com/office/powerpoint/2010/main" val="21994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49" y="-3103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2002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Является ли квадратом любой прямоугольник? 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Обоснуйте своё мнение. 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5010112" cy="3996000"/>
          </a:xfrm>
        </p:spPr>
      </p:pic>
    </p:spTree>
    <p:extLst>
      <p:ext uri="{BB962C8B-B14F-4D97-AF65-F5344CB8AC3E}">
        <p14:creationId xmlns:p14="http://schemas.microsoft.com/office/powerpoint/2010/main" val="13517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785818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ru-RU" sz="3200" b="1" dirty="0" smtClean="0">
                <a:solidFill>
                  <a:srgbClr val="00B050"/>
                </a:solidFill>
              </a:rPr>
              <a:t>            </a:t>
            </a:r>
          </a:p>
          <a:p>
            <a:pPr marL="361950"/>
            <a:r>
              <a:rPr lang="ru-RU" sz="3200" b="1" dirty="0" smtClean="0">
                <a:solidFill>
                  <a:srgbClr val="00B050"/>
                </a:solidFill>
              </a:rPr>
              <a:t>           </a:t>
            </a:r>
            <a:endParaRPr lang="ru-RU" sz="4000" b="1" dirty="0" smtClean="0">
              <a:solidFill>
                <a:srgbClr val="009900"/>
              </a:solidFill>
            </a:endParaRPr>
          </a:p>
          <a:p>
            <a:pPr marL="801688" indent="90488">
              <a:tabLst>
                <a:tab pos="801688" algn="l"/>
              </a:tabLst>
            </a:pPr>
            <a:r>
              <a:rPr lang="ru-RU" sz="2000" b="1" dirty="0" smtClean="0">
                <a:solidFill>
                  <a:srgbClr val="00B050"/>
                </a:solidFill>
              </a:rPr>
              <a:t>       </a:t>
            </a:r>
          </a:p>
          <a:p>
            <a:pPr marL="801688" indent="90488">
              <a:tabLst>
                <a:tab pos="801688" algn="l"/>
              </a:tabLst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801688" indent="90488">
              <a:tabLst>
                <a:tab pos="801688" algn="l"/>
              </a:tabLst>
            </a:pP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</a:p>
          <a:p>
            <a:pPr marL="801688" indent="90488" algn="ctr">
              <a:tabLst>
                <a:tab pos="801688" algn="l"/>
              </a:tabLst>
            </a:pP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Измерение геометрических фигур</a:t>
            </a:r>
          </a:p>
          <a:p>
            <a:pPr marL="801688" indent="90488" algn="ctr">
              <a:tabLst>
                <a:tab pos="801688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</a:t>
            </a:r>
          </a:p>
          <a:p>
            <a:pPr algn="just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/>
              <a:t> </a:t>
            </a:r>
            <a:r>
              <a:rPr lang="ru-RU" sz="2000" dirty="0" smtClean="0"/>
              <a:t>      </a:t>
            </a:r>
          </a:p>
          <a:p>
            <a:pPr algn="r"/>
            <a:endParaRPr lang="ru-RU" sz="2000" dirty="0"/>
          </a:p>
          <a:p>
            <a:pPr algn="r"/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2857496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</a:p>
        </p:txBody>
      </p:sp>
      <p:pic>
        <p:nvPicPr>
          <p:cNvPr id="8" name="Picture 2" descr="C:\Users\любовь\Pictures\ЗАДАЧИ КАРТИНКИ\умный совенок\093115f16d924f6a669787e5ae57bd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35" y="3645024"/>
            <a:ext cx="1928826" cy="2000253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57840" y="618888"/>
            <a:ext cx="73575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</a:t>
            </a:r>
            <a:r>
              <a:rPr 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</a:t>
            </a:r>
            <a:endParaRPr lang="ru-RU" sz="2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прогимназия </a:t>
            </a:r>
            <a: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675 Красносельского района</a:t>
            </a:r>
          </a:p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«Талант»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on_approv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63688" y="476672"/>
            <a:ext cx="7171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Алгоритм </a:t>
            </a:r>
            <a:r>
              <a:rPr lang="ru-RU" sz="3200" b="1" dirty="0" smtClean="0">
                <a:solidFill>
                  <a:srgbClr val="C00000"/>
                </a:solidFill>
              </a:rPr>
              <a:t>построения прямоугольника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1" y="1340768"/>
            <a:ext cx="8235875" cy="52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96779"/>
            <a:ext cx="769813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600" b="1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6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Поставить точку А.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6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Построить от неё вправо отрезок по линейке и поставить точку Б.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6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 точки А построить вниз отрезок под прямым углом, используя чертёжный треугольник, и поставить точку 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 </a:t>
            </a:r>
            <a:r>
              <a:rPr lang="ru-RU" sz="26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точки </a:t>
            </a:r>
            <a:r>
              <a:rPr lang="ru-RU" sz="26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построить вниз отрезок под прямым углом, используя чертёжный треугольник, и поставить точку </a:t>
            </a:r>
            <a:r>
              <a:rPr lang="ru-RU" sz="26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С, так, чтобы АД = БС.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lang="ru-RU" sz="26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Соединить точки Д и С по линейке.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6. Назвать полученную геометрическую фигуру.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F79646">
                  <a:lumMod val="50000"/>
                </a:srgbClr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27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s629210.vk.me/v629210000/a2c3/7KZBaMatjQ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412000" cy="24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itomec.od.ua/public/imgt/max-1380649366-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6480" y="2345955"/>
            <a:ext cx="3384840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http://mtdata.ru/u9/photo17F5/20507320929-0/original.jpg"/>
          <p:cNvPicPr>
            <a:picLocks noGrp="1"/>
          </p:cNvPicPr>
          <p:nvPr>
            <p:ph idx="1"/>
          </p:nvPr>
        </p:nvPicPr>
        <p:blipFill>
          <a:blip r:embed="rId5" cstate="print"/>
          <a:srcRect t="-3900" r="20417" b="6128"/>
          <a:stretch>
            <a:fillRect/>
          </a:stretch>
        </p:blipFill>
        <p:spPr bwMode="auto">
          <a:xfrm>
            <a:off x="4519100" y="268683"/>
            <a:ext cx="399600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_approv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51512" cy="6920632"/>
          </a:xfrm>
          <a:prstGeom prst="rect">
            <a:avLst/>
          </a:prstGeom>
          <a:solidFill>
            <a:srgbClr val="33CC33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87208" cy="554461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Times New Roman"/>
              </a:rPr>
              <a:t/>
            </a:r>
            <a:br>
              <a:rPr lang="ru-RU" sz="2000" b="1" i="1" dirty="0" smtClean="0">
                <a:latin typeface="Times New Roman"/>
                <a:ea typeface="Times New Roman"/>
              </a:rPr>
            </a:br>
            <a:r>
              <a:rPr lang="ru-RU" sz="2000" b="1" i="1" dirty="0">
                <a:latin typeface="Times New Roman"/>
                <a:ea typeface="Times New Roman"/>
              </a:rPr>
              <a:t/>
            </a:r>
            <a:br>
              <a:rPr lang="ru-RU" sz="2000" b="1" i="1" dirty="0"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rgbClr val="009900"/>
                </a:solidFill>
                <a:latin typeface="Times New Roman"/>
                <a:ea typeface="Times New Roman"/>
              </a:rPr>
              <a:t>Информативный вариант</a:t>
            </a:r>
            <a:r>
              <a:rPr lang="ru-RU" sz="2000" dirty="0" smtClean="0">
                <a:solidFill>
                  <a:srgbClr val="0099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99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Длина пола в домике для котика 30 см, а ширина – 20 см.</a:t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 Измерьте длину и ширину данного коврика для домика и отрежьте лишнее. </a:t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Проверьте, подходит ли коврик для пола в домике кота.</a:t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9900"/>
                </a:solidFill>
                <a:latin typeface="Times New Roman"/>
                <a:ea typeface="Times New Roman"/>
              </a:rPr>
              <a:t>Импровизационный вариант</a:t>
            </a:r>
            <a:r>
              <a:rPr lang="ru-RU" sz="2000" dirty="0">
                <a:solidFill>
                  <a:srgbClr val="0099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99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Длина пола в домике для котика 30 см, а ширина – 20 см. </a:t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Постройте прямоугольник со сторонами 30 см и 20 см. </a:t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Проверьте, подходит ли коврик для пола в домике кота</a:t>
            </a:r>
            <a:r>
              <a:rPr lang="ru-RU" sz="2000" b="1" i="1" dirty="0" smtClean="0">
                <a:latin typeface="Times New Roman"/>
                <a:ea typeface="Times New Roman"/>
              </a:rPr>
              <a:t>.</a:t>
            </a:r>
            <a:br>
              <a:rPr lang="ru-RU" sz="2000" b="1" i="1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9900"/>
                </a:solidFill>
                <a:latin typeface="Times New Roman"/>
                <a:ea typeface="Times New Roman"/>
              </a:rPr>
              <a:t>Эвристический вариант</a:t>
            </a:r>
            <a:r>
              <a:rPr lang="ru-RU" sz="2000" dirty="0">
                <a:solidFill>
                  <a:srgbClr val="0099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99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Измерьте длину и ширину пола в домике для котика и постройте прямоугольник, соответствующий размерам коврика. </a:t>
            </a:r>
            <a:r>
              <a:rPr lang="ru-RU" sz="2000" b="1" dirty="0" smtClean="0"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Проверьте</a:t>
            </a:r>
            <a:r>
              <a:rPr lang="ru-RU" sz="2000" b="1" dirty="0">
                <a:latin typeface="Times New Roman"/>
                <a:ea typeface="Times New Roman"/>
              </a:rPr>
              <a:t>, подходит ли коврик для пола в домике кота.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71480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2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67128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Закончите предложения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(ответьте друг другу)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 длину и ширину геометрической фигуры,………………………….. .</a:t>
            </a:r>
          </a:p>
          <a:p>
            <a:pPr marL="0" indent="0"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Чтобы определить подходит ли коврик для пола в домике кота, надо …………….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802128\Pictures\рисунки\кот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74375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552861"/>
              </p:ext>
            </p:extLst>
          </p:nvPr>
        </p:nvGraphicFramePr>
        <p:xfrm>
          <a:off x="539552" y="1844823"/>
          <a:ext cx="8147248" cy="4392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3414"/>
                <a:gridCol w="6853834"/>
              </a:tblGrid>
              <a:tr h="14641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Я доволен(на) тем, что определил (-а) размеры </a:t>
                      </a:r>
                      <a:r>
                        <a:rPr lang="ru-RU" sz="3200" b="1" i="1" u="sng" dirty="0" smtClean="0">
                          <a:effectLst/>
                          <a:latin typeface="Times New Roman"/>
                          <a:ea typeface="Times New Roman"/>
                        </a:rPr>
                        <a:t>готового коврика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для пола в домике кота.</a:t>
                      </a:r>
                      <a:endParaRPr lang="ru-RU" sz="2800" b="1" i="1" dirty="0"/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Я доволен(на) тем, что определил (-а) размеры коврика для пола в домике кота.</a:t>
                      </a:r>
                      <a:endParaRPr lang="ru-RU" sz="2800" b="1" i="1" dirty="0"/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Я доволен(на) тем, что </a:t>
                      </a:r>
                      <a:r>
                        <a:rPr lang="ru-RU" sz="3200" b="1" i="0" u="sng" dirty="0" smtClean="0">
                          <a:effectLst/>
                          <a:latin typeface="Times New Roman"/>
                          <a:ea typeface="Times New Roman"/>
                        </a:rPr>
                        <a:t>сам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 определил (-а) размеры коврика для пола в домике кота.</a:t>
                      </a:r>
                      <a:endParaRPr lang="ru-RU" sz="28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17" y="548679"/>
            <a:ext cx="55419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150440"/>
            <a:ext cx="733329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3645024"/>
            <a:ext cx="733329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9" y="5013176"/>
            <a:ext cx="733329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2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37" y="1600200"/>
            <a:ext cx="4384526" cy="45259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Рисунок 12" descr="http://mtdata.ru/u9/photo17F5/20507320929-0/original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5" r="-339" b="-43"/>
          <a:stretch>
            <a:fillRect/>
          </a:stretch>
        </p:blipFill>
        <p:spPr bwMode="auto">
          <a:xfrm>
            <a:off x="4283968" y="548680"/>
            <a:ext cx="3636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download-telegram.ru/wp-content/uploads/2015/06/stikery-persik-dlya-telegram-2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968" y="1772817"/>
            <a:ext cx="1512000" cy="16200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2192"/>
            <a:ext cx="21463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4798605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>
                <a:solidFill>
                  <a:srgbClr val="FF0000"/>
                </a:solidFill>
                <a:cs typeface="Times New Roman" pitchFamily="18" charset="0"/>
              </a:rPr>
              <a:t>М</a:t>
            </a:r>
            <a:r>
              <a:rPr lang="ru-RU" sz="8000" b="1" dirty="0">
                <a:solidFill>
                  <a:srgbClr val="002060"/>
                </a:solidFill>
                <a:cs typeface="Times New Roman" pitchFamily="18" charset="0"/>
              </a:rPr>
              <a:t>о</a:t>
            </a:r>
            <a:r>
              <a:rPr lang="ru-RU" sz="8000" b="1" dirty="0">
                <a:solidFill>
                  <a:srgbClr val="008000"/>
                </a:solidFill>
                <a:cs typeface="Times New Roman" pitchFamily="18" charset="0"/>
              </a:rPr>
              <a:t>л</a:t>
            </a:r>
            <a:r>
              <a:rPr lang="ru-RU" sz="8000" b="1" dirty="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8000" b="1" dirty="0">
                <a:solidFill>
                  <a:srgbClr val="FF6600"/>
                </a:solidFill>
                <a:cs typeface="Times New Roman" pitchFamily="18" charset="0"/>
              </a:rPr>
              <a:t>д</a:t>
            </a:r>
            <a:r>
              <a:rPr lang="ru-RU" sz="8000" b="1" dirty="0">
                <a:solidFill>
                  <a:srgbClr val="002060"/>
                </a:solidFill>
                <a:cs typeface="Times New Roman" pitchFamily="18" charset="0"/>
              </a:rPr>
              <a:t>ц</a:t>
            </a:r>
            <a:r>
              <a:rPr lang="ru-RU" sz="8000" b="1" dirty="0">
                <a:solidFill>
                  <a:srgbClr val="008000"/>
                </a:solidFill>
                <a:cs typeface="Times New Roman" pitchFamily="18" charset="0"/>
              </a:rPr>
              <a:t>ы</a:t>
            </a:r>
            <a:r>
              <a:rPr lang="ru-RU" sz="80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r>
              <a:rPr lang="ru-RU" sz="8000" b="1" dirty="0">
                <a:solidFill>
                  <a:srgbClr val="FF6600"/>
                </a:solidFill>
                <a:cs typeface="Times New Roman" pitchFamily="18" charset="0"/>
              </a:rPr>
              <a:t>!</a:t>
            </a:r>
            <a:r>
              <a:rPr lang="ru-RU" sz="8000" b="1" dirty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27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2500313"/>
            <a:ext cx="8929688" cy="1428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9900"/>
                </a:solidFill>
              </a:rPr>
              <a:t>         СПАСИБО  ЗА  ВНИМАНИЕ</a:t>
            </a:r>
            <a:endParaRPr lang="ru-RU" sz="4800" b="1" dirty="0"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71480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009900"/>
              </a:solidFill>
            </a:endParaRPr>
          </a:p>
        </p:txBody>
      </p:sp>
      <p:pic>
        <p:nvPicPr>
          <p:cNvPr id="7" name="Picture 2" descr="C:\Users\любовь\Pictures\ЗАДАЧИ КАРТИНКИ\умный совенок\093115f16d924f6a669787e5ae57bd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2286016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363" y="-69457"/>
            <a:ext cx="9504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6120680" cy="13872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Почему коврик не  подошёл 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по размерам к домику?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4" name="Объект 3" descr="http://mtdata.ru/u9/photo17F5/20507320929-0/original.jpg"/>
          <p:cNvPicPr>
            <a:picLocks noGrp="1"/>
          </p:cNvPicPr>
          <p:nvPr>
            <p:ph idx="1"/>
          </p:nvPr>
        </p:nvPicPr>
        <p:blipFill>
          <a:blip r:embed="rId3" cstate="print"/>
          <a:srcRect t="-3900" r="20417" b="6128"/>
          <a:stretch>
            <a:fillRect/>
          </a:stretch>
        </p:blipFill>
        <p:spPr bwMode="auto">
          <a:xfrm>
            <a:off x="4716016" y="309956"/>
            <a:ext cx="399600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2123"/>
            <a:ext cx="4968000" cy="329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65" y="3730420"/>
            <a:ext cx="2412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9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504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6" y="3419345"/>
            <a:ext cx="19319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7796" y="1843951"/>
            <a:ext cx="7686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lvl="0" indent="90488" algn="ctr">
              <a:tabLst>
                <a:tab pos="801688" algn="l"/>
              </a:tabLs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ломаной линии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http://www.ypoku-corel.ru/images/ypok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76457"/>
            <a:ext cx="42862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95" y="0"/>
            <a:ext cx="92868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07504" y="254000"/>
            <a:ext cx="8727006" cy="64153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      </a:t>
            </a:r>
            <a:r>
              <a:rPr lang="ru-RU" b="1" dirty="0" smtClean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Назовите известные вам      		геометрические фигуры: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0099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1.                         2.  .                           3.                               </a:t>
            </a: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                                                            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4.      .                                           5.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endParaRPr lang="ru-RU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1115616" y="2132856"/>
            <a:ext cx="1219622" cy="1187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707904" y="2308882"/>
            <a:ext cx="1584176" cy="5827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732240" y="1974684"/>
            <a:ext cx="1224136" cy="1187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475656" y="5013176"/>
            <a:ext cx="273630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6200000" flipH="1">
            <a:off x="6447900" y="4120317"/>
            <a:ext cx="2016224" cy="1872208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0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7" y="-26451"/>
            <a:ext cx="92868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8658" y="274638"/>
            <a:ext cx="7668142" cy="22381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9900"/>
                </a:solidFill>
              </a:rPr>
              <a:t> </a:t>
            </a:r>
            <a:r>
              <a:rPr lang="ru-RU" sz="2800" b="1" dirty="0" smtClean="0">
                <a:solidFill>
                  <a:srgbClr val="009900"/>
                </a:solidFill>
              </a:rPr>
              <a:t>       Назовите </a:t>
            </a:r>
            <a:r>
              <a:rPr lang="ru-RU" sz="2800" b="1" dirty="0">
                <a:solidFill>
                  <a:srgbClr val="009900"/>
                </a:solidFill>
              </a:rPr>
              <a:t>номер геометрической фигуры, которая является:</a:t>
            </a:r>
            <a:br>
              <a:rPr lang="ru-RU" sz="2800" b="1" dirty="0">
                <a:solidFill>
                  <a:srgbClr val="009900"/>
                </a:solidFill>
              </a:rPr>
            </a:br>
            <a:r>
              <a:rPr lang="ru-RU" sz="2800" b="1" dirty="0">
                <a:solidFill>
                  <a:srgbClr val="009900"/>
                </a:solidFill>
              </a:rPr>
              <a:t>- замкнутой ломаной линией;</a:t>
            </a:r>
            <a:br>
              <a:rPr lang="ru-RU" sz="2800" b="1" dirty="0">
                <a:solidFill>
                  <a:srgbClr val="009900"/>
                </a:solidFill>
              </a:rPr>
            </a:br>
            <a:r>
              <a:rPr lang="ru-RU" sz="2800" b="1" dirty="0">
                <a:solidFill>
                  <a:srgbClr val="009900"/>
                </a:solidFill>
              </a:rPr>
              <a:t>- незамкнутой ломаной линией.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1.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2.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3.                       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1018658" y="2636912"/>
            <a:ext cx="2160000" cy="2124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00542" y="3698912"/>
            <a:ext cx="2016224" cy="21602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5832140" y="3052889"/>
            <a:ext cx="3312368" cy="2232248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_appro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7128792" cy="165618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009900"/>
                </a:solidFill>
                <a:ea typeface="+mn-ea"/>
                <a:cs typeface="Times New Roman" panose="02020603050405020304" pitchFamily="18" charset="0"/>
              </a:rPr>
              <a:t>Назовите геометрические фигуры.</a:t>
            </a:r>
            <a:br>
              <a:rPr lang="ru-RU" sz="3200" b="1" dirty="0" smtClean="0">
                <a:solidFill>
                  <a:srgbClr val="0099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99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9900"/>
                </a:solidFill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0" y="2204864"/>
            <a:ext cx="8229600" cy="3240360"/>
          </a:xfrm>
        </p:spPr>
      </p:pic>
    </p:spTree>
    <p:extLst>
      <p:ext uri="{BB962C8B-B14F-4D97-AF65-F5344CB8AC3E}">
        <p14:creationId xmlns:p14="http://schemas.microsoft.com/office/powerpoint/2010/main" val="3385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on_approv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107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27168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	</a:t>
            </a:r>
            <a:r>
              <a:rPr lang="ru-RU" sz="2800" b="1" dirty="0" smtClean="0">
                <a:solidFill>
                  <a:srgbClr val="009900"/>
                </a:solidFill>
              </a:rPr>
              <a:t>Можно ли утверждать, что </a:t>
            </a:r>
            <a:br>
              <a:rPr lang="ru-RU" sz="2800" b="1" dirty="0" smtClean="0">
                <a:solidFill>
                  <a:srgbClr val="009900"/>
                </a:solidFill>
              </a:rPr>
            </a:br>
            <a:r>
              <a:rPr lang="ru-RU" sz="2800" b="1" dirty="0" smtClean="0">
                <a:solidFill>
                  <a:srgbClr val="009900"/>
                </a:solidFill>
              </a:rPr>
              <a:t>эта геометрическая фигура является незамкнутой ломаной линией?</a:t>
            </a:r>
            <a:br>
              <a:rPr lang="ru-RU" sz="2800" b="1" dirty="0" smtClean="0">
                <a:solidFill>
                  <a:srgbClr val="009900"/>
                </a:solidFill>
              </a:rPr>
            </a:br>
            <a:r>
              <a:rPr lang="ru-RU" sz="2800" b="1" dirty="0" smtClean="0">
                <a:solidFill>
                  <a:srgbClr val="009900"/>
                </a:solidFill>
              </a:rPr>
              <a:t> Обоснуйте своё мнение.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2160975" y="2420888"/>
            <a:ext cx="5684411" cy="3600000"/>
            <a:chOff x="8575" y="2843"/>
            <a:chExt cx="3184" cy="2000"/>
          </a:xfrm>
        </p:grpSpPr>
        <p:sp>
          <p:nvSpPr>
            <p:cNvPr id="26" name="AutoShape 21"/>
            <p:cNvSpPr>
              <a:spLocks noChangeAspect="1" noChangeArrowheads="1"/>
            </p:cNvSpPr>
            <p:nvPr/>
          </p:nvSpPr>
          <p:spPr bwMode="auto">
            <a:xfrm>
              <a:off x="8575" y="2843"/>
              <a:ext cx="3184" cy="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8745" y="3015"/>
              <a:ext cx="0" cy="14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8745" y="3015"/>
              <a:ext cx="669" cy="66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9414" y="3015"/>
              <a:ext cx="670" cy="66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10084" y="3015"/>
              <a:ext cx="67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0754" y="3012"/>
              <a:ext cx="1005" cy="8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10754" y="3846"/>
              <a:ext cx="1005" cy="99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 flipV="1">
              <a:off x="8745" y="4511"/>
              <a:ext cx="2009" cy="33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641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on_approv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107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11144" cy="16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Верно ли, что замкнутая ломаная линия имеет восемь звеньев?</a:t>
            </a:r>
            <a:br>
              <a:rPr lang="ru-RU" sz="2800" b="1" dirty="0" smtClean="0">
                <a:solidFill>
                  <a:srgbClr val="009900"/>
                </a:solidFill>
              </a:rPr>
            </a:br>
            <a:r>
              <a:rPr lang="ru-RU" sz="2800" b="1" dirty="0" smtClean="0">
                <a:solidFill>
                  <a:srgbClr val="009900"/>
                </a:solidFill>
              </a:rPr>
              <a:t> Обоснуйте своё мнение.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2160975" y="2420888"/>
            <a:ext cx="5684411" cy="3600000"/>
            <a:chOff x="8575" y="2843"/>
            <a:chExt cx="3184" cy="2000"/>
          </a:xfrm>
        </p:grpSpPr>
        <p:sp>
          <p:nvSpPr>
            <p:cNvPr id="26" name="AutoShape 21"/>
            <p:cNvSpPr>
              <a:spLocks noChangeAspect="1" noChangeArrowheads="1"/>
            </p:cNvSpPr>
            <p:nvPr/>
          </p:nvSpPr>
          <p:spPr bwMode="auto">
            <a:xfrm>
              <a:off x="8575" y="2843"/>
              <a:ext cx="3184" cy="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8745" y="3015"/>
              <a:ext cx="0" cy="14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8745" y="3015"/>
              <a:ext cx="669" cy="66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9414" y="3015"/>
              <a:ext cx="670" cy="66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10084" y="3015"/>
              <a:ext cx="67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0754" y="3012"/>
              <a:ext cx="1005" cy="8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10754" y="3846"/>
              <a:ext cx="1005" cy="99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 flipV="1">
              <a:off x="8745" y="4511"/>
              <a:ext cx="2009" cy="33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667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22353</TotalTime>
  <Words>321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Почему коврик не  подошёл  по размерам к домику?</vt:lpstr>
      <vt:lpstr>Презентация PowerPoint</vt:lpstr>
      <vt:lpstr>Презентация PowerPoint</vt:lpstr>
      <vt:lpstr>        Назовите номер геометрической фигуры, которая является: - замкнутой ломаной линией; - незамкнутой ломаной линией.</vt:lpstr>
      <vt:lpstr>Назовите геометрические фигуры.  </vt:lpstr>
      <vt:lpstr> Можно ли утверждать, что  эта геометрическая фигура является незамкнутой ломаной линией?  Обоснуйте своё мнение.</vt:lpstr>
      <vt:lpstr>Верно ли, что замкнутая ломаная линия имеет восемь звеньев?  Обоснуйте своё мнение.</vt:lpstr>
      <vt:lpstr> Алгоритм измерения  ломаной линии </vt:lpstr>
      <vt:lpstr>      Рассмотрите рисунок в рамке и назовите геометрическую фигуру.  Назовите вид ломаной линии.  Назовите порядок действий (алгоритм)  при измерении ломаной линии.</vt:lpstr>
      <vt:lpstr>            Можно ли не измеряя длину каждого звена, определить длину ломаной линии?  Обоснуйте своё мнение.  Определите длину ломаной линии, используя известный алгоритм.</vt:lpstr>
      <vt:lpstr>Презентация PowerPoint</vt:lpstr>
      <vt:lpstr>Тема: Прямоугольник. Квадрат. </vt:lpstr>
      <vt:lpstr>  Рассмотрите на чертеже геометрические фигуры и назовите их одним словом. Назовите номер геометрической фигуры, имеющей: - один прямой угол; - два прямых угла; - четыре прямых угла.  </vt:lpstr>
      <vt:lpstr>Назовите четырёхугольник,  имеющий все прямые углы, используя правило.</vt:lpstr>
      <vt:lpstr>Презентация PowerPoint</vt:lpstr>
      <vt:lpstr>Рассмотрите геометрические фигуры и назовите их одним словом. Назовите геометрические фигуры синего цвета.  Назовите геометрические фигуры зелёного цвета. Назовите прямоугольник, у которого все стороны равны.</vt:lpstr>
      <vt:lpstr>Является ли квадратом любой прямоугольник?  Обоснуйте своё мнение. </vt:lpstr>
      <vt:lpstr>Презентация PowerPoint</vt:lpstr>
      <vt:lpstr>Презентация PowerPoint</vt:lpstr>
      <vt:lpstr>  Информативный вариант Длина пола в домике для котика 30 см, а ширина – 20 см.  Измерьте длину и ширину данного коврика для домика и отрежьте лишнее.  Проверьте, подходит ли коврик для пола в домике кота.  Импровизационный вариант Длина пола в домике для котика 30 см, а ширина – 20 см.  Постройте прямоугольник со сторонами 30 см и 20 см.  Проверьте, подходит ли коврик для пола в домике кота.  Эвристический вариант Измерьте длину и ширину пола в домике для котика и постройте прямоугольник, соответствующий размерам коврика.  Проверьте, подходит ли коврик для пола в домике кота.   </vt:lpstr>
      <vt:lpstr>Закончите предложения  (ответьте друг другу)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Чернядьева</dc:creator>
  <cp:lastModifiedBy>Светлана</cp:lastModifiedBy>
  <cp:revision>874</cp:revision>
  <dcterms:created xsi:type="dcterms:W3CDTF">2009-11-11T16:26:56Z</dcterms:created>
  <dcterms:modified xsi:type="dcterms:W3CDTF">2016-03-29T19:32:11Z</dcterms:modified>
</cp:coreProperties>
</file>