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6" r:id="rId9"/>
    <p:sldId id="267" r:id="rId10"/>
    <p:sldId id="269" r:id="rId11"/>
    <p:sldId id="271" r:id="rId12"/>
    <p:sldId id="273" r:id="rId13"/>
    <p:sldId id="26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07" d="100"/>
          <a:sy n="10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377FE-76AA-4A77-8BD6-03B03430839E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67E32-D69F-45ED-8DB4-4922A99C8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1F2BF-9763-4667-BF74-3E1AEAFAA796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8FA87-2C15-48B2-BE63-DE093BAF8A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02766-BC70-4D2F-9734-F39F6DE6A77C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0C838-AAC3-4889-ACA2-4E4865A12D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7658C-E1B1-4A5C-9ED3-4C1764E4CFA2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D80147-2F91-4611-9C8A-F48B87520D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44983-11C0-4BD3-86CC-AF5D11AE2BAA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2FE35-B0BC-4419-B7B3-7D9697880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2A8F8-1627-4E9E-B546-B14DA43D6856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4E867-58E6-41B5-9D63-7F8078E032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8997E-9E50-4CC0-BFA5-71E430114B78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E8A4C-3E3C-48F9-8644-F9B8F57C48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126EA-2A0E-4224-AAA4-CF8ECEA6B7C0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65BFA-DCF8-43A7-B81C-E4BD54982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D0BF6-04D3-4537-B8A3-991486B7C817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66CFF-60E9-4B8A-96D6-69D54C8195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31E64-3B70-44D1-88C7-4009D6009BD2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02A8D-BFF5-49C7-BA7D-4CA528CE1F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13233-DF63-409C-9206-1353EDA87DD6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0F93A-CFA7-4DE7-B256-88F9B2571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B36A8FF-F5C7-400D-A088-8C88333B99CC}" type="datetimeFigureOut">
              <a:rPr lang="ru-RU"/>
              <a:pPr>
                <a:defRPr/>
              </a:pPr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FDC43B-8050-440A-9BE2-28529046C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051050" y="1412875"/>
            <a:ext cx="5041900" cy="252095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000" b="1" dirty="0" smtClean="0">
                <a:solidFill>
                  <a:srgbClr val="0000FF"/>
                </a:solidFill>
              </a:rPr>
              <a:t>Математика </a:t>
            </a:r>
            <a:br>
              <a:rPr lang="ru-RU" sz="6000" b="1" dirty="0" smtClean="0">
                <a:solidFill>
                  <a:srgbClr val="0000FF"/>
                </a:solidFill>
              </a:rPr>
            </a:br>
            <a:r>
              <a:rPr lang="ru-RU" sz="6000" b="1" dirty="0" smtClean="0">
                <a:solidFill>
                  <a:srgbClr val="0000FF"/>
                </a:solidFill>
              </a:rPr>
              <a:t>1 класс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1141413" y="-100013"/>
            <a:ext cx="8002587" cy="144145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latin typeface="+mn-lt"/>
              </a:rPr>
              <a:t>Укажите  единицу измерения емкостей, используя предложенные изображения</a:t>
            </a:r>
          </a:p>
        </p:txBody>
      </p:sp>
      <p:pic>
        <p:nvPicPr>
          <p:cNvPr id="22530" name="Рисунок 1" descr="http://prodbazis.ru/Upload/product/539/%D0%BC%D0%BE%D0%BB%D0%BE%D0%BA%D0%BE%20%D0%B4%D0%BC%D0%B7%203,2%201%D0%BB3454353535353545%D0%BA%D0%B5%D1%80%D0%BF%D0%BA%D0%B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924175"/>
            <a:ext cx="100965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Рисунок 4" descr="http://www.utkonos.ru/images/photo/3154/3154912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87675" y="1916113"/>
            <a:ext cx="2016125" cy="2017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7" descr="http://kuhon-posuda.ucoz.ru/_ph/1/792465574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35600" y="1557338"/>
            <a:ext cx="3313113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31913" y="4221163"/>
            <a:ext cx="503237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1</a:t>
            </a:r>
            <a:endParaRPr lang="ru-RU" sz="3600" b="1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419475" y="4221163"/>
            <a:ext cx="504825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227763" y="4221163"/>
            <a:ext cx="504825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835150" y="4221163"/>
            <a:ext cx="504825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Л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924300" y="4221163"/>
            <a:ext cx="474663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Л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732588" y="4221163"/>
            <a:ext cx="474662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rgbClr val="0000FF"/>
                </a:solidFill>
              </a:rPr>
              <a:t>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E:\РАЗНОЕ\рисунки литр\img_02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115888"/>
            <a:ext cx="5518150" cy="6453187"/>
          </a:xfrm>
        </p:spPr>
      </p:pic>
      <p:sp>
        <p:nvSpPr>
          <p:cNvPr id="9" name="Овальная выноска 8"/>
          <p:cNvSpPr/>
          <p:nvPr/>
        </p:nvSpPr>
        <p:spPr>
          <a:xfrm>
            <a:off x="4787900" y="115888"/>
            <a:ext cx="3743325" cy="2087562"/>
          </a:xfrm>
          <a:prstGeom prst="wedgeEllipseCallout">
            <a:avLst>
              <a:gd name="adj1" fmla="val -50858"/>
              <a:gd name="adj2" fmla="val 2086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Чем больше пьешь воды, тем лучше. Мне даже бабушка дает с собой бутылочку воды, чтобы я мог пить в любое время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-180975" y="1916113"/>
            <a:ext cx="3744913" cy="2089150"/>
          </a:xfrm>
          <a:prstGeom prst="wedgeEllipseCallout">
            <a:avLst>
              <a:gd name="adj1" fmla="val 52428"/>
              <a:gd name="adj2" fmla="val 1584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Человека нельзя заставлять пить  воду против его воли. Он должен пить, только тогда,  когда захочет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0825" y="357188"/>
            <a:ext cx="8678863" cy="64087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/>
              <a:t>Информативный вариант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1. Впишите слова и числа в предложение, используя слова для справок.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Чтобы быть здоровым, первоклассник должен выпивать более __ литра ___________ воды в день.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/>
              <a:t>Слова для справок: 1л, 2л,  чистой, минеральной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2. Определите и подчеркните, кто оказался прав: </a:t>
            </a:r>
            <a:r>
              <a:rPr lang="ru-RU" b="1" dirty="0"/>
              <a:t>Вася или Петя </a:t>
            </a:r>
            <a:r>
              <a:rPr lang="ru-RU" dirty="0"/>
              <a:t>в споре о том, сколько воды должен был выпивать первоклассник.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/>
              <a:t>Импровизационный вариант  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1. Впишите слова и числа в предложение, используя необходимые  слова и числа.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Чтобы быть здоровым, первоклассник должен выпивать более __ литра ___________ воды в день.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dirty="0"/>
              <a:t>Слова для справок: 1л, 2л, 3л, чистой, грязной, фильтрованной, минеральной, дождевой.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2. Определите подчеркните, кто оказался прав: </a:t>
            </a:r>
            <a:r>
              <a:rPr lang="ru-RU" b="1" dirty="0"/>
              <a:t>Вася или Петя </a:t>
            </a:r>
            <a:r>
              <a:rPr lang="ru-RU" dirty="0"/>
              <a:t>в споре о том, сколько воды должен был выпивать первоклассник.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 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b="1" i="1" dirty="0"/>
              <a:t>Эвристический вариант </a:t>
            </a:r>
            <a:endParaRPr lang="ru-RU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1. Допишите предложение.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Чтобы быть здоровым, первоклассник должен выпивать в день ……………. 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/>
              <a:t>2. Определите и подчеркните, кто оказался прав: </a:t>
            </a:r>
            <a:r>
              <a:rPr lang="ru-RU" b="1" dirty="0"/>
              <a:t>Вася или Петя </a:t>
            </a:r>
            <a:r>
              <a:rPr lang="ru-RU" dirty="0"/>
              <a:t>в споре о том, сколько воды должен был выпивать первоклассник.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4294967295"/>
          </p:nvPr>
        </p:nvSpPr>
        <p:spPr>
          <a:xfrm>
            <a:off x="323850" y="2060575"/>
            <a:ext cx="8351838" cy="115252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 fontScale="47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dirty="0" smtClean="0"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7600" b="1" i="1" dirty="0" smtClean="0">
                <a:solidFill>
                  <a:srgbClr val="0000FF"/>
                </a:solidFill>
                <a:latin typeface="+mj-lt"/>
              </a:rPr>
              <a:t>1.   Чтобы быть здоровым, нужно……… </a:t>
            </a:r>
            <a:endParaRPr lang="ru-RU" sz="7600" dirty="0" smtClean="0">
              <a:solidFill>
                <a:srgbClr val="0000FF"/>
              </a:solidFill>
              <a:latin typeface="+mj-lt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25602" name="TextBox 3"/>
          <p:cNvSpPr txBox="1">
            <a:spLocks noChangeArrowheads="1"/>
          </p:cNvSpPr>
          <p:nvPr/>
        </p:nvSpPr>
        <p:spPr bwMode="auto">
          <a:xfrm>
            <a:off x="323850" y="620713"/>
            <a:ext cx="53276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/>
              <a:t>Закончите предложение:</a:t>
            </a:r>
          </a:p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1692275" y="274638"/>
            <a:ext cx="6994525" cy="922337"/>
          </a:xfrm>
        </p:spPr>
        <p:txBody>
          <a:bodyPr/>
          <a:lstStyle/>
          <a:p>
            <a:r>
              <a:rPr lang="ru-RU" smtClean="0"/>
              <a:t>Самооценка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40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i="1" dirty="0" smtClean="0"/>
              <a:t> </a:t>
            </a:r>
            <a:endParaRPr lang="ru-RU" sz="4000" dirty="0">
              <a:latin typeface="+mj-lt"/>
            </a:endParaRP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857250" y="3500438"/>
            <a:ext cx="928688" cy="857250"/>
          </a:xfrm>
          <a:prstGeom prst="smileyFace">
            <a:avLst>
              <a:gd name="adj" fmla="val 787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857250" y="4929188"/>
            <a:ext cx="928688" cy="785812"/>
          </a:xfrm>
          <a:prstGeom prst="smileyFace">
            <a:avLst>
              <a:gd name="adj" fmla="val -46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555875" y="1700213"/>
            <a:ext cx="4572000" cy="6477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</a:rPr>
              <a:t>«Я справился(</a:t>
            </a:r>
            <a:r>
              <a:rPr lang="ru-RU" i="1" dirty="0" err="1">
                <a:solidFill>
                  <a:srgbClr val="0000FF"/>
                </a:solidFill>
              </a:rPr>
              <a:t>лась</a:t>
            </a:r>
            <a:r>
              <a:rPr lang="ru-RU" i="1" dirty="0">
                <a:solidFill>
                  <a:srgbClr val="0000FF"/>
                </a:solidFill>
              </a:rPr>
              <a:t>) с заданием самостоятельно на «отлично»;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313" y="3284538"/>
            <a:ext cx="4572000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</a:rPr>
              <a:t>Я справился(</a:t>
            </a:r>
            <a:r>
              <a:rPr lang="ru-RU" i="1" dirty="0" err="1">
                <a:solidFill>
                  <a:srgbClr val="0000FF"/>
                </a:solidFill>
              </a:rPr>
              <a:t>лась</a:t>
            </a:r>
            <a:r>
              <a:rPr lang="ru-RU" i="1" dirty="0">
                <a:solidFill>
                  <a:srgbClr val="0000FF"/>
                </a:solidFill>
              </a:rPr>
              <a:t>) с заданием хорошо, мне помогали или помог…»; 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771775" y="4868863"/>
            <a:ext cx="4572000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i="1" dirty="0">
                <a:solidFill>
                  <a:srgbClr val="0000FF"/>
                </a:solidFill>
              </a:rPr>
              <a:t>Я не справился(</a:t>
            </a:r>
            <a:r>
              <a:rPr lang="ru-RU" i="1" dirty="0" err="1">
                <a:solidFill>
                  <a:srgbClr val="0000FF"/>
                </a:solidFill>
              </a:rPr>
              <a:t>лась</a:t>
            </a:r>
            <a:r>
              <a:rPr lang="ru-RU" i="1" dirty="0">
                <a:solidFill>
                  <a:srgbClr val="0000FF"/>
                </a:solidFill>
              </a:rPr>
              <a:t>)  с заданием так, как хотелось. Мне надо ещё поучиться…»</a:t>
            </a:r>
            <a:endParaRPr lang="ru-RU" dirty="0">
              <a:solidFill>
                <a:srgbClr val="0000FF"/>
              </a:solidFill>
            </a:endParaRPr>
          </a:p>
        </p:txBody>
      </p:sp>
      <p:pic>
        <p:nvPicPr>
          <p:cNvPr id="26632" name="Рисунок 10" descr="smilie_1024.jpg"/>
          <p:cNvPicPr>
            <a:picLocks noChangeAspect="1"/>
          </p:cNvPicPr>
          <p:nvPr/>
        </p:nvPicPr>
        <p:blipFill>
          <a:blip r:embed="rId2"/>
          <a:srcRect l="6667" t="-4443" r="3333" b="-15555"/>
          <a:stretch>
            <a:fillRect/>
          </a:stretch>
        </p:blipFill>
        <p:spPr bwMode="auto">
          <a:xfrm>
            <a:off x="468313" y="1052513"/>
            <a:ext cx="1928812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3" name="Рисунок 11" descr="smilie_1023.JPG"/>
          <p:cNvPicPr>
            <a:picLocks noChangeAspect="1"/>
          </p:cNvPicPr>
          <p:nvPr/>
        </p:nvPicPr>
        <p:blipFill>
          <a:blip r:embed="rId3"/>
          <a:srcRect l="9000" r="-14"/>
          <a:stretch>
            <a:fillRect/>
          </a:stretch>
        </p:blipFill>
        <p:spPr bwMode="auto">
          <a:xfrm>
            <a:off x="468313" y="2997200"/>
            <a:ext cx="1928812" cy="158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4" name="Рисунок 12" descr="smilie_1024gr copy.jpg"/>
          <p:cNvPicPr>
            <a:picLocks noChangeAspect="1"/>
          </p:cNvPicPr>
          <p:nvPr/>
        </p:nvPicPr>
        <p:blipFill>
          <a:blip r:embed="rId4"/>
          <a:srcRect l="5527" r="5460"/>
          <a:stretch>
            <a:fillRect/>
          </a:stretch>
        </p:blipFill>
        <p:spPr bwMode="auto">
          <a:xfrm>
            <a:off x="468313" y="4724400"/>
            <a:ext cx="1928812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E:\РАЗНОЕ\рисунки литр\img_021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2374900" y="0"/>
            <a:ext cx="6769100" cy="6858000"/>
          </a:xfrm>
        </p:spPr>
      </p:pic>
      <p:sp>
        <p:nvSpPr>
          <p:cNvPr id="9" name="Овальная выноска 8"/>
          <p:cNvSpPr/>
          <p:nvPr/>
        </p:nvSpPr>
        <p:spPr>
          <a:xfrm>
            <a:off x="4716463" y="188913"/>
            <a:ext cx="3743325" cy="2087562"/>
          </a:xfrm>
          <a:prstGeom prst="wedgeEllipseCallout">
            <a:avLst>
              <a:gd name="adj1" fmla="val -50858"/>
              <a:gd name="adj2" fmla="val 20865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Чем больше пьешь воды, тем лучше. Мне даже бабушка дает с собой бутылочку воды, чтобы я мог пить в любое время</a:t>
            </a:r>
          </a:p>
        </p:txBody>
      </p:sp>
      <p:sp>
        <p:nvSpPr>
          <p:cNvPr id="10" name="Овальная выноска 9"/>
          <p:cNvSpPr/>
          <p:nvPr/>
        </p:nvSpPr>
        <p:spPr>
          <a:xfrm>
            <a:off x="-541338" y="1700213"/>
            <a:ext cx="3744913" cy="2089150"/>
          </a:xfrm>
          <a:prstGeom prst="wedgeEllipseCallout">
            <a:avLst>
              <a:gd name="adj1" fmla="val 52428"/>
              <a:gd name="adj2" fmla="val 15840"/>
            </a:avLst>
          </a:prstGeom>
          <a:solidFill>
            <a:schemeClr val="accent1">
              <a:alpha val="1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Человека нельзя заставлять пить  воду против его воли. Он должен пить, только тогда,  когда захочет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xit" presetSubtype="0" fill="hold" grpId="1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6" descr="http://myithaka.nl/ithaka/wp-content/uploads/2012/06/Water-en-men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60350"/>
            <a:ext cx="3097213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284663" y="1916113"/>
            <a:ext cx="1800225" cy="9239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00FF"/>
                </a:solidFill>
              </a:rPr>
              <a:t>25 кг</a:t>
            </a:r>
            <a:endParaRPr lang="ru-RU" sz="5400" b="1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4663" y="3141663"/>
            <a:ext cx="1787525" cy="92233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5400" b="1" dirty="0">
                <a:solidFill>
                  <a:srgbClr val="0000FF"/>
                </a:solidFill>
              </a:rPr>
              <a:t>16 кг</a:t>
            </a:r>
            <a:endParaRPr lang="ru-RU" sz="5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8229600" cy="1152525"/>
          </a:xfrm>
        </p:spPr>
        <p:txBody>
          <a:bodyPr/>
          <a:lstStyle/>
          <a:p>
            <a:r>
              <a:rPr lang="ru-RU" smtClean="0"/>
              <a:t>Правила употребления воды</a:t>
            </a:r>
          </a:p>
        </p:txBody>
      </p:sp>
      <p:pic>
        <p:nvPicPr>
          <p:cNvPr id="16386" name="Picture 2" descr="http://mirpozitiva.ru/glavn/18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343025"/>
            <a:ext cx="2305050" cy="2281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4" descr="https://encrypted-tbn2.gstatic.com/images?q=tbn:ANd9GcRBeEZ__rTPoBSx1Z2LxgrxzMrtQW40IYCqgphhoNJTEaZmJLGwa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5513" y="1484313"/>
            <a:ext cx="1223962" cy="123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2" descr="http://mirpozitiva.ru/glavn/18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005263"/>
            <a:ext cx="2379662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 descr="http://mirpozitiva.ru/glavn/18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1341438"/>
            <a:ext cx="22558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2" descr="http://mirpozitiva.ru/glavn/18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67175" y="4005263"/>
            <a:ext cx="23812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2" descr="http://mirpozitiva.ru/glavn/187_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2852738"/>
            <a:ext cx="21844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5" descr="C:\Users\я\Pictures\chasy_1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95513" y="3789363"/>
            <a:ext cx="1296987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7" descr="https://encrypted-tbn0.gstatic.com/images?q=tbn:ANd9GcTWL0qd45N3NPNw2fpkNLk1JOwtl3aZdcktAVpnMWWgD8NLoAmM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24525" y="1484313"/>
            <a:ext cx="115093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2" name="Picture 2" descr="http://i.artfile.ru/3512x2800_223583_%5bwww.ArtFile.ru%5d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932363" y="3860800"/>
            <a:ext cx="168910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03350" y="692150"/>
            <a:ext cx="720725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endParaRPr lang="ru-RU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16238" y="1844675"/>
            <a:ext cx="1368425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 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27763" y="1557338"/>
            <a:ext cx="2665412" cy="10144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 час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64163" y="3644900"/>
            <a:ext cx="1728787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 кг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00113" y="3500438"/>
            <a:ext cx="1727200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 см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6238" y="4941888"/>
            <a:ext cx="1079500" cy="10144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164388" y="4868863"/>
            <a:ext cx="720725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6463" y="836613"/>
            <a:ext cx="792162" cy="1016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xit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4294967295"/>
          </p:nvPr>
        </p:nvSpPr>
        <p:spPr>
          <a:xfrm>
            <a:off x="0" y="1125538"/>
            <a:ext cx="8229600" cy="5199062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13800" smtClean="0"/>
              <a:t>Литр</a:t>
            </a:r>
          </a:p>
          <a:p>
            <a:pPr algn="ctr">
              <a:buFont typeface="Wingdings 2" pitchFamily="18" charset="2"/>
              <a:buNone/>
            </a:pPr>
            <a:r>
              <a:rPr lang="ru-RU" sz="13800" i="1" smtClean="0"/>
              <a:t>л</a:t>
            </a:r>
          </a:p>
        </p:txBody>
      </p:sp>
      <p:pic>
        <p:nvPicPr>
          <p:cNvPr id="18434" name="Picture 2" descr="http://www.lampa.it/public/importate/galleryMedia/6/67/67051-S-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3500438"/>
            <a:ext cx="3071813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http://images.spasibovsem.ru/catalog/original/nektar-lubimyj-sad-apelsin-otzyvy-136473546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1844675"/>
            <a:ext cx="14763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&amp;KHcy;&amp;ocy;&amp;zcy;&amp;tcy;&amp;ocy;&amp;vcy;&amp;acy;&amp;rcy;&amp;ycy; &amp;icy; &amp;icy;&amp;zcy;&amp;dcy;&amp;iecy;&amp;lcy;&amp;icy;&amp;yacy; &amp;icy;&amp;zcy; &amp;pcy;&amp;lcy;&amp;acy;&amp;scy;&amp;tcy;&amp;mcy;&amp;acy;&amp;scy;&amp;scy; - &amp;Vcy;&amp;iecy;&amp;dcy;&amp;rcy;&amp;acy; - &amp;Vcy;&amp;iecy;&amp;dcy;&amp;rcy;&amp;ocy; 7&amp;lcy; (2&amp;scy;&amp;ocy;&amp;rcy;&amp;tcy;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08050"/>
            <a:ext cx="2449512" cy="243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&amp;Kcy;&amp;acy;&amp;ncy;&amp;icy;&amp;scy;&amp;tcy;&amp;rcy;&amp;acy; 20&amp;lcy; &amp;Acy;&amp;rcy;&amp;tcy;.&amp;Mcy;&amp;Tcy;-031/&amp;scy;31 &amp;Ocy;&amp;pcy;&amp;tcy;&amp;ocy;&amp;vcy;&amp;ocy;-&amp;rcy;&amp;ocy;&amp;zcy;&amp;ncy;&amp;icy;&amp;chcy;&amp;ncy;&amp;ycy;&amp;jcy; &amp;scy;&amp;kcy;&amp;lcy;&amp;acy;&amp;dcy; &amp;KHcy;&amp;Ocy;&amp;Zcy;-&amp;Mcy;&amp;Icy;&amp;R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404813"/>
            <a:ext cx="295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79388" y="3644900"/>
            <a:ext cx="8424862" cy="6461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+mj-lt"/>
              </a:rPr>
              <a:t>   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ru-RU" sz="3600" dirty="0">
                <a:latin typeface="+mj-lt"/>
              </a:rPr>
              <a:t>                   </a:t>
            </a:r>
            <a:r>
              <a:rPr lang="ru-RU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 л                             10 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http://palata6.tomsk.ru/uploads/posts/2012-08/1345718846_1345485339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5150" y="549275"/>
            <a:ext cx="5761038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2" descr="http://cs541.userapi.com/u2418059/53441706/x_4e8794b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04813"/>
            <a:ext cx="8064500" cy="608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290</Words>
  <Application>Microsoft Office PowerPoint</Application>
  <PresentationFormat>Экран (4:3)</PresentationFormat>
  <Paragraphs>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 2</vt:lpstr>
      <vt:lpstr>Тема Office</vt:lpstr>
      <vt:lpstr>Математика  1 класс </vt:lpstr>
      <vt:lpstr>Слайд 2</vt:lpstr>
      <vt:lpstr>Слайд 3</vt:lpstr>
      <vt:lpstr>Правила употребления воды</vt:lpstr>
      <vt:lpstr>Слайд 5</vt:lpstr>
      <vt:lpstr>Слайд 6</vt:lpstr>
      <vt:lpstr>Слайд 7</vt:lpstr>
      <vt:lpstr>Слайд 8</vt:lpstr>
      <vt:lpstr>Слайд 9</vt:lpstr>
      <vt:lpstr>Укажите  единицу измерения емкостей, используя предложенные изображения</vt:lpstr>
      <vt:lpstr>Слайд 11</vt:lpstr>
      <vt:lpstr>Слайд 12</vt:lpstr>
      <vt:lpstr>Слайд 13</vt:lpstr>
      <vt:lpstr>Самооценка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</dc:creator>
  <cp:lastModifiedBy>pk</cp:lastModifiedBy>
  <cp:revision>32</cp:revision>
  <dcterms:created xsi:type="dcterms:W3CDTF">2015-02-26T10:45:37Z</dcterms:created>
  <dcterms:modified xsi:type="dcterms:W3CDTF">2016-03-31T10:10:34Z</dcterms:modified>
</cp:coreProperties>
</file>