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314" r:id="rId4"/>
    <p:sldId id="313" r:id="rId5"/>
    <p:sldId id="315" r:id="rId6"/>
    <p:sldId id="316" r:id="rId7"/>
    <p:sldId id="288" r:id="rId8"/>
    <p:sldId id="289" r:id="rId9"/>
    <p:sldId id="290" r:id="rId10"/>
    <p:sldId id="291" r:id="rId11"/>
    <p:sldId id="292" r:id="rId12"/>
    <p:sldId id="294" r:id="rId13"/>
    <p:sldId id="293" r:id="rId14"/>
    <p:sldId id="295" r:id="rId15"/>
    <p:sldId id="296" r:id="rId16"/>
    <p:sldId id="318" r:id="rId17"/>
    <p:sldId id="297" r:id="rId18"/>
    <p:sldId id="317" r:id="rId19"/>
    <p:sldId id="319" r:id="rId20"/>
    <p:sldId id="299" r:id="rId21"/>
    <p:sldId id="320" r:id="rId22"/>
    <p:sldId id="302" r:id="rId23"/>
    <p:sldId id="304" r:id="rId24"/>
    <p:sldId id="323" r:id="rId25"/>
    <p:sldId id="322" r:id="rId26"/>
    <p:sldId id="307" r:id="rId27"/>
    <p:sldId id="308" r:id="rId28"/>
    <p:sldId id="273" r:id="rId2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22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>
      <p:cViewPr>
        <p:scale>
          <a:sx n="66" d="100"/>
          <a:sy n="66" d="100"/>
        </p:scale>
        <p:origin x="-2238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explosion val="25"/>
          <c:dPt>
            <c:idx val="0"/>
            <c:bubble3D val="0"/>
            <c:explosion val="38"/>
          </c:dPt>
          <c:dPt>
            <c:idx val="1"/>
            <c:bubble3D val="0"/>
            <c:explosion val="37"/>
          </c:dPt>
          <c:dPt>
            <c:idx val="2"/>
            <c:bubble3D val="0"/>
            <c:explosion val="32"/>
          </c:dPt>
          <c:dPt>
            <c:idx val="3"/>
            <c:bubble3D val="0"/>
            <c:explosion val="31"/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6">
              <a:lumMod val="40000"/>
              <a:lumOff val="6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0.44199</cdr:x>
      <cdr:y>0.19258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3429024" cy="8942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>
            <a:buFont typeface="Wingdings" pitchFamily="2" charset="2"/>
            <a:buChar char="§"/>
          </a:pPr>
          <a:r>
            <a:rPr lang="ru-RU" sz="2800" b="1" dirty="0">
              <a:ln w="1905">
                <a:solidFill>
                  <a:schemeClr val="bg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Постановка задачи (проблемы)</a:t>
          </a:r>
        </a:p>
      </cdr:txBody>
    </cdr:sp>
  </cdr:relSizeAnchor>
  <cdr:relSizeAnchor xmlns:cdr="http://schemas.openxmlformats.org/drawingml/2006/chartDrawing">
    <cdr:from>
      <cdr:x>0.63781</cdr:x>
      <cdr:y>0</cdr:y>
    </cdr:from>
    <cdr:to>
      <cdr:x>1</cdr:x>
      <cdr:y>0.1089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239844" y="0"/>
          <a:ext cx="297549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r">
            <a:buFont typeface="Wingdings" pitchFamily="2" charset="2"/>
            <a:buChar char="§"/>
          </a:pPr>
          <a:r>
            <a:rPr lang="ru-RU" sz="2800" b="1" dirty="0">
              <a:ln w="1905">
                <a:solidFill>
                  <a:schemeClr val="bg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Решение задачи</a:t>
          </a:r>
        </a:p>
      </cdr:txBody>
    </cdr:sp>
  </cdr:relSizeAnchor>
  <cdr:relSizeAnchor xmlns:cdr="http://schemas.openxmlformats.org/drawingml/2006/chartDrawing">
    <cdr:from>
      <cdr:x>0.50875</cdr:x>
      <cdr:y>0.67028</cdr:y>
    </cdr:from>
    <cdr:to>
      <cdr:x>1</cdr:x>
      <cdr:y>0.95854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79553" y="3220410"/>
          <a:ext cx="4035785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r">
            <a:buFont typeface="Wingdings" pitchFamily="2" charset="2"/>
            <a:buChar char="§"/>
          </a:pPr>
          <a:r>
            <a:rPr lang="ru-RU" sz="2800" b="1" dirty="0">
              <a:ln w="1905">
                <a:solidFill>
                  <a:schemeClr val="bg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Освоение (применение) нового знания (способа)</a:t>
          </a:r>
        </a:p>
      </cdr:txBody>
    </cdr:sp>
  </cdr:relSizeAnchor>
  <cdr:relSizeAnchor xmlns:cdr="http://schemas.openxmlformats.org/drawingml/2006/chartDrawing">
    <cdr:from>
      <cdr:x>0.01842</cdr:x>
      <cdr:y>0.38932</cdr:y>
    </cdr:from>
    <cdr:to>
      <cdr:x>0.52029</cdr:x>
      <cdr:y>0.66888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2876" y="1928826"/>
          <a:ext cx="3893620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>
            <a:buFont typeface="Wingdings" pitchFamily="2" charset="2"/>
            <a:buChar char="§"/>
          </a:pPr>
          <a:r>
            <a:rPr lang="ru-RU" sz="2800" b="1" dirty="0">
              <a:ln w="1905">
                <a:solidFill>
                  <a:schemeClr val="bg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Контроль и оценка результата решенной задачи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E75F-A948-4EA6-854F-E0B1EDF54B66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FD88C-4902-41E7-BFCD-989C73F2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AD3B-105A-4BAE-A13F-88D0895F71C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7AEA-9E58-4A3C-A276-FF16D0AC2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0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8 из «Макарова»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C048-3ECC-4AE9-B4F0-53D63120538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9 из «Макарова»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C048-3ECC-4AE9-B4F0-53D63120538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0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B4BEAC-B53C-4F71-A16D-4257E25F4C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842BFD-B629-4F7F-AC7B-0FC0A303E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5192"/>
            <a:ext cx="8172400" cy="16036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научно-методическая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конференция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«Современная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начальная школа: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проблемы, перспективы»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7992888" cy="5040560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ts val="0"/>
              </a:spcBef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лицейской системы оценивания: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проблемы и перспективы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/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Людмила Петровна,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/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научной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Лицей №8 «Олимпия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Дзержинского района Волгограда,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педагогических  наук,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РФ,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Волгоградского регионального отделения Общероссийского общественного движения творческих педагогов «Исследователь»,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современных технологий образования ФГБОУ ВО «ВГСПУ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05840" y="1524000"/>
            <a:ext cx="2053992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Баллы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31976" y="1524000"/>
            <a:ext cx="6076528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(система)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научно-предметных знаний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005840" y="2438400"/>
            <a:ext cx="2053992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6600CC"/>
                </a:solidFill>
              </a:rPr>
              <a:t>10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31976" y="2438400"/>
            <a:ext cx="3124200" cy="3886200"/>
          </a:xfrm>
          <a:prstGeom prst="rect">
            <a:avLst/>
          </a:prstGeom>
          <a:solidFill>
            <a:srgbClr val="FFFF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285000"/>
                </a:solidFill>
              </a:rPr>
              <a:t>Определяет </a:t>
            </a:r>
          </a:p>
          <a:p>
            <a:pPr algn="ctr" eaLnBrk="1" hangingPunct="1"/>
            <a:r>
              <a:rPr lang="ru-RU" altLang="ru-RU" sz="2400" b="1">
                <a:solidFill>
                  <a:srgbClr val="285000"/>
                </a:solidFill>
              </a:rPr>
              <a:t>структуру объекта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Находит и 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выделяет 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функциональные 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связи</a:t>
            </a:r>
            <a:endParaRPr lang="ru-RU" altLang="ru-RU" sz="2400" b="1">
              <a:solidFill>
                <a:srgbClr val="08A8C8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136704" y="2438400"/>
            <a:ext cx="2971800" cy="3886200"/>
          </a:xfrm>
          <a:prstGeom prst="rect">
            <a:avLst/>
          </a:prstGeom>
          <a:solidFill>
            <a:srgbClr val="FF9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Уверенно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 воспроизводит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материал на основе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алгоритмов</a:t>
            </a:r>
          </a:p>
          <a:p>
            <a:pPr algn="ctr" eaLnBrk="1" hangingPunct="1"/>
            <a:r>
              <a:rPr lang="ru-RU" altLang="ru-RU" sz="2200" b="1">
                <a:solidFill>
                  <a:srgbClr val="000066"/>
                </a:solidFill>
              </a:rPr>
              <a:t>Приводит свои </a:t>
            </a:r>
          </a:p>
          <a:p>
            <a:pPr algn="ctr" eaLnBrk="1" hangingPunct="1"/>
            <a:r>
              <a:rPr lang="ru-RU" altLang="ru-RU" sz="2200" b="1">
                <a:solidFill>
                  <a:srgbClr val="000066"/>
                </a:solidFill>
              </a:rPr>
              <a:t>примеры</a:t>
            </a:r>
          </a:p>
          <a:p>
            <a:pPr algn="ctr" eaLnBrk="1" hangingPunct="1"/>
            <a:r>
              <a:rPr lang="ru-RU" altLang="ru-RU" sz="2200" b="1">
                <a:solidFill>
                  <a:srgbClr val="175D17"/>
                </a:solidFill>
              </a:rPr>
              <a:t>Выбирает  </a:t>
            </a:r>
          </a:p>
          <a:p>
            <a:pPr algn="ctr" eaLnBrk="1" hangingPunct="1"/>
            <a:r>
              <a:rPr lang="ru-RU" altLang="ru-RU" sz="2200" b="1">
                <a:solidFill>
                  <a:srgbClr val="175D17"/>
                </a:solidFill>
              </a:rPr>
              <a:t>нужный текст, </a:t>
            </a:r>
          </a:p>
          <a:p>
            <a:pPr algn="ctr" eaLnBrk="1" hangingPunct="1"/>
            <a:r>
              <a:rPr lang="ru-RU" altLang="ru-RU" sz="2200" b="1">
                <a:solidFill>
                  <a:srgbClr val="175D17"/>
                </a:solidFill>
              </a:rPr>
              <a:t>схему, таблицу</a:t>
            </a:r>
          </a:p>
          <a:p>
            <a:pPr algn="ctr" eaLnBrk="1" hangingPunct="1"/>
            <a:endParaRPr lang="ru-RU" altLang="ru-RU" sz="2400" b="1">
              <a:solidFill>
                <a:srgbClr val="2EB82E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088"/>
            <a:ext cx="8171990" cy="7969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ru-RU" altLang="ru-RU" sz="4000" b="1" dirty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родуктивный</a:t>
            </a:r>
            <a:endParaRPr lang="ru-RU" altLang="ru-RU" sz="4000" b="1" dirty="0" smtClean="0">
              <a:solidFill>
                <a:srgbClr val="C22E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95680" y="1524000"/>
            <a:ext cx="2064152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Баллы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31976" y="1524000"/>
            <a:ext cx="6076528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(система)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научно-предметных знаний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05840" y="2438400"/>
            <a:ext cx="2053992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6600CC"/>
                </a:solidFill>
              </a:rPr>
              <a:t>11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31976" y="2438400"/>
            <a:ext cx="3124200" cy="3886200"/>
          </a:xfrm>
          <a:prstGeom prst="rect">
            <a:avLst/>
          </a:prstGeom>
          <a:solidFill>
            <a:srgbClr val="FFFF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285000"/>
                </a:solidFill>
              </a:rPr>
              <a:t>Оперирует </a:t>
            </a:r>
          </a:p>
          <a:p>
            <a:pPr algn="ctr" eaLnBrk="1" hangingPunct="1"/>
            <a:r>
              <a:rPr lang="ru-RU" altLang="ru-RU" sz="2400" b="1">
                <a:solidFill>
                  <a:srgbClr val="285000"/>
                </a:solidFill>
              </a:rPr>
              <a:t>объектами 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Находит их 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в тексте, полно</a:t>
            </a:r>
          </a:p>
          <a:p>
            <a:pPr algn="ctr" eaLnBrk="1" hangingPunct="1"/>
            <a:r>
              <a:rPr lang="ru-RU" altLang="ru-RU" sz="2400" b="1">
                <a:solidFill>
                  <a:srgbClr val="10024E"/>
                </a:solidFill>
              </a:rPr>
              <a:t> характеризует</a:t>
            </a:r>
          </a:p>
          <a:p>
            <a:pPr algn="ctr" eaLnBrk="1" hangingPunct="1"/>
            <a:r>
              <a:rPr lang="ru-RU" altLang="ru-RU" sz="2400" b="1">
                <a:solidFill>
                  <a:srgbClr val="08A8C8"/>
                </a:solidFill>
              </a:rPr>
              <a:t>Различает факт, </a:t>
            </a:r>
          </a:p>
          <a:p>
            <a:pPr algn="ctr" eaLnBrk="1" hangingPunct="1"/>
            <a:r>
              <a:rPr lang="ru-RU" altLang="ru-RU" sz="2400" b="1">
                <a:solidFill>
                  <a:srgbClr val="08A8C8"/>
                </a:solidFill>
              </a:rPr>
              <a:t>мнение, </a:t>
            </a:r>
          </a:p>
          <a:p>
            <a:pPr algn="ctr" eaLnBrk="1" hangingPunct="1"/>
            <a:r>
              <a:rPr lang="ru-RU" altLang="ru-RU" sz="2400" b="1">
                <a:solidFill>
                  <a:srgbClr val="08A8C8"/>
                </a:solidFill>
              </a:rPr>
              <a:t>доказательство, </a:t>
            </a:r>
          </a:p>
          <a:p>
            <a:pPr algn="ctr" eaLnBrk="1" hangingPunct="1"/>
            <a:r>
              <a:rPr lang="ru-RU" altLang="ru-RU" sz="2400" b="1">
                <a:solidFill>
                  <a:srgbClr val="08A8C8"/>
                </a:solidFill>
              </a:rPr>
              <a:t>аксиому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136704" y="2438400"/>
            <a:ext cx="2971800" cy="3886200"/>
          </a:xfrm>
          <a:prstGeom prst="rect">
            <a:avLst/>
          </a:prstGeom>
          <a:solidFill>
            <a:srgbClr val="FF9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Осознанно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 воспроизводит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материал на основе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алгоритмов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(по памяти)</a:t>
            </a:r>
          </a:p>
          <a:p>
            <a:pPr algn="ctr" eaLnBrk="1" hangingPunct="1"/>
            <a:r>
              <a:rPr lang="ru-RU" altLang="ru-RU" sz="2200" b="1">
                <a:solidFill>
                  <a:srgbClr val="000066"/>
                </a:solidFill>
              </a:rPr>
              <a:t>Приводит свои </a:t>
            </a:r>
          </a:p>
          <a:p>
            <a:pPr algn="ctr" eaLnBrk="1" hangingPunct="1"/>
            <a:r>
              <a:rPr lang="ru-RU" altLang="ru-RU" sz="2200" b="1">
                <a:solidFill>
                  <a:srgbClr val="000066"/>
                </a:solidFill>
              </a:rPr>
              <a:t>примеры</a:t>
            </a:r>
          </a:p>
          <a:p>
            <a:pPr algn="ctr" eaLnBrk="1" hangingPunct="1"/>
            <a:r>
              <a:rPr lang="ru-RU" altLang="ru-RU" sz="2200" b="1">
                <a:solidFill>
                  <a:srgbClr val="175D17"/>
                </a:solidFill>
              </a:rPr>
              <a:t>Использует </a:t>
            </a:r>
          </a:p>
          <a:p>
            <a:pPr algn="ctr" eaLnBrk="1" hangingPunct="1"/>
            <a:r>
              <a:rPr lang="ru-RU" altLang="ru-RU" sz="2200" b="1">
                <a:solidFill>
                  <a:srgbClr val="175D17"/>
                </a:solidFill>
              </a:rPr>
              <a:t>различные виды </a:t>
            </a:r>
          </a:p>
          <a:p>
            <a:pPr algn="ctr" eaLnBrk="1" hangingPunct="1"/>
            <a:r>
              <a:rPr lang="ru-RU" altLang="ru-RU" sz="2200" b="1">
                <a:solidFill>
                  <a:srgbClr val="175D17"/>
                </a:solidFill>
              </a:rPr>
              <a:t>чтения</a:t>
            </a:r>
          </a:p>
          <a:p>
            <a:pPr algn="ctr" eaLnBrk="1" hangingPunct="1"/>
            <a:endParaRPr lang="ru-RU" altLang="ru-RU" sz="2400" b="1">
              <a:solidFill>
                <a:srgbClr val="2EB82E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088"/>
            <a:ext cx="8171990" cy="7969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ru-RU" altLang="ru-RU" sz="4000" b="1" dirty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родуктивный</a:t>
            </a:r>
            <a:endParaRPr lang="ru-RU" altLang="ru-RU" sz="4000" b="1" dirty="0" smtClean="0">
              <a:solidFill>
                <a:srgbClr val="C22E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2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575166" cy="122413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C22EA4"/>
                </a:solidFill>
                <a:latin typeface="+mn-lt"/>
                <a:ea typeface="+mn-ea"/>
                <a:cs typeface="+mn-cs"/>
              </a:rPr>
              <a:t>Урок в условиях применения лицейской системы оценивания</a:t>
            </a:r>
            <a:endParaRPr lang="ru-RU" sz="3900" b="1" dirty="0">
              <a:solidFill>
                <a:srgbClr val="C22EA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0094" y="1556792"/>
            <a:ext cx="7406640" cy="458856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Типы уроков: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постановки и решения учебной задачи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решения частных и конкретных задач с применением открытого способа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и оценки.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3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64294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учебной деятельности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96046"/>
              </p:ext>
            </p:extLst>
          </p:nvPr>
        </p:nvGraphicFramePr>
        <p:xfrm>
          <a:off x="928662" y="928670"/>
          <a:ext cx="8215338" cy="480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784" y="6165304"/>
            <a:ext cx="453650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учебной деятельности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005584" cy="14260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урока постановки учебной задачи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214422"/>
            <a:ext cx="4419600" cy="434817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Ситуация успеха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Проблемно- рефлексивная ситуация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Формулирование учебной задачи в виде темы, цели или вопроса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Решение учебной задачи – поиск ответа на вопрос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Вывод –моделирование (операционный состав способа решения, схема)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Контроль и оценка – соотнесение с поставленной задачей (решена или не решена, в какой степени 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Первичное определение границ применения нового способа действия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4000504"/>
            <a:ext cx="27860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Жесткая последовательность этапов,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тщательный подбор содержания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для каждого этапа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786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урока освоения способа (решение частных и конкретно-практических задач)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285860"/>
            <a:ext cx="4419600" cy="4276740"/>
          </a:xfrm>
        </p:spPr>
        <p:txBody>
          <a:bodyPr>
            <a:normAutofit fontScale="85000" lnSpcReduction="10000"/>
          </a:bodyPr>
          <a:lstStyle/>
          <a:p>
            <a:pPr marL="446088" lvl="0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Первичное определение условий применимости нового способа действия</a:t>
            </a:r>
          </a:p>
          <a:p>
            <a:pPr marL="446088" lvl="0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Восстановление способа действия</a:t>
            </a:r>
          </a:p>
          <a:p>
            <a:pPr marL="446088" lvl="0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Этап локализации индивидуальных и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общеклассных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затруднений</a:t>
            </a:r>
          </a:p>
          <a:p>
            <a:pPr marL="446088" lvl="0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Постановка индивидуальных и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общеклассной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цели урока</a:t>
            </a:r>
          </a:p>
          <a:p>
            <a:pPr marL="446088" lvl="0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Отработка операционного состава способа   действия </a:t>
            </a:r>
          </a:p>
          <a:p>
            <a:pPr marL="446088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Выделение основных типов задач на применение нового способа действия.</a:t>
            </a:r>
          </a:p>
          <a:p>
            <a:pPr marL="446088" lvl="0" indent="-4191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Этап рефлексии деятельности на уроке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442913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имеет жесткой последовательности этапов</a:t>
            </a:r>
          </a:p>
        </p:txBody>
      </p:sp>
    </p:spTree>
    <p:extLst>
      <p:ext uri="{BB962C8B-B14F-4D97-AF65-F5344CB8AC3E}">
        <p14:creationId xmlns:p14="http://schemas.microsoft.com/office/powerpoint/2010/main" val="2052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7" y="1146707"/>
            <a:ext cx="7804559" cy="523462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7920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содержательного оценивания и </a:t>
            </a:r>
            <a:r>
              <a:rPr lang="ru-RU" sz="3600" b="1" dirty="0" err="1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самооценивания</a:t>
            </a:r>
            <a:endParaRPr lang="ru-RU" sz="3600" b="1" dirty="0">
              <a:solidFill>
                <a:srgbClr val="C22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86200" y="0"/>
            <a:ext cx="81724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 smtClean="0"/>
              <a:t> 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400" b="1" dirty="0" smtClean="0"/>
              <a:t>Оценочный лист «Чему я научился на уроках математики?»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b="1" dirty="0" smtClean="0"/>
              <a:t>Триместр 1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36" y="836712"/>
            <a:ext cx="485826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476671"/>
            <a:ext cx="9117752" cy="569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6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5"/>
            <a:ext cx="9144000" cy="68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81724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22EA4"/>
                </a:solidFill>
                <a:latin typeface="Arial" pitchFamily="34" charset="0"/>
                <a:cs typeface="Arial" pitchFamily="34" charset="0"/>
              </a:rPr>
              <a:t>КРИТЕРИИ УРОВНЕВОГО ОЦЕНИВАНИЯ </a:t>
            </a:r>
            <a:r>
              <a:rPr lang="ru-RU" sz="2400" b="1" dirty="0">
                <a:solidFill>
                  <a:srgbClr val="C22EA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C22EA4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C22EA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8100392" cy="5544616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степень </a:t>
            </a: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владения элементами </a:t>
            </a: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области); 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степень владения  способами учебных (предметных) действий;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степень </a:t>
            </a: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владения  универсальными (</a:t>
            </a:r>
            <a:r>
              <a:rPr lang="ru-RU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метапред-метными</a:t>
            </a: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понятиями и учебными действиями (УУД);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 и опыта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проявление мотивов и ценностных установок в отношении образовательных целей при выполнении учебной и внеурочной деятельностей;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характер решаемых задач и </a:t>
            </a: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808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Технология </a:t>
            </a:r>
            <a:r>
              <a:rPr lang="ru-RU" b="1" dirty="0" err="1" smtClean="0"/>
              <a:t>разноуровневых</a:t>
            </a:r>
            <a:r>
              <a:rPr lang="ru-RU" b="1" dirty="0" smtClean="0"/>
              <a:t> задачных блоков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Разрабатываются </a:t>
            </a:r>
            <a:r>
              <a:rPr lang="ru-RU" dirty="0">
                <a:solidFill>
                  <a:srgbClr val="002060"/>
                </a:solidFill>
              </a:rPr>
              <a:t>для каждого раздела учебной программы.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Каждый </a:t>
            </a:r>
            <a:r>
              <a:rPr lang="ru-RU" dirty="0">
                <a:solidFill>
                  <a:srgbClr val="002060"/>
                </a:solidFill>
              </a:rPr>
              <a:t>блок работает как определитель уровня присвоения соответствующего раздела программы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Уровень присвоения определяется по самой </a:t>
            </a:r>
            <a:r>
              <a:rPr lang="ru-RU" dirty="0" smtClean="0">
                <a:solidFill>
                  <a:srgbClr val="002060"/>
                </a:solidFill>
              </a:rPr>
              <a:t>трудной </a:t>
            </a:r>
            <a:r>
              <a:rPr lang="ru-RU" dirty="0">
                <a:solidFill>
                  <a:srgbClr val="002060"/>
                </a:solidFill>
              </a:rPr>
              <a:t>задаче блока, которую решил </a:t>
            </a:r>
            <a:r>
              <a:rPr lang="ru-RU" dirty="0" smtClean="0">
                <a:solidFill>
                  <a:srgbClr val="002060"/>
                </a:solidFill>
              </a:rPr>
              <a:t>обучающийся (в папках для русского языка по </a:t>
            </a:r>
            <a:r>
              <a:rPr lang="ru-RU" dirty="0" err="1" smtClean="0">
                <a:solidFill>
                  <a:srgbClr val="002060"/>
                </a:solidFill>
              </a:rPr>
              <a:t>разделу»Морфемика</a:t>
            </a:r>
            <a:r>
              <a:rPr lang="ru-RU" dirty="0" smtClean="0">
                <a:solidFill>
                  <a:srgbClr val="002060"/>
                </a:solidFill>
              </a:rPr>
              <a:t> и словообразование» примечание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807"/>
            <a:ext cx="9144000" cy="64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932D76"/>
                </a:solidFill>
              </a:rPr>
              <a:t>Темы педагогических советов</a:t>
            </a:r>
            <a:br>
              <a:rPr lang="ru-RU" sz="3000" b="1" dirty="0" smtClean="0">
                <a:solidFill>
                  <a:srgbClr val="932D76"/>
                </a:solidFill>
              </a:rPr>
            </a:br>
            <a:r>
              <a:rPr lang="ru-RU" sz="3000" b="1" dirty="0" smtClean="0">
                <a:solidFill>
                  <a:srgbClr val="932D76"/>
                </a:solidFill>
              </a:rPr>
              <a:t>2016 – 2017 учебный год</a:t>
            </a:r>
            <a:endParaRPr lang="ru-RU" sz="3000" b="1" dirty="0">
              <a:solidFill>
                <a:srgbClr val="932D7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9866" y="1566333"/>
            <a:ext cx="72665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32D76"/>
                </a:solidFill>
              </a:rPr>
              <a:t>Общая методическая тема:  </a:t>
            </a:r>
            <a:r>
              <a:rPr lang="ru-RU" dirty="0">
                <a:solidFill>
                  <a:srgbClr val="002060"/>
                </a:solidFill>
              </a:rPr>
              <a:t>«Система оценивания предметных и </a:t>
            </a:r>
            <a:r>
              <a:rPr lang="ru-RU" dirty="0" err="1">
                <a:solidFill>
                  <a:srgbClr val="002060"/>
                </a:solidFill>
              </a:rPr>
              <a:t>метапредметных</a:t>
            </a:r>
            <a:r>
              <a:rPr lang="ru-RU" dirty="0">
                <a:solidFill>
                  <a:srgbClr val="002060"/>
                </a:solidFill>
              </a:rPr>
              <a:t> результатов освоения лицеистами основной образовательной программы» </a:t>
            </a:r>
          </a:p>
          <a:p>
            <a:pPr algn="just"/>
            <a:endParaRPr lang="ru-RU" b="1" dirty="0" smtClean="0">
              <a:solidFill>
                <a:srgbClr val="932D76"/>
              </a:solidFill>
            </a:endParaRPr>
          </a:p>
          <a:p>
            <a:pPr algn="just"/>
            <a:r>
              <a:rPr lang="ru-RU" b="1" dirty="0" smtClean="0">
                <a:solidFill>
                  <a:srgbClr val="932D76"/>
                </a:solidFill>
              </a:rPr>
              <a:t>Темы </a:t>
            </a:r>
            <a:r>
              <a:rPr lang="ru-RU" b="1" dirty="0">
                <a:solidFill>
                  <a:srgbClr val="932D76"/>
                </a:solidFill>
              </a:rPr>
              <a:t>педсоветов:</a:t>
            </a:r>
            <a:endParaRPr lang="ru-RU" dirty="0">
              <a:solidFill>
                <a:srgbClr val="932D76"/>
              </a:solidFill>
            </a:endParaRPr>
          </a:p>
          <a:p>
            <a:pPr algn="just"/>
            <a:r>
              <a:rPr lang="ru-RU" b="1" dirty="0">
                <a:solidFill>
                  <a:srgbClr val="932D76"/>
                </a:solidFill>
              </a:rPr>
              <a:t>Октябрь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Разработка контрольно-измерительных материалов для </a:t>
            </a:r>
            <a:r>
              <a:rPr lang="ru-RU" dirty="0" smtClean="0">
                <a:solidFill>
                  <a:srgbClr val="002060"/>
                </a:solidFill>
              </a:rPr>
              <a:t>лицейской системы </a:t>
            </a:r>
            <a:r>
              <a:rPr lang="ru-RU" dirty="0">
                <a:solidFill>
                  <a:srgbClr val="002060"/>
                </a:solidFill>
              </a:rPr>
              <a:t>оценивания образовательных достижений обучающихся лицея в соответствии с требованиями ФГОС.</a:t>
            </a:r>
          </a:p>
          <a:p>
            <a:pPr algn="just"/>
            <a:r>
              <a:rPr lang="ru-RU" b="1" dirty="0">
                <a:solidFill>
                  <a:srgbClr val="932D76"/>
                </a:solidFill>
              </a:rPr>
              <a:t>Февраль</a:t>
            </a:r>
            <a:r>
              <a:rPr lang="ru-RU" dirty="0">
                <a:solidFill>
                  <a:srgbClr val="932D76"/>
                </a:solidFill>
              </a:rPr>
              <a:t> 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Урок в условиях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применения системы </a:t>
            </a:r>
            <a:r>
              <a:rPr lang="ru-RU" dirty="0">
                <a:solidFill>
                  <a:srgbClr val="002060"/>
                </a:solidFill>
              </a:rPr>
              <a:t>оценивания образовательных достижений </a:t>
            </a:r>
            <a:r>
              <a:rPr lang="ru-RU" dirty="0" smtClean="0">
                <a:solidFill>
                  <a:srgbClr val="002060"/>
                </a:solidFill>
              </a:rPr>
              <a:t>лицеистов 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932D76"/>
                </a:solidFill>
              </a:rPr>
              <a:t>Апрель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- Технология применения лицейской системы оценивания: результативность, проблемы и перспективы (рефлексивный анализ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932D76"/>
                </a:solidFill>
              </a:rPr>
              <a:t>Педагогические чтения</a:t>
            </a:r>
            <a:endParaRPr lang="ru-RU" dirty="0">
              <a:solidFill>
                <a:srgbClr val="932D76"/>
              </a:solidFill>
            </a:endParaRPr>
          </a:p>
          <a:p>
            <a:pPr algn="just"/>
            <a:r>
              <a:rPr lang="ru-RU" b="1" dirty="0">
                <a:solidFill>
                  <a:srgbClr val="932D76"/>
                </a:solidFill>
              </a:rPr>
              <a:t>Ноябрь 2016</a:t>
            </a:r>
            <a:r>
              <a:rPr lang="ru-RU" dirty="0">
                <a:solidFill>
                  <a:srgbClr val="932D76"/>
                </a:solidFill>
              </a:rPr>
              <a:t>    </a:t>
            </a:r>
            <a:r>
              <a:rPr lang="ru-RU" dirty="0">
                <a:solidFill>
                  <a:srgbClr val="002060"/>
                </a:solidFill>
              </a:rPr>
              <a:t>«Многобалльное оценивание планируемых результатов освоения учащимися основных образовательных программ: модели и эффективные практики»</a:t>
            </a:r>
          </a:p>
          <a:p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2" y="5494866"/>
            <a:ext cx="1657927" cy="11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43608" y="923331"/>
            <a:ext cx="8100392" cy="5934670"/>
          </a:xfrm>
        </p:spPr>
        <p:txBody>
          <a:bodyPr>
            <a:normAutofit lnSpcReduction="10000"/>
          </a:bodyPr>
          <a:lstStyle/>
          <a:p>
            <a:pPr eaLnBrk="1" fontAlgn="t" hangingPunct="1"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Знание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по предмету: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репродуктивный (с опорой в типовой ситуации)</a:t>
            </a: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продуктивный (с опорами в частично измененной ситуации) </a:t>
            </a: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исследовательский (без опор в эвристической ситуации) </a:t>
            </a: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творческий  </a:t>
            </a:r>
            <a:r>
              <a:rPr lang="ru-RU" altLang="ru-RU" sz="1400" dirty="0" smtClean="0">
                <a:solidFill>
                  <a:srgbClr val="002060"/>
                </a:solidFill>
              </a:rPr>
              <a:t>(без опор в ситуации неопределенности</a:t>
            </a:r>
            <a:r>
              <a:rPr lang="ru-RU" altLang="ru-RU" sz="1400" dirty="0" smtClean="0">
                <a:solidFill>
                  <a:srgbClr val="002060"/>
                </a:solidFill>
              </a:rPr>
              <a:t>)</a:t>
            </a:r>
          </a:p>
          <a:p>
            <a:pPr marL="82296" indent="0" eaLnBrk="1" fontAlgn="t" hangingPunct="1">
              <a:buNone/>
            </a:pP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Владение предметным действием (способом деятельности / целостной деятельностью):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усвоение внешней формы осуществления действия (способа деятельности / целостной деятельности) = </a:t>
            </a:r>
            <a:r>
              <a:rPr lang="ru-RU" altLang="ru-RU" sz="1400" i="1" dirty="0" smtClean="0">
                <a:solidFill>
                  <a:srgbClr val="002060"/>
                </a:solidFill>
              </a:rPr>
              <a:t>репродуктивный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освоение сущности действия ( способа деятельности / целостной деятельности) = </a:t>
            </a:r>
            <a:r>
              <a:rPr lang="ru-RU" altLang="ru-RU" sz="1400" i="1" dirty="0" smtClean="0">
                <a:solidFill>
                  <a:srgbClr val="002060"/>
                </a:solidFill>
              </a:rPr>
              <a:t>продуктивный</a:t>
            </a:r>
            <a:r>
              <a:rPr lang="ru-RU" altLang="ru-RU" sz="1400" dirty="0" smtClean="0">
                <a:solidFill>
                  <a:srgbClr val="002060"/>
                </a:solidFill>
              </a:rPr>
              <a:t> самостоятельное осуществление действия в эвристической ситуации (способа деятельности / целостной деятельности) = </a:t>
            </a:r>
            <a:r>
              <a:rPr lang="ru-RU" altLang="ru-RU" sz="1400" i="1" dirty="0" smtClean="0">
                <a:solidFill>
                  <a:srgbClr val="002060"/>
                </a:solidFill>
              </a:rPr>
              <a:t>исследовательский 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свободное осуществление действия в ситуации неопределенности (способа деятельности / целостной деятельности) = </a:t>
            </a:r>
            <a:r>
              <a:rPr lang="ru-RU" altLang="ru-RU" sz="1400" i="1" dirty="0" smtClean="0">
                <a:solidFill>
                  <a:srgbClr val="002060"/>
                </a:solidFill>
              </a:rPr>
              <a:t>творческий</a:t>
            </a:r>
          </a:p>
          <a:p>
            <a:pPr marL="82296" indent="0" eaLnBrk="1" fontAlgn="t" hangingPunct="1">
              <a:buNone/>
            </a:pP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Ценностное отношение (к предметной компетенции): 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нейтральное</a:t>
            </a: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ситуативно-заинтересованное</a:t>
            </a:r>
          </a:p>
          <a:p>
            <a:pPr eaLnBrk="1" fontAlgn="t" hangingPunct="1"/>
            <a:r>
              <a:rPr lang="ru-RU" altLang="ru-RU" sz="1400" dirty="0" smtClean="0">
                <a:solidFill>
                  <a:srgbClr val="002060"/>
                </a:solidFill>
              </a:rPr>
              <a:t>устойчиво </a:t>
            </a:r>
            <a:r>
              <a:rPr lang="ru-RU" altLang="ru-RU" sz="1400" dirty="0" smtClean="0">
                <a:solidFill>
                  <a:srgbClr val="002060"/>
                </a:solidFill>
              </a:rPr>
              <a:t>актуальное</a:t>
            </a:r>
          </a:p>
          <a:p>
            <a:pPr marL="82296" indent="0" eaLnBrk="1" fontAlgn="t" hangingPunct="1">
              <a:buNone/>
            </a:pPr>
            <a:endParaRPr lang="ru-RU" altLang="ru-RU" sz="1400" dirty="0" smtClean="0">
              <a:solidFill>
                <a:srgbClr val="002060"/>
              </a:solidFill>
            </a:endParaRPr>
          </a:p>
          <a:p>
            <a:pPr eaLnBrk="1" fontAlgn="t" hangingPunct="1"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Личностный смысл (овладения предметной компетенцией): </a:t>
            </a:r>
            <a:r>
              <a:rPr lang="ru-RU" altLang="ru-RU" sz="1400" dirty="0" smtClean="0">
                <a:solidFill>
                  <a:srgbClr val="002060"/>
                </a:solidFill>
              </a:rPr>
              <a:t>предметно-</a:t>
            </a:r>
            <a:r>
              <a:rPr lang="ru-RU" altLang="ru-RU" sz="1400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altLang="ru-RU" sz="1400" dirty="0" smtClean="0">
                <a:solidFill>
                  <a:srgbClr val="002060"/>
                </a:solidFill>
              </a:rPr>
              <a:t>;</a:t>
            </a:r>
          </a:p>
          <a:p>
            <a:pPr eaLnBrk="1" fontAlgn="t" hangingPunct="1"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</a:rPr>
              <a:t>субъектно-групповой; индивидуально-личностный; жизненно-практический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0"/>
            <a:ext cx="810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altLang="ru-RU" b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освоения и уровень владения</a:t>
            </a:r>
          </a:p>
          <a:p>
            <a:pPr algn="ctr" fontAlgn="t"/>
            <a:r>
              <a:rPr lang="ru-RU" altLang="ru-RU" b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предметными компетенциями</a:t>
            </a:r>
          </a:p>
          <a:p>
            <a:pPr algn="ctr" fontAlgn="t"/>
            <a:r>
              <a:rPr lang="ru-RU" altLang="ru-RU" b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i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(распределение учеников в </a:t>
            </a:r>
            <a:r>
              <a:rPr lang="en-US" altLang="ru-RU" b="1" i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altLang="ru-RU" b="1" i="1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уровням)</a:t>
            </a:r>
          </a:p>
        </p:txBody>
      </p:sp>
    </p:spTree>
    <p:extLst>
      <p:ext uri="{BB962C8B-B14F-4D97-AF65-F5344CB8AC3E}">
        <p14:creationId xmlns:p14="http://schemas.microsoft.com/office/powerpoint/2010/main" val="5298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484784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Объем освоения и уровень </a:t>
            </a:r>
            <a:r>
              <a:rPr lang="ru-RU" altLang="ru-RU" sz="1800" b="1" dirty="0" smtClean="0">
                <a:solidFill>
                  <a:srgbClr val="C22EA4"/>
                </a:solidFill>
                <a:effectLst/>
                <a:latin typeface="Arial" charset="0"/>
              </a:rPr>
              <a:t>владения </a:t>
            </a:r>
            <a:r>
              <a:rPr lang="ru-RU" altLang="ru-RU" sz="1800" b="1" dirty="0" err="1" smtClean="0">
                <a:solidFill>
                  <a:srgbClr val="C22EA4"/>
                </a:solidFill>
                <a:effectLst/>
                <a:latin typeface="Arial" charset="0"/>
              </a:rPr>
              <a:t>метапредметными</a:t>
            </a:r>
            <a:r>
              <a:rPr lang="ru-RU" altLang="ru-RU" sz="1800" b="1" dirty="0" smtClean="0">
                <a:solidFill>
                  <a:srgbClr val="C22EA4"/>
                </a:solidFill>
                <a:effectLst/>
                <a:latin typeface="Arial" charset="0"/>
              </a:rPr>
              <a:t> компетенциями</a:t>
            </a:r>
            <a:br>
              <a:rPr lang="ru-RU" altLang="ru-RU" sz="1800" b="1" dirty="0" smtClean="0">
                <a:solidFill>
                  <a:srgbClr val="C22EA4"/>
                </a:solidFill>
                <a:effectLst/>
                <a:latin typeface="Arial" charset="0"/>
              </a:rPr>
            </a:br>
            <a:r>
              <a:rPr lang="ru-RU" altLang="ru-RU" sz="1800" b="1" dirty="0" smtClean="0">
                <a:solidFill>
                  <a:srgbClr val="C22EA4"/>
                </a:solidFill>
                <a:effectLst/>
                <a:latin typeface="Arial" charset="0"/>
              </a:rPr>
              <a:t>(универсальными </a:t>
            </a: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учебными действиями, </a:t>
            </a:r>
            <a:b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</a:br>
            <a:r>
              <a:rPr lang="ru-RU" altLang="ru-RU" sz="1800" b="1" dirty="0" err="1">
                <a:solidFill>
                  <a:srgbClr val="C22EA4"/>
                </a:solidFill>
                <a:effectLst/>
                <a:latin typeface="Arial" charset="0"/>
              </a:rPr>
              <a:t>межпредметными</a:t>
            </a: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 и </a:t>
            </a:r>
            <a:r>
              <a:rPr lang="ru-RU" altLang="ru-RU" sz="1800" b="1" dirty="0" err="1">
                <a:solidFill>
                  <a:srgbClr val="C22EA4"/>
                </a:solidFill>
                <a:effectLst/>
                <a:latin typeface="Arial" charset="0"/>
              </a:rPr>
              <a:t>метапредметными</a:t>
            </a: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 понятиями)</a:t>
            </a:r>
            <a:r>
              <a:rPr lang="ru-RU" altLang="ru-RU" sz="1800" dirty="0">
                <a:solidFill>
                  <a:srgbClr val="C22EA4"/>
                </a:solidFill>
                <a:effectLst/>
                <a:latin typeface="Arial" charset="0"/>
              </a:rPr>
              <a:t> </a:t>
            </a:r>
            <a:r>
              <a:rPr lang="ru-RU" altLang="ru-RU" sz="1800" b="1" i="1" dirty="0">
                <a:solidFill>
                  <a:srgbClr val="C22EA4"/>
                </a:solidFill>
                <a:effectLst/>
                <a:latin typeface="Arial" charset="0"/>
              </a:rPr>
              <a:t>распределение учеников в % по уровням</a:t>
            </a:r>
            <a:r>
              <a:rPr lang="ru-RU" altLang="ru-RU" sz="1800" b="1" i="1" dirty="0" smtClean="0">
                <a:solidFill>
                  <a:srgbClr val="C22EA4"/>
                </a:solidFill>
                <a:effectLst/>
                <a:latin typeface="Arial" charset="0"/>
              </a:rPr>
              <a:t>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32859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Знание об УУД, </a:t>
            </a:r>
            <a:r>
              <a:rPr lang="ru-RU" altLang="ru-RU" sz="1400" b="1" dirty="0" err="1">
                <a:solidFill>
                  <a:srgbClr val="002060"/>
                </a:solidFill>
                <a:latin typeface="Arial" charset="0"/>
              </a:rPr>
              <a:t>межпредметных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ru-RU" altLang="ru-RU" sz="1400" b="1" dirty="0" err="1">
                <a:solidFill>
                  <a:srgbClr val="002060"/>
                </a:solidFill>
                <a:latin typeface="Arial" charset="0"/>
              </a:rPr>
              <a:t>метапредметных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 понятиях:</a:t>
            </a: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познавательных  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регулятивных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коммуникативных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межпредметных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</a:rPr>
              <a:t>понятиях</a:t>
            </a: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метапредметных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</a:rPr>
              <a:t>понятиях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Владение 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УУД, </a:t>
            </a:r>
            <a:r>
              <a:rPr lang="ru-RU" altLang="ru-RU" sz="1400" b="1" dirty="0" err="1">
                <a:solidFill>
                  <a:srgbClr val="002060"/>
                </a:solidFill>
                <a:latin typeface="Arial" charset="0"/>
              </a:rPr>
              <a:t>межпредметными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ru-RU" altLang="ru-RU" sz="1400" b="1" dirty="0" err="1">
                <a:solidFill>
                  <a:srgbClr val="002060"/>
                </a:solidFill>
                <a:latin typeface="Arial" charset="0"/>
              </a:rPr>
              <a:t>метапредметными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 понятиями:</a:t>
            </a: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познавательными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</a:t>
            </a: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регулятивными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коммуникативными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межпредметными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понятиями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метапредметными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</a:rPr>
              <a:t>понятиями</a:t>
            </a: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400" i="1" dirty="0">
                <a:solidFill>
                  <a:srgbClr val="002060"/>
                </a:solidFill>
                <a:latin typeface="Arial" charset="0"/>
              </a:rPr>
              <a:t>Соответственно владение каждым элементом на уровнях: репродуктивном, продуктивном, исследовательском, творческом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Ценностное отношение (к </a:t>
            </a:r>
            <a:r>
              <a:rPr lang="ru-RU" altLang="ru-RU" sz="1400" b="1" dirty="0" err="1">
                <a:solidFill>
                  <a:srgbClr val="002060"/>
                </a:solidFill>
                <a:latin typeface="Arial" charset="0"/>
              </a:rPr>
              <a:t>метапредметной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компетенции): 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нейтральное, ситуативно-заинтересованное, устойчиво актуальное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Личностный смысл (овладения </a:t>
            </a:r>
            <a:r>
              <a:rPr lang="ru-RU" altLang="ru-RU" sz="1400" b="1" dirty="0" err="1">
                <a:solidFill>
                  <a:srgbClr val="002060"/>
                </a:solidFill>
                <a:latin typeface="Arial" charset="0"/>
              </a:rPr>
              <a:t>метапредметной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компетенцией):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метадеятельностный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, субъектно-групповой, индивидуально-личностный, 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</a:rPr>
              <a:t>жизненно-практический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25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1224136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Степень владения  личностно-</a:t>
            </a:r>
            <a:r>
              <a:rPr lang="ru-RU" altLang="ru-RU" sz="1800" dirty="0">
                <a:solidFill>
                  <a:srgbClr val="C22EA4"/>
                </a:solidFill>
                <a:effectLst/>
                <a:latin typeface="Arial" charset="0"/>
              </a:rPr>
              <a:t> </a:t>
            </a: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диалогическими </a:t>
            </a:r>
            <a:r>
              <a:rPr lang="ru-RU" altLang="ru-RU" sz="1800" b="1" dirty="0" smtClean="0">
                <a:solidFill>
                  <a:srgbClr val="C22EA4"/>
                </a:solidFill>
                <a:effectLst/>
                <a:latin typeface="Arial" charset="0"/>
              </a:rPr>
              <a:t>компетенциями  по </a:t>
            </a: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прогнозам учителя и возможным</a:t>
            </a:r>
            <a:b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</a:b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результатам мониторинга в лицее</a:t>
            </a:r>
            <a:b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</a:b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(</a:t>
            </a:r>
            <a:r>
              <a:rPr lang="ru-RU" altLang="ru-RU" sz="1800" b="1" i="1" dirty="0">
                <a:solidFill>
                  <a:srgbClr val="C22EA4"/>
                </a:solidFill>
                <a:effectLst/>
                <a:latin typeface="Arial" charset="0"/>
              </a:rPr>
              <a:t>проявление в поведении </a:t>
            </a:r>
            <a:r>
              <a:rPr lang="ru-RU" altLang="ru-RU" sz="1800" b="1" i="1" dirty="0" smtClean="0">
                <a:solidFill>
                  <a:srgbClr val="C22EA4"/>
                </a:solidFill>
                <a:effectLst/>
                <a:latin typeface="Arial" charset="0"/>
              </a:rPr>
              <a:t>личностных действий</a:t>
            </a:r>
            <a: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  <a:t>)</a:t>
            </a:r>
            <a:br>
              <a:rPr lang="ru-RU" altLang="ru-RU" sz="1800" b="1" dirty="0">
                <a:solidFill>
                  <a:srgbClr val="C22EA4"/>
                </a:solidFill>
                <a:effectLst/>
                <a:latin typeface="Arial" charset="0"/>
              </a:rPr>
            </a:br>
            <a:endParaRPr lang="ru-RU" sz="1800" dirty="0">
              <a:solidFill>
                <a:srgbClr val="C22E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8064896" cy="5616624"/>
          </a:xfrm>
        </p:spPr>
        <p:txBody>
          <a:bodyPr>
            <a:normAutofit fontScale="40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Знание о сфере личностно-диалогических компетенций: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саморазвития, мотивации к обучению и познанию, 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диалогического взаимодействия в социуме,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ориентации в мире ценностей,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выработки смыслов жизни и жизнетворчества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созидательного поведения гражданина России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безопасного, здорового образа жизни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творческого труда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бережного отношения к материальным и духовным ценностям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Владение способами осуществления компетенций в сфере (проявление в поведении):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саморазвития, мотивации к обучению и познанию, диалогического взаимодействия в социуме, российской гражданской идентичности, проявления ценностно-смысловой установки на безопасный, здоровый образ жизни, творческий труд, бережное отношение к  материальным и духовным ценностям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Ценностное отношение (к личностно-диалогическим компетенциям): 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ситуативно-заинтересованное, устойчиво актуальное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Личностный смысл (владения и проявления в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поведении личностно-диалогических компетенций):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субъектно-групповой, индивидуально-личностный, 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</a:rPr>
              <a:t>жизненно-практический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32D76"/>
                </a:solidFill>
              </a:rPr>
              <a:t>   Риски  в рамках управления применением системы </a:t>
            </a:r>
            <a:r>
              <a:rPr lang="ru-RU" sz="2400" b="1" dirty="0" smtClean="0">
                <a:solidFill>
                  <a:srgbClr val="932D76"/>
                </a:solidFill>
              </a:rPr>
              <a:t>оценивания </a:t>
            </a:r>
            <a:r>
              <a:rPr lang="ru-RU" sz="2400" b="1" dirty="0" smtClean="0">
                <a:solidFill>
                  <a:srgbClr val="932D76"/>
                </a:solidFill>
              </a:rPr>
              <a:t>образовательных  результатов учащихся </a:t>
            </a:r>
            <a:endParaRPr lang="ru-RU" sz="2400" b="1" dirty="0">
              <a:solidFill>
                <a:srgbClr val="932D7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544" y="1196752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200" dirty="0">
                <a:solidFill>
                  <a:srgbClr val="002060"/>
                </a:solidFill>
              </a:rPr>
              <a:t>в обязательности требования к педагогам овладевать сущностью применяемой системы оценивания</a:t>
            </a: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002060"/>
                </a:solidFill>
              </a:rPr>
              <a:t>в необходимости разрабатывать комплекты </a:t>
            </a:r>
            <a:r>
              <a:rPr lang="ru-RU" sz="2200" dirty="0" err="1">
                <a:solidFill>
                  <a:srgbClr val="002060"/>
                </a:solidFill>
              </a:rPr>
              <a:t>разноуровневых</a:t>
            </a:r>
            <a:r>
              <a:rPr lang="ru-RU" sz="2200" dirty="0">
                <a:solidFill>
                  <a:srgbClr val="002060"/>
                </a:solidFill>
              </a:rPr>
              <a:t> контрольно-измерительных заданий (КИЗ)</a:t>
            </a: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002060"/>
                </a:solidFill>
              </a:rPr>
              <a:t>в требовании их систематизации в логике применяемых уровней, критериев и шкал оценивания достижений учащихся на разных уровнях общего образования</a:t>
            </a: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002060"/>
                </a:solidFill>
              </a:rPr>
              <a:t>в достижении педагогами умений грамотно  различать уровни достижений учащихся согласно принятым коэффициентам успешности</a:t>
            </a: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002060"/>
                </a:solidFill>
              </a:rPr>
              <a:t>в необходимости научить этому учащихся</a:t>
            </a: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002060"/>
                </a:solidFill>
              </a:rPr>
              <a:t>в потребности конструировать разнообразные формы КИЗ  применительно к уровням контроля и применяемым системам оценивания на разных уровнях общего образования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Публикации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57232"/>
            <a:ext cx="7992888" cy="600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1.  Рефлексивно-оценочная </a:t>
            </a:r>
            <a:r>
              <a:rPr lang="ru-RU" sz="2400" dirty="0" smtClean="0">
                <a:solidFill>
                  <a:srgbClr val="002060"/>
                </a:solidFill>
              </a:rPr>
              <a:t>деятельность субъектов образования в </a:t>
            </a:r>
            <a:r>
              <a:rPr lang="ru-RU" sz="2400" dirty="0" err="1" smtClean="0">
                <a:solidFill>
                  <a:srgbClr val="002060"/>
                </a:solidFill>
              </a:rPr>
              <a:t>компетентностных</a:t>
            </a:r>
            <a:r>
              <a:rPr lang="ru-RU" sz="2400" dirty="0" smtClean="0">
                <a:solidFill>
                  <a:srgbClr val="002060"/>
                </a:solidFill>
              </a:rPr>
              <a:t> образовательных моделях: теория, технологии, измерители. Материалы </a:t>
            </a:r>
            <a:r>
              <a:rPr lang="ru-RU" sz="2400" dirty="0" err="1" smtClean="0">
                <a:solidFill>
                  <a:srgbClr val="002060"/>
                </a:solidFill>
              </a:rPr>
              <a:t>Международн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педчтений</a:t>
            </a:r>
            <a:r>
              <a:rPr lang="ru-RU" sz="2400" dirty="0" smtClean="0">
                <a:solidFill>
                  <a:srgbClr val="002060"/>
                </a:solidFill>
              </a:rPr>
              <a:t>. / Под ред. Л.К. Максимова, А.Н. </a:t>
            </a:r>
            <a:r>
              <a:rPr lang="ru-RU" sz="2400" dirty="0" err="1" smtClean="0">
                <a:solidFill>
                  <a:srgbClr val="002060"/>
                </a:solidFill>
              </a:rPr>
              <a:t>Кузибецкого</a:t>
            </a:r>
            <a:r>
              <a:rPr lang="ru-RU" sz="2400" dirty="0" smtClean="0">
                <a:solidFill>
                  <a:srgbClr val="002060"/>
                </a:solidFill>
              </a:rPr>
              <a:t>. – Волгоград: Изд-во ВГАПК РО, лицея №8 «Олимпия», </a:t>
            </a:r>
            <a:r>
              <a:rPr lang="ru-RU" sz="2400" dirty="0" smtClean="0">
                <a:solidFill>
                  <a:srgbClr val="002060"/>
                </a:solidFill>
              </a:rPr>
              <a:t>2010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2. Учебный год. – 2015. - № 4 (Кузибецкий А.Н., Макарова Л.П., Оданович М.В</a:t>
            </a:r>
            <a:r>
              <a:rPr lang="ru-RU" sz="2400" dirty="0" smtClean="0">
                <a:solidFill>
                  <a:srgbClr val="002060"/>
                </a:solidFill>
              </a:rPr>
              <a:t>.)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3. </a:t>
            </a:r>
            <a:r>
              <a:rPr lang="ru-RU" sz="2400" dirty="0">
                <a:solidFill>
                  <a:srgbClr val="002060"/>
                </a:solidFill>
              </a:rPr>
              <a:t>Многобалльное </a:t>
            </a:r>
            <a:r>
              <a:rPr lang="ru-RU" sz="2400" dirty="0" smtClean="0">
                <a:solidFill>
                  <a:srgbClr val="002060"/>
                </a:solidFill>
              </a:rPr>
              <a:t>оценивание планируемых </a:t>
            </a:r>
            <a:r>
              <a:rPr lang="ru-RU" sz="2400" dirty="0">
                <a:solidFill>
                  <a:srgbClr val="002060"/>
                </a:solidFill>
              </a:rPr>
              <a:t>результатов освоения учащимися </a:t>
            </a:r>
            <a:r>
              <a:rPr lang="ru-RU" sz="2400" dirty="0" smtClean="0">
                <a:solidFill>
                  <a:srgbClr val="002060"/>
                </a:solidFill>
              </a:rPr>
              <a:t>основных </a:t>
            </a:r>
            <a:r>
              <a:rPr lang="ru-RU" sz="2400" dirty="0">
                <a:solidFill>
                  <a:srgbClr val="002060"/>
                </a:solidFill>
              </a:rPr>
              <a:t>образовательных программ: </a:t>
            </a:r>
            <a:r>
              <a:rPr lang="ru-RU" sz="2400" dirty="0" smtClean="0">
                <a:solidFill>
                  <a:srgbClr val="002060"/>
                </a:solidFill>
              </a:rPr>
              <a:t>модели </a:t>
            </a:r>
            <a:r>
              <a:rPr lang="ru-RU" sz="2400" dirty="0">
                <a:solidFill>
                  <a:srgbClr val="002060"/>
                </a:solidFill>
              </a:rPr>
              <a:t>и эффективные </a:t>
            </a:r>
            <a:r>
              <a:rPr lang="ru-RU" sz="2400" dirty="0" smtClean="0">
                <a:solidFill>
                  <a:srgbClr val="002060"/>
                </a:solidFill>
              </a:rPr>
              <a:t>практики: материалы </a:t>
            </a:r>
            <a:r>
              <a:rPr lang="en-US" sz="2400" dirty="0" smtClean="0">
                <a:solidFill>
                  <a:srgbClr val="002060"/>
                </a:solidFill>
              </a:rPr>
              <a:t>XVII</a:t>
            </a:r>
            <a:r>
              <a:rPr lang="ru-RU" sz="2400" dirty="0" smtClean="0">
                <a:solidFill>
                  <a:srgbClr val="002060"/>
                </a:solidFill>
              </a:rPr>
              <a:t> Международных педагогических чтений, Волгоград, 24 ноября 2016 года./Под ред. Л.К. Максимова, А.Н. </a:t>
            </a:r>
            <a:r>
              <a:rPr lang="ru-RU" sz="2400" dirty="0" err="1" smtClean="0">
                <a:solidFill>
                  <a:srgbClr val="002060"/>
                </a:solidFill>
              </a:rPr>
              <a:t>Кузибецкого</a:t>
            </a:r>
            <a:r>
              <a:rPr lang="ru-RU" sz="2400" dirty="0" smtClean="0">
                <a:solidFill>
                  <a:srgbClr val="002060"/>
                </a:solidFill>
              </a:rPr>
              <a:t>.-Волгоград: РИЦ ВГАПО, изд-во Лицея №8 «Олимпия», 2016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1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643182"/>
            <a:ext cx="7858148" cy="1472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42918"/>
            <a:ext cx="7406640" cy="5896004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7700" b="1" dirty="0" smtClean="0"/>
              <a:t>СПАСИБО!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spcAft>
                <a:spcPts val="1200"/>
              </a:spcAft>
            </a:pPr>
            <a:r>
              <a:rPr lang="ru-RU" sz="5100" b="1" dirty="0" smtClean="0"/>
              <a:t>Макарова Людмила Петровна</a:t>
            </a:r>
            <a:r>
              <a:rPr lang="ru-RU" sz="5100" dirty="0" smtClean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кандидат педагогических наук,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заместитель директора по научной работе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МОУ Лицей №8 «Олимпия» Дзержинского района Волгограда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3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образовательных достижений обучающихся</a:t>
            </a:r>
            <a:endParaRPr lang="ru-RU" sz="2200" dirty="0">
              <a:solidFill>
                <a:srgbClr val="C22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8100392" cy="504056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3948"/>
              </p:ext>
            </p:extLst>
          </p:nvPr>
        </p:nvGraphicFramePr>
        <p:xfrm>
          <a:off x="1043608" y="1628800"/>
          <a:ext cx="8100392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0392"/>
              </a:tblGrid>
              <a:tr h="410445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Освоил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способов действий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Решает задачи </a:t>
                      </a:r>
                      <a:r>
                        <a:rPr lang="ru-RU" sz="2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2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образцу</a:t>
                      </a:r>
                      <a:endParaRPr lang="ru-RU" sz="24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    учебную     </a:t>
                      </a: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 </a:t>
                      </a:r>
                      <a:r>
                        <a:rPr lang="ru-RU" sz="2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несамостоятельно</a:t>
                      </a: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1336" y="1679600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980728"/>
            <a:ext cx="323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РЕПРОДУКТИВНЫЙ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образовательных достижений обучающихся</a:t>
            </a:r>
            <a:endParaRPr lang="ru-RU" sz="2200" dirty="0">
              <a:solidFill>
                <a:srgbClr val="C22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8100392" cy="504056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93768"/>
              </p:ext>
            </p:extLst>
          </p:nvPr>
        </p:nvGraphicFramePr>
        <p:xfrm>
          <a:off x="1057504" y="1628800"/>
          <a:ext cx="8023576" cy="4103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3576"/>
              </a:tblGrid>
              <a:tr h="26642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Освоил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способов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действий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Решает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                                      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</a:t>
                      </a: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учебную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4468" y="1673376"/>
            <a:ext cx="2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отдельных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2064" y="1690277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8940" y="2747528"/>
            <a:ext cx="1757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образцу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940" y="2761252"/>
            <a:ext cx="549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применительно </a:t>
            </a:r>
            <a:endParaRPr lang="ru-RU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знакомым и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измененным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ситуациям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4797152"/>
            <a:ext cx="2816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несамостоятельно</a:t>
            </a:r>
            <a:endParaRPr lang="ru-RU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39729" y="4797152"/>
            <a:ext cx="5115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и мотивированно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9872" y="980728"/>
            <a:ext cx="282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ПРОДУКТИВНЫЙ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образовательных достижений обучающихся</a:t>
            </a:r>
            <a:endParaRPr lang="ru-RU" sz="2200" dirty="0">
              <a:solidFill>
                <a:srgbClr val="C22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8100392" cy="504056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8312"/>
              </p:ext>
            </p:extLst>
          </p:nvPr>
        </p:nvGraphicFramePr>
        <p:xfrm>
          <a:off x="1057504" y="1628800"/>
          <a:ext cx="8086496" cy="4195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6496"/>
              </a:tblGrid>
              <a:tr h="38164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сущность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способов  действий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Решает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                                      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</a:t>
                      </a: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54727" y="3284984"/>
            <a:ext cx="5565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 применительно </a:t>
            </a:r>
            <a:endParaRPr lang="ru-RU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знакомым и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измененным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891" y="4941168"/>
            <a:ext cx="4528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мотивированно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700808"/>
            <a:ext cx="12565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Освоил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068" y="1692030"/>
            <a:ext cx="19945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Анализирует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0494" y="2118203"/>
            <a:ext cx="3514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границы применения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3284984"/>
            <a:ext cx="5328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преобразуя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знания и способы действия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0494" y="4941168"/>
            <a:ext cx="1771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Организует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4941168"/>
            <a:ext cx="3989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 и прогнозирует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640" y="5302369"/>
            <a:ext cx="644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учебно-исследовательскую деятельности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3219" y="980728"/>
            <a:ext cx="381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510" y="4941168"/>
            <a:ext cx="1400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1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28E-6 L 0.26927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2" grpId="0"/>
      <p:bldP spid="13" grpId="0"/>
      <p:bldP spid="14" grpId="0"/>
      <p:bldP spid="15" grpId="0"/>
      <p:bldP spid="16" grpId="0"/>
      <p:bldP spid="17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C22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образовательных достижений обучающихся</a:t>
            </a:r>
            <a:endParaRPr lang="ru-RU" sz="2200" dirty="0">
              <a:solidFill>
                <a:srgbClr val="C22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8100392" cy="504056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40658"/>
              </p:ext>
            </p:extLst>
          </p:nvPr>
        </p:nvGraphicFramePr>
        <p:xfrm>
          <a:off x="1057503" y="1628800"/>
          <a:ext cx="8012317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317"/>
              </a:tblGrid>
              <a:tr h="40324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</a:t>
                      </a: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</a:t>
                      </a: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</a:t>
                      </a:r>
                      <a:endParaRPr lang="ru-RU" sz="2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04999" y="1722095"/>
            <a:ext cx="5420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Анализирует 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сущность   способов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4999" y="2150039"/>
            <a:ext cx="3514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границы применения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7263" y="2660719"/>
            <a:ext cx="569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преобразуя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знания и способы действия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2045" y="3861048"/>
            <a:ext cx="707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 и прогнозирует 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учебную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учебно-исследовательскую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532" y="2708920"/>
            <a:ext cx="23223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Решает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4652" y="4222249"/>
            <a:ext cx="21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532" y="1737739"/>
            <a:ext cx="5390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Способен создавать новые способы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8605" y="2672182"/>
            <a:ext cx="4801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решает задачи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нестандартных 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ситуациях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013" y="2682870"/>
            <a:ext cx="242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Формулирует 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4620" y="3855090"/>
            <a:ext cx="750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Способен к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развернутой самообразовательной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980728"/>
            <a:ext cx="230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1646" y="1743076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2035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0574E-6 L -0.32205 1.6057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6" grpId="0"/>
      <p:bldP spid="7" grpId="0"/>
      <p:bldP spid="5" grpId="0"/>
      <p:bldP spid="1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72816"/>
            <a:ext cx="8100392" cy="3429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620A5E"/>
                </a:solidFill>
                <a:latin typeface="Tahoma" pitchFamily="34" charset="0"/>
                <a:cs typeface="Times New Roman" pitchFamily="18" charset="0"/>
              </a:rPr>
              <a:t>Критерии и шкалы оценивания образовательных достижений обучающихся </a:t>
            </a:r>
            <a:br>
              <a:rPr lang="ru-RU" altLang="ru-RU" b="1" dirty="0" smtClean="0">
                <a:solidFill>
                  <a:srgbClr val="620A5E"/>
                </a:solidFill>
                <a:latin typeface="Tahoma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620A5E"/>
                </a:solidFill>
                <a:latin typeface="Tahoma" pitchFamily="34" charset="0"/>
                <a:cs typeface="Times New Roman" pitchFamily="18" charset="0"/>
              </a:rPr>
              <a:t>лицея</a:t>
            </a:r>
            <a:r>
              <a:rPr lang="ru-RU" altLang="ru-RU" b="1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5" descr="j03974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8256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19472"/>
            <a:ext cx="8100392" cy="7969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Репродуктивный</a:t>
            </a:r>
            <a:endParaRPr lang="ru-RU" altLang="ru-RU" sz="4000" b="1" dirty="0" smtClean="0">
              <a:solidFill>
                <a:srgbClr val="C22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16000" y="1524000"/>
            <a:ext cx="2043832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500" b="1" dirty="0"/>
              <a:t>Баллы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31976" y="1524000"/>
            <a:ext cx="6076528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научно-предметных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500" b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026160" y="2438400"/>
            <a:ext cx="2033672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6600CC"/>
                </a:solidFill>
              </a:rPr>
              <a:t>7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031976" y="2438400"/>
            <a:ext cx="3124200" cy="3886200"/>
          </a:xfrm>
          <a:prstGeom prst="rect">
            <a:avLst/>
          </a:prstGeom>
          <a:solidFill>
            <a:srgbClr val="FFFF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500" b="1">
                <a:solidFill>
                  <a:srgbClr val="285000"/>
                </a:solidFill>
              </a:rPr>
              <a:t>Различает, </a:t>
            </a:r>
          </a:p>
          <a:p>
            <a:pPr algn="ctr" eaLnBrk="1" hangingPunct="1"/>
            <a:r>
              <a:rPr lang="ru-RU" altLang="ru-RU" sz="2500" b="1">
                <a:solidFill>
                  <a:srgbClr val="285000"/>
                </a:solidFill>
              </a:rPr>
              <a:t>запоминает, 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раскрывает 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отдельные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 характеристики 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с помощью плана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136704" y="2438400"/>
            <a:ext cx="2971800" cy="3886200"/>
          </a:xfrm>
          <a:prstGeom prst="rect">
            <a:avLst/>
          </a:prstGeom>
          <a:solidFill>
            <a:srgbClr val="FF9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Полно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 воспроизводит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материал на основе </a:t>
            </a:r>
          </a:p>
          <a:p>
            <a:pPr algn="ctr" eaLnBrk="1" hangingPunct="1"/>
            <a:r>
              <a:rPr lang="ru-RU" altLang="ru-RU" sz="2200" b="1">
                <a:solidFill>
                  <a:srgbClr val="800000"/>
                </a:solidFill>
              </a:rPr>
              <a:t>зрительной опоры;</a:t>
            </a:r>
          </a:p>
          <a:p>
            <a:pPr algn="ctr" eaLnBrk="1" hangingPunct="1"/>
            <a:r>
              <a:rPr lang="ru-RU" altLang="ru-RU" sz="2200" b="1">
                <a:solidFill>
                  <a:srgbClr val="000066"/>
                </a:solidFill>
              </a:rPr>
              <a:t>Повторяет примеры</a:t>
            </a:r>
          </a:p>
          <a:p>
            <a:pPr algn="ctr" eaLnBrk="1" hangingPunct="1"/>
            <a:r>
              <a:rPr lang="ru-RU" altLang="ru-RU" sz="2200" b="1">
                <a:solidFill>
                  <a:srgbClr val="000066"/>
                </a:solidFill>
              </a:rPr>
              <a:t> из учебника</a:t>
            </a:r>
          </a:p>
          <a:p>
            <a:pPr algn="ctr" eaLnBrk="1" hangingPunct="1"/>
            <a:endParaRPr lang="ru-RU" altLang="ru-RU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05840" y="1524000"/>
            <a:ext cx="2053992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Баллы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31976" y="1524000"/>
            <a:ext cx="6076528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(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научно-предметных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95680" y="2438400"/>
            <a:ext cx="2064152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6600CC"/>
                </a:solidFill>
              </a:rPr>
              <a:t>8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031976" y="2438400"/>
            <a:ext cx="3124200" cy="3886200"/>
          </a:xfrm>
          <a:prstGeom prst="rect">
            <a:avLst/>
          </a:prstGeom>
          <a:solidFill>
            <a:srgbClr val="FFFF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500" b="1">
                <a:solidFill>
                  <a:srgbClr val="285000"/>
                </a:solidFill>
              </a:rPr>
              <a:t>Различает, </a:t>
            </a:r>
          </a:p>
          <a:p>
            <a:pPr algn="ctr" eaLnBrk="1" hangingPunct="1"/>
            <a:r>
              <a:rPr lang="ru-RU" altLang="ru-RU" sz="2500" b="1">
                <a:solidFill>
                  <a:srgbClr val="285000"/>
                </a:solidFill>
              </a:rPr>
              <a:t>запоминает 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Полностью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раскрывает </a:t>
            </a:r>
          </a:p>
          <a:p>
            <a:pPr algn="ctr" eaLnBrk="1" hangingPunct="1"/>
            <a:r>
              <a:rPr lang="ru-RU" altLang="ru-RU" sz="2500" b="1">
                <a:solidFill>
                  <a:srgbClr val="10024E"/>
                </a:solidFill>
              </a:rPr>
              <a:t>характеристики </a:t>
            </a:r>
          </a:p>
          <a:p>
            <a:pPr algn="ctr" eaLnBrk="1" hangingPunct="1"/>
            <a:r>
              <a:rPr lang="ru-RU" altLang="ru-RU" sz="2500" b="1">
                <a:solidFill>
                  <a:srgbClr val="08A8C8"/>
                </a:solidFill>
              </a:rPr>
              <a:t>Оперирует  </a:t>
            </a:r>
          </a:p>
          <a:p>
            <a:pPr algn="ctr" eaLnBrk="1" hangingPunct="1"/>
            <a:r>
              <a:rPr lang="ru-RU" altLang="ru-RU" sz="2500" b="1">
                <a:solidFill>
                  <a:srgbClr val="08A8C8"/>
                </a:solidFill>
              </a:rPr>
              <a:t>элементами знания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136704" y="2438400"/>
            <a:ext cx="2971800" cy="3886200"/>
          </a:xfrm>
          <a:prstGeom prst="rect">
            <a:avLst/>
          </a:prstGeom>
          <a:solidFill>
            <a:srgbClr val="FF9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800000"/>
                </a:solidFill>
              </a:rPr>
              <a:t>Полно</a:t>
            </a:r>
          </a:p>
          <a:p>
            <a:pPr algn="ctr" eaLnBrk="1" hangingPunct="1"/>
            <a:r>
              <a:rPr lang="ru-RU" altLang="ru-RU" sz="2200" b="1" dirty="0">
                <a:solidFill>
                  <a:srgbClr val="800000"/>
                </a:solidFill>
              </a:rPr>
              <a:t> воспроизводит </a:t>
            </a:r>
          </a:p>
          <a:p>
            <a:pPr algn="ctr" eaLnBrk="1" hangingPunct="1"/>
            <a:r>
              <a:rPr lang="ru-RU" altLang="ru-RU" sz="2200" b="1" dirty="0">
                <a:solidFill>
                  <a:srgbClr val="800000"/>
                </a:solidFill>
              </a:rPr>
              <a:t>материал</a:t>
            </a:r>
          </a:p>
          <a:p>
            <a:pPr algn="ctr" eaLnBrk="1" hangingPunct="1"/>
            <a:r>
              <a:rPr lang="ru-RU" altLang="ru-RU" sz="2200" b="1" dirty="0">
                <a:solidFill>
                  <a:srgbClr val="800000"/>
                </a:solidFill>
              </a:rPr>
              <a:t> (иногда по  опоре)</a:t>
            </a:r>
          </a:p>
          <a:p>
            <a:pPr algn="ctr" eaLnBrk="1" hangingPunct="1"/>
            <a:r>
              <a:rPr lang="ru-RU" altLang="ru-RU" sz="2200" b="1" dirty="0">
                <a:solidFill>
                  <a:srgbClr val="000066"/>
                </a:solidFill>
              </a:rPr>
              <a:t>Приводит частично </a:t>
            </a:r>
          </a:p>
          <a:p>
            <a:pPr algn="ctr" eaLnBrk="1" hangingPunct="1"/>
            <a:r>
              <a:rPr lang="ru-RU" altLang="ru-RU" sz="2200" b="1" dirty="0">
                <a:solidFill>
                  <a:srgbClr val="000066"/>
                </a:solidFill>
              </a:rPr>
              <a:t>свои примеры</a:t>
            </a:r>
          </a:p>
          <a:p>
            <a:pPr algn="ctr" eaLnBrk="1" hangingPunct="1"/>
            <a:r>
              <a:rPr lang="ru-RU" altLang="ru-RU" sz="2200" b="1" dirty="0">
                <a:solidFill>
                  <a:srgbClr val="175D17"/>
                </a:solidFill>
              </a:rPr>
              <a:t>Соблюдает нормы</a:t>
            </a:r>
          </a:p>
          <a:p>
            <a:pPr algn="ctr" eaLnBrk="1" hangingPunct="1"/>
            <a:r>
              <a:rPr lang="ru-RU" altLang="ru-RU" sz="2200" b="1" dirty="0">
                <a:solidFill>
                  <a:srgbClr val="175D17"/>
                </a:solidFill>
              </a:rPr>
              <a:t>литературного </a:t>
            </a:r>
          </a:p>
          <a:p>
            <a:pPr algn="ctr" eaLnBrk="1" hangingPunct="1"/>
            <a:r>
              <a:rPr lang="ru-RU" altLang="ru-RU" sz="2200" b="1" dirty="0">
                <a:solidFill>
                  <a:srgbClr val="175D17"/>
                </a:solidFill>
              </a:rPr>
              <a:t>языка</a:t>
            </a:r>
          </a:p>
          <a:p>
            <a:pPr algn="ctr" eaLnBrk="1" hangingPunct="1"/>
            <a:endParaRPr lang="ru-RU" altLang="ru-RU" sz="2400" b="1" dirty="0">
              <a:solidFill>
                <a:srgbClr val="2EB82E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088"/>
            <a:ext cx="8171990" cy="7969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altLang="ru-RU" sz="4000" b="1" dirty="0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dirty="0" err="1" smtClean="0">
                <a:solidFill>
                  <a:srgbClr val="C22EA4"/>
                </a:solidFill>
                <a:latin typeface="Times New Roman" pitchFamily="18" charset="0"/>
                <a:cs typeface="Times New Roman" pitchFamily="18" charset="0"/>
              </a:rPr>
              <a:t>Репродуктивный</a:t>
            </a:r>
            <a:endParaRPr lang="ru-RU" altLang="ru-RU" sz="4000" b="1" dirty="0" smtClean="0">
              <a:solidFill>
                <a:srgbClr val="C22E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1029</TotalTime>
  <Words>1415</Words>
  <Application>Microsoft Office PowerPoint</Application>
  <PresentationFormat>Экран (4:3)</PresentationFormat>
  <Paragraphs>316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  Всероссийская научно-методическая конференция «Современная начальная школа:  достижения, проблемы, перспективы»  </vt:lpstr>
      <vt:lpstr>КРИТЕРИИ УРОВНЕВОГО ОЦЕНИВАНИЯ  </vt:lpstr>
      <vt:lpstr>Уровни образовательных достижений обучающихся</vt:lpstr>
      <vt:lpstr>Уровни образовательных достижений обучающихся</vt:lpstr>
      <vt:lpstr>Уровни образовательных достижений обучающихся</vt:lpstr>
      <vt:lpstr>Уровни образовательных достижений обучающихся</vt:lpstr>
      <vt:lpstr>Критерии и шкалы оценивания образовательных достижений обучающихся  лицея </vt:lpstr>
      <vt:lpstr>1–ый уровень Репродуктивный</vt:lpstr>
      <vt:lpstr>1–ый уровень Репродуктивный</vt:lpstr>
      <vt:lpstr>2–ой уровень Продуктивный</vt:lpstr>
      <vt:lpstr>2–ой уровень Продуктивный</vt:lpstr>
      <vt:lpstr>Урок в условиях применения лицейской системы оценивания</vt:lpstr>
      <vt:lpstr>Структура учебной деятельности</vt:lpstr>
      <vt:lpstr>Структура урока постановки учебной задачи</vt:lpstr>
      <vt:lpstr>Структура урока освоения способа (решение частных и конкретно-практических задач)</vt:lpstr>
      <vt:lpstr>Технология содержательного оценивания и самооценивания</vt:lpstr>
      <vt:lpstr>   Оценочный лист «Чему я научился на уроках математики?» Триместр 1 </vt:lpstr>
      <vt:lpstr>Презентация PowerPoint</vt:lpstr>
      <vt:lpstr>Презентация PowerPoint</vt:lpstr>
      <vt:lpstr>Технология разноуровневых задачных блоков</vt:lpstr>
      <vt:lpstr>Презентация PowerPoint</vt:lpstr>
      <vt:lpstr>Темы педагогических советов 2016 – 2017 учебный год</vt:lpstr>
      <vt:lpstr> </vt:lpstr>
      <vt:lpstr>Объем освоения и уровень владения метапредметными компетенциями (универсальными учебными действиями,  межпредметными и метапредметными понятиями) распределение учеников в % по уровням)</vt:lpstr>
      <vt:lpstr>Степень владения  личностно- диалогическими компетенциями  по прогнозам учителя и возможным результатам мониторинга в лицее (проявление в поведении личностных действий) </vt:lpstr>
      <vt:lpstr>   Риски  в рамках управления применением системы оценивания образовательных  результатов учащихся </vt:lpstr>
      <vt:lpstr>Публикации</vt:lpstr>
      <vt:lpstr>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анализ урока  как  условие совершенствования его качества  в соответствии с ФГОС</dc:title>
  <dc:creator>User</dc:creator>
  <cp:lastModifiedBy>Admin_K</cp:lastModifiedBy>
  <cp:revision>296</cp:revision>
  <cp:lastPrinted>2017-03-10T11:21:50Z</cp:lastPrinted>
  <dcterms:created xsi:type="dcterms:W3CDTF">2013-05-30T18:06:28Z</dcterms:created>
  <dcterms:modified xsi:type="dcterms:W3CDTF">2017-03-10T11:39:25Z</dcterms:modified>
</cp:coreProperties>
</file>