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8056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263A-1990-4FF4-AD05-ABAE20B95F4C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24399-E6C8-4A0B-9AFA-F15FD7EEB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Еще один содержательный</a:t>
            </a:r>
            <a:r>
              <a:rPr lang="ru-RU" baseline="0" dirty="0" smtClean="0"/>
              <a:t> компонент метапредметных результатов – это развития </a:t>
            </a:r>
            <a:r>
              <a:rPr lang="ru-RU" b="1" baseline="0" dirty="0" smtClean="0"/>
              <a:t>универсальности учебных действий. </a:t>
            </a:r>
            <a:r>
              <a:rPr lang="ru-RU" b="0" baseline="0" dirty="0" smtClean="0"/>
              <a:t>В соответствии с ФГОС планируемым результатом является сформированность универсальных учебных действий. На слайде представлены сущностные характеристики универсальности.</a:t>
            </a:r>
          </a:p>
          <a:p>
            <a:r>
              <a:rPr lang="ru-RU" b="0" baseline="0" dirty="0" smtClean="0"/>
              <a:t>Практика обучения показывает, что учитель часто выдает за универсальное действие предметное действие. Это происходит потому, что учитель не знает, когда предметное действие переходит в универсальное, а школьник на знает, из каких операций оно состоит. Причина и того, и другого в том, что учитель «не разворачивает» перед учащимися учебное действие. А для этого в ООП, в программе формирования УУД, а также во всех программах учебных предметов целесообразно выделить дидактические содержательные единицы, которые «обслуживают» данное учебное действие, постепенно делая его универсальным.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ФГОС определены общие социальные цели российского образования. Социальные цели – явление устойчивое, перспективное, определяющее отдаленный развивающий эффект системы образования. Так, одно из положений Стандарта звучит</a:t>
            </a:r>
            <a:r>
              <a:rPr lang="ru-RU" baseline="0" dirty="0" smtClean="0"/>
              <a:t> следующим образом: «Формирование основ гражданской идентичности, чувства гордости за свою Родину, российский народ и историю России, ценности многонационального российского общества; гуманистические и демократические ценностные ориентации». Очевидно, что это может быть отнесено к любому возрастному периоду жизни человека и к любому этапу образования. Что произойдет, если школа будет ориентироваться на социальные цели и не конкретизирует их? В этом случае, ОООП НОО не даст представления о том, что выступает результатом обучения в конкретной школе, в чем его специфика. Чем цели обучения, к примеру, в гимназии будут отличаться от целей обучения в лицее или общеобразовательной школе с классами педагогической поддержки? Вывод: нельзя воспринимать положения Стандарта прямолинейно, буквально, прагматично; задача каждой образовательной организации в ООП перевести социальные цели в педагогические.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Социальные цели, которые ставит перед образованием государство,</a:t>
            </a:r>
            <a:r>
              <a:rPr lang="ru-RU" baseline="0" dirty="0" smtClean="0"/>
              <a:t> становятся педагогическими, если обладают тремя показателями: они конкретны, природосообразны, доступны для контроля и объективной проверки. Этими показателями коллектив должен оценивать целевой компонент своей ООП и каждой предметной программы.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Представленную</a:t>
            </a:r>
            <a:r>
              <a:rPr lang="ru-RU" baseline="0" dirty="0" smtClean="0"/>
              <a:t> в Стандарте цель о формировании основ гражданской идентичности можно перевести в педагогическую, например, так: младший школьник к концу обучения в начальной школе должен знать, что мы живем в Российской Федерации, Россия – многонациональная страна, каждый народ имеет свою культуру, которая является частью общей российской культуры. Младший школьник должен на эмоциональном уровне принимать события, происходящие в стране, интересоваться ими, оценивать их. И, наконец, младший школьник может вносить посильный вклад в жизнь общества и конкретных его граждан.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Следовательно, в ООП необходимо представить цели образования в конкретной образовательной организации, которые ответят на вопрос: «Чем данный ребенок будет отличаться от себя</a:t>
            </a:r>
            <a:r>
              <a:rPr lang="ru-RU" baseline="0" dirty="0" smtClean="0"/>
              <a:t> самого в начале и в конце обучения?</a:t>
            </a:r>
            <a:r>
              <a:rPr lang="ru-RU" dirty="0" smtClean="0"/>
              <a:t>». Т.е.,</a:t>
            </a:r>
            <a:r>
              <a:rPr lang="ru-RU" baseline="0" dirty="0" smtClean="0"/>
              <a:t> какие психические и личностные новообразования будут у </a:t>
            </a:r>
            <a:r>
              <a:rPr lang="ru-RU" baseline="0" smtClean="0"/>
              <a:t>него сформированы.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соответствии с ориентировкой на требования</a:t>
            </a:r>
            <a:r>
              <a:rPr lang="ru-RU" baseline="0" dirty="0" smtClean="0"/>
              <a:t> стандарта, психические новообразования могут быть представлены следующим образом: ведущая (учебная) деятельность, психические процессы (восприятие, мышление, внимание, воображение), обобщенный способ действий, коммуникативная деятельность (устная и письменная речь).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всех конкурсных документах</a:t>
            </a:r>
            <a:r>
              <a:rPr lang="ru-RU" baseline="0" dirty="0" smtClean="0"/>
              <a:t> должен быть ответ на вопрос: Как осуществляется требования ФГОС о достижении метапредметных результатов? </a:t>
            </a:r>
            <a:r>
              <a:rPr lang="ru-RU" baseline="0" dirty="0" smtClean="0"/>
              <a:t>(в </a:t>
            </a:r>
            <a:r>
              <a:rPr lang="ru-RU" baseline="0" smtClean="0"/>
              <a:t>данном случае мы </a:t>
            </a:r>
            <a:r>
              <a:rPr lang="ru-RU" baseline="0" dirty="0" smtClean="0"/>
              <a:t>не касаемся личностных результатов, т.к. они не подлежат «прямой» проверке и оцениваются по-другому). </a:t>
            </a:r>
          </a:p>
          <a:p>
            <a:r>
              <a:rPr lang="ru-RU" baseline="0" dirty="0" smtClean="0"/>
              <a:t>Определим: </a:t>
            </a:r>
          </a:p>
          <a:p>
            <a:r>
              <a:rPr lang="ru-RU" dirty="0" smtClean="0"/>
              <a:t>	1) Что входит в понятие «метапредметные результаты» на этапе начального образования?</a:t>
            </a:r>
          </a:p>
          <a:p>
            <a:r>
              <a:rPr lang="ru-RU" dirty="0" smtClean="0"/>
              <a:t>	2) Каков вклад</a:t>
            </a:r>
            <a:r>
              <a:rPr lang="ru-RU" baseline="0" dirty="0" smtClean="0"/>
              <a:t> учебного предмета в реализацию метапредметных результатов?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результатам</a:t>
            </a:r>
            <a:r>
              <a:rPr lang="ru-RU" baseline="0" dirty="0" smtClean="0"/>
              <a:t> относят: 1) функциональную грамотность; 2) термины и понятия, которые должен усвоить обучающийся в начальной школе; 3) систему универсальных учебных действий.</a:t>
            </a:r>
          </a:p>
          <a:p>
            <a:r>
              <a:rPr lang="ru-RU" baseline="0" dirty="0" smtClean="0"/>
              <a:t>Конкурсные материалы должны быть составлены таким образом, чтобы жюри смогло увидеть, как образовательная организация осуществляет работу по достижению </a:t>
            </a:r>
            <a:r>
              <a:rPr lang="ru-RU" baseline="0" dirty="0" err="1" smtClean="0"/>
              <a:t>метарпедметных</a:t>
            </a:r>
            <a:r>
              <a:rPr lang="ru-RU" baseline="0" dirty="0" smtClean="0"/>
              <a:t> результатов.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учетом тематики Конкурса выделим характеристики</a:t>
            </a:r>
            <a:r>
              <a:rPr lang="ru-RU" baseline="0" dirty="0" smtClean="0"/>
              <a:t> читательской, языковой и математической грамотности.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4399-E6C8-4A0B-9AFA-F15FD7EEBA5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КОНКУРС «ПУТЬ К УСПЕХУ»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786190"/>
            <a:ext cx="7286676" cy="2571768"/>
          </a:xfrm>
        </p:spPr>
        <p:txBody>
          <a:bodyPr>
            <a:normAutofit fontScale="85000" lnSpcReduction="20000"/>
          </a:bodyPr>
          <a:lstStyle/>
          <a:p>
            <a:r>
              <a:rPr lang="ru-RU" sz="3900" b="1" dirty="0" smtClean="0">
                <a:solidFill>
                  <a:schemeClr val="bg2">
                    <a:lumMod val="25000"/>
                  </a:schemeClr>
                </a:solidFill>
              </a:rPr>
              <a:t>И ТРУДНОСТИ РЕАЛИЗАЦИИ </a:t>
            </a:r>
            <a:br>
              <a:rPr lang="ru-RU" sz="39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900" b="1" dirty="0" smtClean="0">
                <a:solidFill>
                  <a:schemeClr val="bg2">
                    <a:lumMod val="25000"/>
                  </a:schemeClr>
                </a:solidFill>
              </a:rPr>
              <a:t>ФГОС </a:t>
            </a:r>
            <a:r>
              <a:rPr lang="ru-RU" sz="3900" b="1" dirty="0" smtClean="0">
                <a:solidFill>
                  <a:schemeClr val="bg2">
                    <a:lumMod val="25000"/>
                  </a:schemeClr>
                </a:solidFill>
              </a:rPr>
              <a:t>НОО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Заведующая Центром начального образования ИСРО РАО</a:t>
            </a:r>
          </a:p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д.п.н. Н.Ф. Виноградова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Функциональная грамотность </a:t>
            </a:r>
            <a:r>
              <a:rPr lang="ru-RU" sz="3600" dirty="0" smtClean="0"/>
              <a:t>– способность человека использовать приобретенные знания, умения и навыки для решения жизненных задач в трех сферах:</a:t>
            </a:r>
          </a:p>
          <a:p>
            <a:pPr>
              <a:buFont typeface="Courier New" pitchFamily="49" charset="0"/>
              <a:buChar char="o"/>
            </a:pPr>
            <a:r>
              <a:rPr lang="ru-RU" sz="3600" i="1" dirty="0" smtClean="0"/>
              <a:t>Различные виды деятельности;</a:t>
            </a:r>
          </a:p>
          <a:p>
            <a:pPr>
              <a:buFont typeface="Courier New" pitchFamily="49" charset="0"/>
              <a:buChar char="o"/>
            </a:pPr>
            <a:r>
              <a:rPr lang="ru-RU" sz="3600" i="1" dirty="0" smtClean="0"/>
              <a:t>Общение;</a:t>
            </a:r>
          </a:p>
          <a:p>
            <a:pPr>
              <a:buFont typeface="Courier New" pitchFamily="49" charset="0"/>
              <a:buChar char="o"/>
            </a:pPr>
            <a:r>
              <a:rPr lang="ru-RU" sz="3600" i="1" dirty="0" smtClean="0"/>
              <a:t>Социальные отношения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Читательская грамотность: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/>
              <a:t>Способность к осмыслению </a:t>
            </a:r>
            <a:r>
              <a:rPr lang="ru-RU" dirty="0" smtClean="0"/>
              <a:t>письменных текстов различного типа;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Осознанное использование </a:t>
            </a:r>
            <a:r>
              <a:rPr lang="ru-RU" dirty="0" smtClean="0"/>
              <a:t>информации, заложенной в них, для решения учебных и жизненных задач;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Понимание значимости </a:t>
            </a:r>
            <a:r>
              <a:rPr lang="ru-RU" dirty="0" smtClean="0"/>
              <a:t>чтения для саморазвития;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Использование образцов поведения</a:t>
            </a:r>
            <a:r>
              <a:rPr lang="ru-RU" dirty="0" smtClean="0"/>
              <a:t>, представленных в литературе, в сфере социальных отношений;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Уровень читательской культуры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Языковая грамотность :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Навык письма </a:t>
            </a:r>
            <a:r>
              <a:rPr lang="ru-RU" dirty="0" smtClean="0"/>
              <a:t>с соблюдением установленных норм грамматики и правописания;</a:t>
            </a:r>
          </a:p>
          <a:p>
            <a:r>
              <a:rPr lang="ru-RU" b="1" dirty="0" smtClean="0"/>
              <a:t>Способность создавать </a:t>
            </a:r>
            <a:r>
              <a:rPr lang="ru-RU" dirty="0" smtClean="0"/>
              <a:t>письменные тексты разного типа (описание, повествование, рассуждение) с сохранением специфики каждого;</a:t>
            </a:r>
          </a:p>
          <a:p>
            <a:r>
              <a:rPr lang="ru-RU" b="1" dirty="0" smtClean="0"/>
              <a:t>Владение диалогической устной речью </a:t>
            </a:r>
            <a:r>
              <a:rPr lang="ru-RU" dirty="0" smtClean="0"/>
              <a:t>с установкой на партнеров общения и соблюдение речевых норм;</a:t>
            </a:r>
          </a:p>
          <a:p>
            <a:r>
              <a:rPr lang="ru-RU" b="1" dirty="0" smtClean="0"/>
              <a:t>Владение монологической речью </a:t>
            </a:r>
            <a:r>
              <a:rPr lang="ru-RU" dirty="0" smtClean="0"/>
              <a:t>для составление устных высказываний с целью описания, обсуждения, рассуждения, повествования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Математическая грамотность: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589240"/>
          </a:xfrm>
        </p:spPr>
        <p:txBody>
          <a:bodyPr>
            <a:normAutofit/>
          </a:bodyPr>
          <a:lstStyle/>
          <a:p>
            <a:r>
              <a:rPr lang="ru-RU" dirty="0" smtClean="0"/>
              <a:t>Понимание роли математики в мире, в котором живет человек;</a:t>
            </a:r>
          </a:p>
          <a:p>
            <a:r>
              <a:rPr lang="ru-RU" dirty="0" smtClean="0"/>
              <a:t>Способность к моделированию математических объектов и деятельности с ними;</a:t>
            </a:r>
          </a:p>
          <a:p>
            <a:r>
              <a:rPr lang="ru-RU" dirty="0" smtClean="0"/>
              <a:t>Конструирование математических  суждений;</a:t>
            </a:r>
          </a:p>
          <a:p>
            <a:r>
              <a:rPr lang="ru-RU" dirty="0" smtClean="0"/>
              <a:t>Способность к использованию математических знаний-навыков в учебных и жизненных ситуациях.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Универсальные учебные действия</a:t>
            </a:r>
            <a:b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характеризуются особым качеством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– универсальностью.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Разносторонний</a:t>
            </a:r>
            <a:r>
              <a:rPr lang="ru-RU" dirty="0" smtClean="0"/>
              <a:t> – охватывающий многое;</a:t>
            </a:r>
          </a:p>
          <a:p>
            <a:r>
              <a:rPr lang="ru-RU" b="1" dirty="0" smtClean="0"/>
              <a:t>Многогранный</a:t>
            </a:r>
            <a:r>
              <a:rPr lang="ru-RU" dirty="0" smtClean="0"/>
              <a:t> – «работающий» в любой ситуации;</a:t>
            </a:r>
          </a:p>
          <a:p>
            <a:r>
              <a:rPr lang="ru-RU" b="1" dirty="0" smtClean="0"/>
              <a:t>Независимый </a:t>
            </a:r>
            <a:r>
              <a:rPr lang="ru-RU" dirty="0" smtClean="0"/>
              <a:t>от конкретного предметного содержания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3968" y="1844824"/>
            <a:ext cx="64807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467544" y="548680"/>
            <a:ext cx="8208912" cy="557748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Во ФГОС НОО зафиксированы </a:t>
            </a:r>
            <a:r>
              <a:rPr lang="ru-RU" b="1" dirty="0" smtClean="0"/>
              <a:t>социальные</a:t>
            </a:r>
            <a:r>
              <a:rPr lang="ru-RU" dirty="0" smtClean="0"/>
              <a:t> </a:t>
            </a:r>
            <a:r>
              <a:rPr lang="ru-RU" b="1" dirty="0" smtClean="0"/>
              <a:t>цели</a:t>
            </a:r>
            <a:r>
              <a:rPr lang="ru-RU" dirty="0" smtClean="0"/>
              <a:t>, которые характеризуются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Устойчивостью 			Перспективностью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Отдаленным результатом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427984" y="1628800"/>
            <a:ext cx="2160240" cy="648072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339752" y="1628800"/>
            <a:ext cx="2088232" cy="648072"/>
          </a:xfrm>
          <a:prstGeom prst="straightConnector1">
            <a:avLst/>
          </a:prstGeom>
          <a:ln w="50800" cmpd="sng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27984" y="1628800"/>
            <a:ext cx="0" cy="2448272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ПРОБЛЕМЫ РЕАЛИЗАЦИИ СТАНДАРТА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ШКОЛА НЕ МОЖЕТ ПЕРЕВЕСТИ СОЦИАЛЬНЫЕ ЦЕЛИ В ПЕДАГОГИЧЕСКИЕ, КОНКРЕТИЗИРОВАТЬ ИХ СООБРАЗНО ПОТРЕБНОСТЯМ ОБУЧАЮЩИХСЯ И ПЕДАГОГИЧЕСКОЙ ЦЕЛЕСООБРАЗНОСТИ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139952" y="1268760"/>
            <a:ext cx="72008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865515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000" b="1" dirty="0" smtClean="0"/>
              <a:t>ПЕДАГОГИЧЕСКИЕ ЦЕЛИ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КОНКРЕТНЫ 			ПРИРОДОСООБРАЗНЫ</a:t>
            </a:r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ДОСТУПНЫ ДЛЯ КОНТРОЛЯ И ПРОВЕРКИ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19672" y="1556792"/>
            <a:ext cx="2736304" cy="1224136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355976" y="1556792"/>
            <a:ext cx="0" cy="2376264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5976" y="1556792"/>
            <a:ext cx="2664296" cy="1224136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СОЦИАЛЬНАЯ ЦЕЛЬ</a:t>
            </a:r>
            <a:r>
              <a:rPr lang="ru-RU" dirty="0" smtClean="0"/>
              <a:t>: формирование основ гражданской идентичности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ПЕДАГОГИЧЕСКАЯ ЦЕЛЬ</a:t>
            </a:r>
            <a:r>
              <a:rPr lang="ru-RU" dirty="0" smtClean="0"/>
              <a:t>: понимание своей принадлежности к российскому государству</a:t>
            </a:r>
          </a:p>
          <a:p>
            <a:pPr algn="just">
              <a:buNone/>
            </a:pPr>
            <a:r>
              <a:rPr lang="ru-RU" b="1" i="1" dirty="0" smtClean="0"/>
              <a:t>Знание</a:t>
            </a:r>
            <a:r>
              <a:rPr lang="ru-RU" dirty="0" smtClean="0"/>
              <a:t> – «я живу в России»; «Россия – многонациональное государство»:</a:t>
            </a:r>
          </a:p>
          <a:p>
            <a:pPr algn="just">
              <a:buNone/>
            </a:pPr>
            <a:r>
              <a:rPr lang="ru-RU" b="1" i="1" dirty="0" smtClean="0"/>
              <a:t>Эмоциональное принятие </a:t>
            </a:r>
            <a:r>
              <a:rPr lang="ru-RU" dirty="0" smtClean="0"/>
              <a:t>– «Россия – моя Родина и Родина моих близких»; «все, что происходит в моем государстве, касается меня и интересует меня»;</a:t>
            </a:r>
          </a:p>
          <a:p>
            <a:pPr algn="just">
              <a:buNone/>
            </a:pPr>
            <a:r>
              <a:rPr lang="ru-RU" b="1" i="1" dirty="0" smtClean="0"/>
              <a:t>Поведение</a:t>
            </a:r>
            <a:r>
              <a:rPr lang="ru-RU" i="1" dirty="0" smtClean="0"/>
              <a:t> </a:t>
            </a:r>
            <a:r>
              <a:rPr lang="ru-RU" dirty="0" smtClean="0"/>
              <a:t>– «могу внести скромный вклад в жизнь общества и родной страны»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3968" y="1196752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ЦЕЛИ = РЕЗУЛЬТАТ ОБУЧЕНИЯ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3600" dirty="0" smtClean="0"/>
              <a:t>ОТВЕТ НА ВОПРОС: «ЧЕМ РЕБЕНОК ОТЛИЧАЕТСЯ ОТ САМОГО СЕБЯ В НАЧАЛЕ И В КОНЦЕ ОБУЧЕНИЯ?»</a:t>
            </a:r>
            <a:br>
              <a:rPr lang="ru-RU" sz="3600" dirty="0" smtClean="0"/>
            </a:br>
            <a:r>
              <a:rPr lang="ru-RU" sz="3600" dirty="0" smtClean="0"/>
              <a:t>КАКОВЫ ВОЗНИКШИЕ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ПСИХИЧЕСКИЕ НОВООБРАЗОВАНИЯ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026" name="Picture 2" descr="C:\Users\Лидия\Pictures\человек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biLevel thresh="50000"/>
          </a:blip>
          <a:srcRect r="50000" b="51638"/>
          <a:stretch>
            <a:fillRect/>
          </a:stretch>
        </p:blipFill>
        <p:spPr bwMode="auto">
          <a:xfrm>
            <a:off x="395537" y="332656"/>
            <a:ext cx="2448272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>
            <a:off x="4572000" y="1417638"/>
            <a:ext cx="2304256" cy="2443410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2915816" y="1417638"/>
            <a:ext cx="1656184" cy="2515418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ПСИХИЧЕСКИЕ НОВООБРАЗОВАНИЯ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сформированная 	психические процессы</a:t>
            </a:r>
          </a:p>
          <a:p>
            <a:pPr>
              <a:buNone/>
            </a:pPr>
            <a:r>
              <a:rPr lang="ru-RU" dirty="0" smtClean="0"/>
              <a:t>ведущая деятельность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Обобщенный 			устная и письменная </a:t>
            </a:r>
          </a:p>
          <a:p>
            <a:pPr>
              <a:buNone/>
            </a:pPr>
            <a:r>
              <a:rPr lang="ru-RU" dirty="0" smtClean="0"/>
              <a:t>способ действий				речь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flipH="1">
            <a:off x="2771800" y="1417638"/>
            <a:ext cx="1800200" cy="787226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>
            <a:off x="4572000" y="1417638"/>
            <a:ext cx="1944216" cy="787226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/>
          <p:nvPr/>
        </p:nvCxnSpPr>
        <p:spPr>
          <a:xfrm>
            <a:off x="4932040" y="1268760"/>
            <a:ext cx="936104" cy="244827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МЕТАПРЕДМЕТНОСТЬ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Выходит за рамки</a:t>
            </a:r>
          </a:p>
          <a:p>
            <a:pPr>
              <a:buNone/>
            </a:pPr>
            <a:r>
              <a:rPr lang="ru-RU" sz="2800" dirty="0" err="1" smtClean="0"/>
              <a:t>узкорпедметного</a:t>
            </a:r>
            <a:r>
              <a:rPr lang="ru-RU" sz="2800" dirty="0" smtClean="0"/>
              <a:t>			интегрирует общее</a:t>
            </a:r>
          </a:p>
          <a:p>
            <a:pPr>
              <a:buNone/>
            </a:pPr>
            <a:r>
              <a:rPr lang="ru-RU" sz="2800" dirty="0" smtClean="0"/>
              <a:t>					на основе сходства объектов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		позволяет </a:t>
            </a:r>
          </a:p>
          <a:p>
            <a:pPr>
              <a:buNone/>
            </a:pPr>
            <a:r>
              <a:rPr lang="ru-RU" sz="2800" dirty="0" smtClean="0"/>
              <a:t>		вывести понятие		дает возможность</a:t>
            </a:r>
          </a:p>
          <a:p>
            <a:pPr>
              <a:buNone/>
            </a:pPr>
            <a:r>
              <a:rPr lang="ru-RU" sz="2800" dirty="0" smtClean="0"/>
              <a:t>						использования в любой</a:t>
            </a:r>
          </a:p>
          <a:p>
            <a:pPr>
              <a:buNone/>
            </a:pPr>
            <a:r>
              <a:rPr lang="ru-RU" sz="2800" dirty="0" smtClean="0"/>
              <a:t>						учебной и жизненной</a:t>
            </a:r>
          </a:p>
          <a:p>
            <a:pPr>
              <a:buNone/>
            </a:pPr>
            <a:r>
              <a:rPr lang="ru-RU" sz="2800" dirty="0" smtClean="0"/>
              <a:t>						ситуации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79712" y="1124744"/>
            <a:ext cx="1512168" cy="50405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059832" y="1196752"/>
            <a:ext cx="1152128" cy="216024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24128" y="1196752"/>
            <a:ext cx="1368152" cy="7920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Метапредметные достижение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Функциональная</a:t>
            </a:r>
          </a:p>
          <a:p>
            <a:pPr>
              <a:buNone/>
            </a:pPr>
            <a:r>
              <a:rPr lang="ru-RU" dirty="0" smtClean="0"/>
              <a:t>Грамотность			термины и понятия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универсальные</a:t>
            </a:r>
          </a:p>
          <a:p>
            <a:pPr>
              <a:buNone/>
            </a:pPr>
            <a:r>
              <a:rPr lang="ru-RU" dirty="0" smtClean="0"/>
              <a:t>				учебные действия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763688" y="1340768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139952" y="1340768"/>
            <a:ext cx="432048" cy="3240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588224" y="1412776"/>
            <a:ext cx="36004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976</Words>
  <Application>Microsoft Office PowerPoint</Application>
  <PresentationFormat>Экран (4:3)</PresentationFormat>
  <Paragraphs>106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КОНКУРС «ПУТЬ К УСПЕХУ»</vt:lpstr>
      <vt:lpstr>Слайд 2</vt:lpstr>
      <vt:lpstr>ПРОБЛЕМЫ РЕАЛИЗАЦИИ СТАНДАРТА</vt:lpstr>
      <vt:lpstr>Слайд 4</vt:lpstr>
      <vt:lpstr>Слайд 5</vt:lpstr>
      <vt:lpstr>ЦЕЛИ = РЕЗУЛЬТАТ ОБУЧЕНИЯ - ОТВЕТ НА ВОПРОС: «ЧЕМ РЕБЕНОК ОТЛИЧАЕТСЯ ОТ САМОГО СЕБЯ В НАЧАЛЕ И В КОНЦЕ ОБУЧЕНИЯ?» КАКОВЫ ВОЗНИКШИЕ  ПСИХИЧЕСКИЕ НОВООБРАЗОВАНИЯ?</vt:lpstr>
      <vt:lpstr>ПСИХИЧЕСКИЕ НОВООБРАЗОВАНИЯ</vt:lpstr>
      <vt:lpstr>МЕТАПРЕДМЕТНОСТЬ</vt:lpstr>
      <vt:lpstr>Метапредметные достижение</vt:lpstr>
      <vt:lpstr>Слайд 10</vt:lpstr>
      <vt:lpstr>Читательская грамотность:</vt:lpstr>
      <vt:lpstr>Языковая грамотность :</vt:lpstr>
      <vt:lpstr>Математическая грамотность:</vt:lpstr>
      <vt:lpstr>Универсальные учебные действия характеризуются особым качеством – универсальностью.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Лидия</dc:creator>
  <cp:lastModifiedBy>511</cp:lastModifiedBy>
  <cp:revision>21</cp:revision>
  <dcterms:created xsi:type="dcterms:W3CDTF">2015-11-17T19:24:58Z</dcterms:created>
  <dcterms:modified xsi:type="dcterms:W3CDTF">2015-11-20T09:03:45Z</dcterms:modified>
</cp:coreProperties>
</file>