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3" r:id="rId10"/>
    <p:sldId id="264" r:id="rId11"/>
    <p:sldId id="270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97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73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8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526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45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31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99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23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2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99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394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B76E-CEDB-4B6B-A9F8-619896BE7E0A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0DC3-B2A3-4D80-B34C-7C4DE87E6F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63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304255"/>
          </a:xfrm>
        </p:spPr>
        <p:txBody>
          <a:bodyPr/>
          <a:lstStyle/>
          <a:p>
            <a:r>
              <a:rPr lang="ru-RU" dirty="0" smtClean="0"/>
              <a:t>ИНКЛЮЗИЯ ДЕТЕЙ С РАС </a:t>
            </a:r>
            <a:br>
              <a:rPr lang="ru-RU" dirty="0" smtClean="0"/>
            </a:br>
            <a:r>
              <a:rPr lang="ru-RU" dirty="0" smtClean="0"/>
              <a:t>В ОБРАЗОВАТЕЛЬНУЮ СРЕДУ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36815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Н.Г.Манелис</a:t>
            </a:r>
            <a:endParaRPr lang="ru-RU" dirty="0" smtClean="0"/>
          </a:p>
          <a:p>
            <a:r>
              <a:rPr lang="ru-RU" dirty="0" err="1" smtClean="0"/>
              <a:t>ЦПМССДиП</a:t>
            </a:r>
            <a:endParaRPr lang="ru-RU" dirty="0" smtClean="0"/>
          </a:p>
          <a:p>
            <a:r>
              <a:rPr lang="ru-RU" dirty="0" smtClean="0"/>
              <a:t>МГППУ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119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</a:rPr>
              <a:t/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Эффективные </a:t>
            </a:r>
            <a:r>
              <a:rPr lang="ru-RU" sz="3600" dirty="0" smtClean="0">
                <a:solidFill>
                  <a:prstClr val="black"/>
                </a:solidFill>
              </a:rPr>
              <a:t>методы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и стратегии </a:t>
            </a:r>
            <a:r>
              <a:rPr lang="ru-RU" sz="3200" dirty="0" smtClean="0">
                <a:solidFill>
                  <a:prstClr val="black"/>
                </a:solidFill>
              </a:rPr>
              <a:t>инклюзии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Метод 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социальных историй</a:t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Социальная история – это описание социальной ситуации, в которой требуется адекватное ей поведение</a:t>
            </a:r>
          </a:p>
          <a:p>
            <a:r>
              <a:rPr lang="ru-RU" dirty="0" smtClean="0"/>
              <a:t>Ситуация излагается в конкретной, доступной форме. Используются короткие фразы и иллюстрации к ним.</a:t>
            </a:r>
          </a:p>
          <a:p>
            <a:r>
              <a:rPr lang="ru-RU" dirty="0" smtClean="0"/>
              <a:t>Необходимо: совместное прочтение, проверка понимания и по возможности обыгрывание ситуации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53304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prstClr val="black"/>
                </a:solidFill>
              </a:rPr>
              <a:t/>
            </a:r>
            <a:br>
              <a:rPr lang="ru-RU" sz="2900" dirty="0" smtClean="0">
                <a:solidFill>
                  <a:prstClr val="black"/>
                </a:solidFill>
              </a:rPr>
            </a:br>
            <a:r>
              <a:rPr lang="ru-RU" sz="2900" dirty="0" smtClean="0">
                <a:solidFill>
                  <a:prstClr val="black"/>
                </a:solidFill>
              </a:rPr>
              <a:t>Эффективные </a:t>
            </a:r>
            <a:r>
              <a:rPr lang="ru-RU" sz="2900" dirty="0">
                <a:solidFill>
                  <a:prstClr val="black"/>
                </a:solidFill>
              </a:rPr>
              <a:t>методы и стратегии инклюзии</a:t>
            </a:r>
            <a:br>
              <a:rPr lang="ru-RU" sz="2900" dirty="0">
                <a:solidFill>
                  <a:prstClr val="black"/>
                </a:solidFill>
              </a:rPr>
            </a:br>
            <a:r>
              <a:rPr lang="ru-RU" sz="2900" dirty="0" smtClean="0">
                <a:solidFill>
                  <a:prstClr val="black"/>
                </a:solidFill>
              </a:rPr>
              <a:t>Пример социальной истории</a:t>
            </a:r>
            <a:r>
              <a:rPr lang="ru-RU" sz="2900" dirty="0">
                <a:solidFill>
                  <a:prstClr val="black"/>
                </a:solidFill>
              </a:rPr>
              <a:t/>
            </a:r>
            <a:br>
              <a:rPr lang="ru-RU" sz="29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Иногда я разговариваю очень громко. Другие люди расстраиваются, если я говорю очень громко или кричу</a:t>
            </a:r>
          </a:p>
          <a:p>
            <a:r>
              <a:rPr lang="ru-RU" sz="2000" dirty="0" smtClean="0"/>
              <a:t>Моя учительница не любит, когда я говорю громко или кричу. Мои родители не любят, когда я говорю громко или кричу.</a:t>
            </a:r>
          </a:p>
          <a:p>
            <a:r>
              <a:rPr lang="ru-RU" sz="2000" dirty="0" smtClean="0"/>
              <a:t>Когда я говорю громко или кричу, у них начинают болеть уши, и они сердятся на меня.</a:t>
            </a:r>
          </a:p>
          <a:p>
            <a:r>
              <a:rPr lang="ru-RU" sz="2000" dirty="0" smtClean="0"/>
              <a:t>Я не хочу расстраивать мою учительницу и мою маму своим громким голосом и криком.</a:t>
            </a:r>
          </a:p>
          <a:p>
            <a:r>
              <a:rPr lang="ru-RU" sz="2000" dirty="0" smtClean="0"/>
              <a:t>Громкость №4 (</a:t>
            </a:r>
            <a:r>
              <a:rPr lang="ru-RU" sz="2000" i="1" dirty="0" smtClean="0"/>
              <a:t>ребенка предварительно учили  регулировать громкость голоса)   - </a:t>
            </a:r>
            <a:r>
              <a:rPr lang="ru-RU" sz="2000" dirty="0" smtClean="0"/>
              <a:t>подходит для того, чтобы  другие люди меня хорошо слышали. Громкость №4 не очень сильная и не расстраивает других людей.</a:t>
            </a:r>
          </a:p>
          <a:p>
            <a:r>
              <a:rPr lang="ru-RU" sz="2000" dirty="0" smtClean="0"/>
              <a:t>Я постараюсь говорить с громкостью №4  дома и в школе.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833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Эффективные методы и стратегии </a:t>
            </a:r>
            <a:r>
              <a:rPr lang="ru-RU" sz="3200" dirty="0" smtClean="0">
                <a:solidFill>
                  <a:prstClr val="black"/>
                </a:solidFill>
              </a:rPr>
              <a:t>инклюзии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Видео - </a:t>
            </a:r>
            <a:r>
              <a:rPr lang="ru-RU" sz="3200" dirty="0" err="1" smtClean="0">
                <a:solidFill>
                  <a:prstClr val="black"/>
                </a:solidFill>
              </a:rPr>
              <a:t>моделинг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Использование коротких видеосюжетов, демонстрирующих приемлемое поведение в различных ситуациях : школа, детская площадка, магазин и 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038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prstClr val="black"/>
                </a:solidFill>
              </a:rPr>
              <a:t>Эффективные </a:t>
            </a:r>
            <a:r>
              <a:rPr lang="ru-RU" sz="3200" dirty="0">
                <a:solidFill>
                  <a:prstClr val="black"/>
                </a:solidFill>
              </a:rPr>
              <a:t>методы и стратегии </a:t>
            </a:r>
            <a:r>
              <a:rPr lang="ru-RU" sz="3200" dirty="0" smtClean="0">
                <a:solidFill>
                  <a:prstClr val="black"/>
                </a:solidFill>
              </a:rPr>
              <a:t>инклюзии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>
                <a:solidFill>
                  <a:prstClr val="black"/>
                </a:solidFill>
              </a:rPr>
              <a:t>Обучение через сверстников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Типично развивающиеся сверстники обучаются взаимодействию с ребенком с РАС и поощряются педагогом  за такую интеракцию.</a:t>
            </a:r>
          </a:p>
          <a:p>
            <a:r>
              <a:rPr lang="ru-RU" sz="2800" dirty="0" smtClean="0"/>
              <a:t>В результате такого вмешательства дети с РАС значительно лучше начинают отвечать на инициацию  общения со стороны сверстников</a:t>
            </a:r>
          </a:p>
          <a:p>
            <a:r>
              <a:rPr lang="ru-RU" sz="2800" dirty="0" smtClean="0"/>
              <a:t>Нередко изменений в инициации общения со стороны детей с РАС не наблюдается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6460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prstClr val="black"/>
                </a:solidFill>
              </a:rPr>
              <a:t>Эффективные методы </a:t>
            </a:r>
            <a:r>
              <a:rPr lang="ru-RU" sz="3200" dirty="0">
                <a:solidFill>
                  <a:prstClr val="black"/>
                </a:solidFill>
              </a:rPr>
              <a:t>и стратегии </a:t>
            </a:r>
            <a:r>
              <a:rPr lang="ru-RU" sz="3200" dirty="0" smtClean="0">
                <a:solidFill>
                  <a:prstClr val="black"/>
                </a:solidFill>
              </a:rPr>
              <a:t>инклюзии Обучение инициации 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Взрослый помогает ребенку с РАС инициировать  взаимодействие</a:t>
            </a:r>
          </a:p>
          <a:p>
            <a:r>
              <a:rPr lang="ru-RU" dirty="0" smtClean="0"/>
              <a:t>Сверстники обучаются и поощряются отвечать на инициацию со стороны ребенка с РАС</a:t>
            </a:r>
          </a:p>
          <a:p>
            <a:r>
              <a:rPr lang="ru-RU" dirty="0" smtClean="0"/>
              <a:t>Процедура позволяет увеличить количество и продолжительность интеракций</a:t>
            </a:r>
          </a:p>
          <a:p>
            <a:pPr marL="0" indent="0" algn="just">
              <a:buNone/>
            </a:pPr>
            <a:r>
              <a:rPr lang="en-US" b="1" i="1" dirty="0" smtClean="0">
                <a:effectLst/>
                <a:latin typeface="Times New Roman"/>
                <a:cs typeface="Arial"/>
              </a:rPr>
              <a:t> </a:t>
            </a:r>
            <a:endParaRPr lang="ru-RU" dirty="0" smtClean="0">
              <a:effectLst/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38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	</a:t>
            </a: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92043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Вопросы для обсуждения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Специфические характеристики детей с РАС</a:t>
            </a:r>
          </a:p>
          <a:p>
            <a:endParaRPr lang="ru-RU" dirty="0" smtClean="0"/>
          </a:p>
          <a:p>
            <a:r>
              <a:rPr lang="ru-RU" dirty="0" smtClean="0"/>
              <a:t>Проблемы, возникающие в ходе интеграции детей с РАС в образовательную среду</a:t>
            </a:r>
          </a:p>
          <a:p>
            <a:endParaRPr lang="ru-RU" dirty="0" smtClean="0"/>
          </a:p>
          <a:p>
            <a:r>
              <a:rPr lang="ru-RU" dirty="0" smtClean="0"/>
              <a:t>Методы и стратегии инклюзии детей с РАС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442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Специфические характеристики детей с РАС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Аутизм – </a:t>
            </a:r>
            <a:r>
              <a:rPr lang="ru-RU" sz="2800" dirty="0" err="1" smtClean="0"/>
              <a:t>первазивное</a:t>
            </a:r>
            <a:r>
              <a:rPr lang="ru-RU" sz="2800" dirty="0" smtClean="0"/>
              <a:t> расстройство</a:t>
            </a:r>
          </a:p>
          <a:p>
            <a:r>
              <a:rPr lang="ru-RU" sz="2800" dirty="0" smtClean="0"/>
              <a:t>Нарушения речи присутствуют у всех детей с РАС</a:t>
            </a:r>
          </a:p>
          <a:p>
            <a:r>
              <a:rPr lang="ru-RU" sz="2800" dirty="0" smtClean="0"/>
              <a:t>Часто имеется интеллектуальное снижение</a:t>
            </a:r>
          </a:p>
          <a:p>
            <a:r>
              <a:rPr lang="ru-RU" sz="2800" dirty="0" smtClean="0"/>
              <a:t>Часто ассоциировано с СДВГ</a:t>
            </a:r>
          </a:p>
          <a:p>
            <a:r>
              <a:rPr lang="ru-RU" sz="2800" dirty="0" smtClean="0"/>
              <a:t>Сенсорные нарушения</a:t>
            </a:r>
          </a:p>
          <a:p>
            <a:r>
              <a:rPr lang="ru-RU" sz="2800" dirty="0" smtClean="0"/>
              <a:t>Неравномерность развития</a:t>
            </a:r>
          </a:p>
          <a:p>
            <a:r>
              <a:rPr lang="ru-RU" sz="2800" dirty="0" smtClean="0"/>
              <a:t>Проблемы с генерализацией</a:t>
            </a:r>
          </a:p>
          <a:p>
            <a:r>
              <a:rPr lang="ru-RU" sz="2800" dirty="0" smtClean="0"/>
              <a:t>Специфические интересы</a:t>
            </a:r>
          </a:p>
          <a:p>
            <a:r>
              <a:rPr lang="ru-RU" sz="2800" dirty="0" smtClean="0"/>
              <a:t>Нарушение социализации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1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оциализация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Следование нормам и правилам, принятым в </a:t>
            </a:r>
            <a:r>
              <a:rPr lang="ru-RU" dirty="0" smtClean="0">
                <a:solidFill>
                  <a:prstClr val="black"/>
                </a:solidFill>
              </a:rPr>
              <a:t>группе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Умение контролировать свое поведение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Способность к подражанию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Навыки установления контактов социально приемлемым способом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ea typeface="Times New Roman"/>
              </a:rPr>
              <a:t>Навыки совместной игры со сверстниками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ea typeface="Times New Roman"/>
              </a:rPr>
              <a:t>Умение сотрудничать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754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Нарушение социализации при РАС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/>
              </a:rPr>
              <a:t>	Отсутствие способности устанавливать нормальные социальные отношения  - это одно из наиболее серьезных нарушений, характерных для аутизма.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ea typeface="Times New Roman"/>
              </a:rPr>
              <a:t>	Для детей с РАС типичны неразвитые или отклоняющиеся  от нормальных проявления социального взаимодействия, а именно: </a:t>
            </a:r>
          </a:p>
          <a:p>
            <a:pPr marL="800100" indent="-457200" algn="just"/>
            <a:r>
              <a:rPr lang="ru-RU" dirty="0" smtClean="0">
                <a:effectLst/>
                <a:ea typeface="Times New Roman"/>
              </a:rPr>
              <a:t>слабый глазной контакт или его отсутствие, </a:t>
            </a:r>
          </a:p>
          <a:p>
            <a:pPr marL="800100" indent="-457200" algn="just"/>
            <a:r>
              <a:rPr lang="ru-RU" dirty="0" smtClean="0">
                <a:effectLst/>
                <a:ea typeface="Times New Roman"/>
              </a:rPr>
              <a:t>неумение  играть  со сверстниками, </a:t>
            </a:r>
          </a:p>
          <a:p>
            <a:pPr marL="800100" indent="-457200" algn="just"/>
            <a:r>
              <a:rPr lang="ru-RU" dirty="0" smtClean="0">
                <a:effectLst/>
                <a:ea typeface="Times New Roman"/>
              </a:rPr>
              <a:t>активное избегание социальных контактов</a:t>
            </a:r>
          </a:p>
          <a:p>
            <a:pPr marL="800100" indent="-457200" algn="just"/>
            <a:r>
              <a:rPr lang="ru-RU" dirty="0" smtClean="0">
                <a:effectLst/>
                <a:ea typeface="Times New Roman"/>
              </a:rPr>
              <a:t>невозможность инициировать и поддерживать взаимодействие</a:t>
            </a:r>
            <a:r>
              <a:rPr lang="ru-RU" dirty="0" smtClean="0">
                <a:effectLst/>
                <a:latin typeface="+mj-lt"/>
                <a:ea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7969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Нарушение социализации при РАС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958011"/>
          </a:xfrm>
        </p:spPr>
        <p:txBody>
          <a:bodyPr>
            <a:noAutofit/>
          </a:bodyPr>
          <a:lstStyle/>
          <a:p>
            <a:pPr lvl="0" indent="449580" algn="just"/>
            <a:r>
              <a:rPr lang="ru-RU" sz="1800" dirty="0">
                <a:solidFill>
                  <a:prstClr val="black"/>
                </a:solidFill>
                <a:ea typeface="Times New Roman"/>
              </a:rPr>
              <a:t> Поскольку аутичные дети  не в состоянии    воспринимать релевантные социальные сигналы, вероятность того, что они лучше начнут взаимодействовать с другими, если  будут находиться среди типично развивающихся сверстников, невелика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</a:rPr>
              <a:t>.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 </a:t>
            </a:r>
          </a:p>
          <a:p>
            <a:pPr lvl="0" indent="449580" algn="just"/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Учителя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часто  сообщают о том, что даже в  инклюзивной среде (например, в интегративных классах), социальные контакты между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детьми с РАС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и их типично развивающимися сверстниками</a:t>
            </a:r>
            <a:r>
              <a:rPr lang="ru-RU" sz="1800" dirty="0">
                <a:solidFill>
                  <a:prstClr val="black"/>
                </a:solidFill>
                <a:ea typeface="Times New Roman"/>
              </a:rPr>
              <a:t> практически отсутствуют, либо их количество незначительно,   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несмотря на то, что</a:t>
            </a:r>
            <a:r>
              <a:rPr lang="ru-RU" sz="1800" dirty="0">
                <a:solidFill>
                  <a:prstClr val="black"/>
                </a:solidFill>
                <a:ea typeface="Times New Roman"/>
              </a:rPr>
              <a:t>  возможности для взаимодействия возрастают.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 </a:t>
            </a:r>
            <a:endParaRPr lang="ru-RU" sz="1800" dirty="0">
              <a:solidFill>
                <a:prstClr val="black"/>
              </a:solidFill>
              <a:ea typeface="Times New Roman"/>
            </a:endParaRPr>
          </a:p>
          <a:p>
            <a:pPr lvl="0" algn="just"/>
            <a:r>
              <a:rPr lang="ru-RU" sz="1800" dirty="0" smtClean="0">
                <a:solidFill>
                  <a:prstClr val="black"/>
                </a:solidFill>
                <a:ea typeface="Times New Roman"/>
              </a:rPr>
              <a:t>Дети с РАС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редко или даже никогда сами  не инициируют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взаимодействие, практически 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не реагируют на попытки общения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со стороны сверстников. Это редуцирует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инициацию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общения со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стороны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других.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При таком поведении вероятность того, что взаимодействие будет длиться достаточно долго или возникнет в будущем, практически равна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нулю</a:t>
            </a:r>
            <a:endParaRPr lang="ru-RU" sz="1800" dirty="0">
              <a:solidFill>
                <a:prstClr val="black"/>
              </a:solidFill>
              <a:ea typeface="Times New Roman"/>
              <a:cs typeface="Arial"/>
            </a:endParaRPr>
          </a:p>
          <a:p>
            <a:pPr lvl="0" algn="just"/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П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ростое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помещение </a:t>
            </a:r>
            <a:r>
              <a:rPr lang="ru-RU" sz="1800" dirty="0" smtClean="0">
                <a:solidFill>
                  <a:prstClr val="black"/>
                </a:solidFill>
                <a:ea typeface="Times New Roman"/>
                <a:cs typeface="Arial"/>
              </a:rPr>
              <a:t>детей с РАС 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Arial"/>
              </a:rPr>
              <a:t>в общество социально активных сверстников  не обеспечивает того, что они будут взаимодействовать  друг с другом. </a:t>
            </a:r>
            <a:endParaRPr lang="ru-RU" sz="1800" dirty="0">
              <a:solidFill>
                <a:prstClr val="black"/>
              </a:solidFill>
              <a:ea typeface="Times New Roman"/>
            </a:endParaRPr>
          </a:p>
          <a:p>
            <a:pPr lvl="0"/>
            <a:endParaRPr lang="ru-RU" sz="1600" dirty="0">
              <a:solidFill>
                <a:prstClr val="black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1877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>Проблемы</a:t>
            </a: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, возникающие в ходе интеграции детей с РАС в образовательную среду</a:t>
            </a:r>
            <a:b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/>
          </a:p>
          <a:p>
            <a:r>
              <a:rPr lang="ru-RU" sz="2800" dirty="0" smtClean="0"/>
              <a:t>Нарушения поведения</a:t>
            </a:r>
          </a:p>
          <a:p>
            <a:endParaRPr lang="ru-RU" sz="2800" dirty="0"/>
          </a:p>
          <a:p>
            <a:r>
              <a:rPr lang="ru-RU" sz="2800" dirty="0" smtClean="0"/>
              <a:t>Трудности при обучении</a:t>
            </a:r>
          </a:p>
          <a:p>
            <a:endParaRPr lang="ru-RU" sz="2800" dirty="0"/>
          </a:p>
          <a:p>
            <a:r>
              <a:rPr lang="ru-RU" sz="2800" dirty="0" smtClean="0"/>
              <a:t>Социальная отстраненность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0665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Эффективные методы и стратегии инклюзии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среды</a:t>
            </a:r>
          </a:p>
          <a:p>
            <a:pPr marL="0" indent="0">
              <a:buNone/>
            </a:pPr>
            <a:r>
              <a:rPr lang="ru-RU" sz="2400" dirty="0" smtClean="0"/>
              <a:t>Структурирование пространства, времени. </a:t>
            </a:r>
          </a:p>
          <a:p>
            <a:pPr marL="0" indent="0">
              <a:buNone/>
            </a:pPr>
            <a:r>
              <a:rPr lang="ru-RU" sz="2400" dirty="0" smtClean="0"/>
              <a:t>Визуальное расписание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Использование приемов для предупреждения нежелательных реакций на сенсорные стимулы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45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Эффективные методы и стратегии инклюзии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Предварительное обучение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 smtClean="0"/>
              <a:t>необходимым навыкам, которые в 	ближайшем будущем понадобятся 	ребенку при взаимодействии со 	сверстниками или при обучении по 	школьной	программе.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6335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571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ИНКЛЮЗИЯ ДЕТЕЙ С РАС  В ОБРАЗОВАТЕЛЬНУЮ СРЕДУ</vt:lpstr>
      <vt:lpstr>Вопросы для обсуждения</vt:lpstr>
      <vt:lpstr>Специфические характеристики детей с РАС</vt:lpstr>
      <vt:lpstr>Социализация</vt:lpstr>
      <vt:lpstr>Нарушение социализации при РАС</vt:lpstr>
      <vt:lpstr>Нарушение социализации при РАС</vt:lpstr>
      <vt:lpstr>  Проблемы, возникающие в ходе интеграции детей с РАС в образовательную среду  </vt:lpstr>
      <vt:lpstr>Эффективные методы и стратегии инклюзии</vt:lpstr>
      <vt:lpstr>Эффективные методы и стратегии инклюзии</vt:lpstr>
      <vt:lpstr> Эффективные методы и стратегии инклюзии Метод социальных историй </vt:lpstr>
      <vt:lpstr> Эффективные методы и стратегии инклюзии Пример социальной истории </vt:lpstr>
      <vt:lpstr>Эффективные методы и стратегии инклюзии Видео - моделинг</vt:lpstr>
      <vt:lpstr>Эффективные методы и стратегии инклюзии Обучение через сверстников</vt:lpstr>
      <vt:lpstr>Эффективные методы и стратегии инклюзии Обучение инициации общения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Армен</dc:creator>
  <cp:lastModifiedBy>5153</cp:lastModifiedBy>
  <cp:revision>35</cp:revision>
  <dcterms:created xsi:type="dcterms:W3CDTF">2015-03-18T06:52:27Z</dcterms:created>
  <dcterms:modified xsi:type="dcterms:W3CDTF">2015-03-18T13:44:04Z</dcterms:modified>
</cp:coreProperties>
</file>