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294"/>
    <a:srgbClr val="0F014B"/>
    <a:srgbClr val="17026E"/>
    <a:srgbClr val="CC3300"/>
    <a:srgbClr val="0000FF"/>
    <a:srgbClr val="A50021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75" d="100"/>
          <a:sy n="75" d="100"/>
        </p:scale>
        <p:origin x="-2424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0.00771604938271609"/>
                  <c:y val="0.0058013384190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Лист1!$B$28:$B$30</c:f>
              <c:strCache>
                <c:ptCount val="3"/>
                <c:pt idx="0">
                  <c:v>все виды учреждений</c:v>
                </c:pt>
                <c:pt idx="1">
                  <c:v>общеобразовательные учреждения </c:v>
                </c:pt>
                <c:pt idx="2">
                  <c:v>общеобразовательные школы интернаты</c:v>
                </c:pt>
              </c:strCache>
            </c:strRef>
          </c:cat>
          <c:val>
            <c:numRef>
              <c:f>Лист1!$C$28:$C$30</c:f>
              <c:numCache>
                <c:formatCode>0.0%</c:formatCode>
                <c:ptCount val="3"/>
                <c:pt idx="0">
                  <c:v>0.193</c:v>
                </c:pt>
                <c:pt idx="1">
                  <c:v>0.277</c:v>
                </c:pt>
                <c:pt idx="2">
                  <c:v>0.330000000000001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0358248"/>
        <c:axId val="1898627784"/>
      </c:barChart>
      <c:catAx>
        <c:axId val="1900358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98627784"/>
        <c:crosses val="autoZero"/>
        <c:auto val="1"/>
        <c:lblAlgn val="ctr"/>
        <c:lblOffset val="100"/>
        <c:noMultiLvlLbl val="0"/>
      </c:catAx>
      <c:valAx>
        <c:axId val="189862778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900358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theme/theme6.xml><?xml version="1.0" encoding="utf-8"?>
<a:theme xmlns:a="http://schemas.openxmlformats.org/drawingml/2006/main" name="4_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2714</Words>
  <Application>Microsoft Macintosh PowerPoint</Application>
  <PresentationFormat>Экран (4:3)</PresentationFormat>
  <Paragraphs>753</Paragraphs>
  <Slides>56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71" baseType="lpstr">
      <vt:lpstr>Тема Office</vt:lpstr>
      <vt:lpstr>Лучи</vt:lpstr>
      <vt:lpstr>1_Лучи</vt:lpstr>
      <vt:lpstr>2_Лучи</vt:lpstr>
      <vt:lpstr>3_Лучи</vt:lpstr>
      <vt:lpstr>4_Лучи</vt:lpstr>
      <vt:lpstr>5_Лучи</vt:lpstr>
      <vt:lpstr>1_Тема Office</vt:lpstr>
      <vt:lpstr>Сумерки</vt:lpstr>
      <vt:lpstr>2_Тема Office</vt:lpstr>
      <vt:lpstr>3_Тема Office</vt:lpstr>
      <vt:lpstr>Лист</vt:lpstr>
      <vt:lpstr>Диаграмма</vt:lpstr>
      <vt:lpstr>Excel.Chart.8</vt:lpstr>
      <vt:lpstr>Excel.Sheet.8</vt:lpstr>
      <vt:lpstr>НИИ гигиены и охраны здоровья детей и подростков  ФГБНУ «Научный центр здоровья детей»</vt:lpstr>
      <vt:lpstr>Общая заболеваемость  детей в возрасте 0-14 лет, включительно,   и старших подростков  в возрасте 15-17 лет, включительно,  с 2009 г. по 2013 г.  (на 100 тыс. населения соответствующего возраста)</vt:lpstr>
      <vt:lpstr>Распределение школьников  на группы здоровья  в динамике обучения  с первого по девятый класс (%) (2004-2014 гг.)</vt:lpstr>
      <vt:lpstr>Распространенность функциональных отклонений и хронических заболеваний среди школьников в динамике обучения  с 1-го по 10 класс (‰) (2004-2014 гг.)</vt:lpstr>
      <vt:lpstr>Структура  функциональных отклонений  у учащихся 1-х, 5-х и 8-х классов  (лонгитудинальные исследования)</vt:lpstr>
      <vt:lpstr>Структура  хронических заболеваний  у  учащихся 1-х, 5-х и 8-х классов  (лонгитудинальные исследования)</vt:lpstr>
      <vt:lpstr>Презентация PowerPoint</vt:lpstr>
      <vt:lpstr>Динамика menarche у девочек Москвы  на протяжении ХХ и в начале ХХI века, мес</vt:lpstr>
      <vt:lpstr>Мышечная сила правой кисти московских школьников  в разные десятилетия, М, кг</vt:lpstr>
      <vt:lpstr>Презентация PowerPoint</vt:lpstr>
      <vt:lpstr>Презентация PowerPoint</vt:lpstr>
      <vt:lpstr>Презентация PowerPoint</vt:lpstr>
      <vt:lpstr>Презентация PowerPoint</vt:lpstr>
      <vt:lpstr> Международные доклады  Исследование «Здоровье и поведение  детей школьного возраста» Health behaviour  in school-aged children (HBSC) study</vt:lpstr>
      <vt:lpstr>Курят по крайне мере 1 раз  в неделю,%</vt:lpstr>
      <vt:lpstr>Употребляют алкоголь  по крайне мере 1 раз в неделю,%</vt:lpstr>
      <vt:lpstr>Были пьяны не менее 2 раз,%</vt:lpstr>
      <vt:lpstr>Употребляли гашиш (коноплю)  в последние 12 месяцев,%</vt:lpstr>
      <vt:lpstr>Был сексуальный опыт,% </vt:lpstr>
      <vt:lpstr>Поведенческие факторы риска Risk behaviours</vt:lpstr>
      <vt:lpstr>Презентация PowerPoint</vt:lpstr>
      <vt:lpstr>Образовательные учреждения, не соответствующие требованиям санитарных правил по результатам исследования параметров микроклимата  (в % от количества обследованных в 2012 г.)</vt:lpstr>
      <vt:lpstr>Образовательные учреждения, не соответствующие требованиям санитарных правил по результатам исследования  уровней освещенности  (в % от количества обследованных в 2012 г.)</vt:lpstr>
      <vt:lpstr>Образовательные учреждения, не соответствующие требованиям санитарных правил по результатам исследования мебели  (в % от количества ОУ)</vt:lpstr>
      <vt:lpstr>Показатели санитарно-эпидемиологического благополучия школ г. Москвы</vt:lpstr>
      <vt:lpstr>Число вспышек инфекционных заболеваний  в ОУ г. Москвы в 2010 г. с учетом групп СЭБ</vt:lpstr>
      <vt:lpstr>Распространенность болезней органов дыхания у детей   в зависимости от соблюдения требований  санитарных правил в школах</vt:lpstr>
      <vt:lpstr>Распространенность миопии у детей   в зависимости от освещенности учебных помещений школ</vt:lpstr>
      <vt:lpstr>Педагогические технологии и режимы обучения, прошедшие гигиеническую экспертизу  в НИИ ГиОЗДиП ФГБНУ НЦЗД </vt:lpstr>
      <vt:lpstr>Презентация PowerPoint</vt:lpstr>
      <vt:lpstr>Влияние сдвоенных уроков  на функциональное состояние учащихся 5-9-х классов</vt:lpstr>
      <vt:lpstr>СООТНОШЕНИЕ ДИНАМИЧЕСКОЙ И СТАТИЧЕСКОЙ СОСТАВЛЯЮЩЕЙ НА ТРАДИЦИОННОМ  И ДИНАМИЧЕСКОМ УРОКАХ</vt:lpstr>
      <vt:lpstr>Презентация PowerPoint</vt:lpstr>
      <vt:lpstr>Трудность сдачи  нормативов физической подготовленности  обучающихся младших и средних классов</vt:lpstr>
      <vt:lpstr>Презентация PowerPoint</vt:lpstr>
      <vt:lpstr>Презентация PowerPoint</vt:lpstr>
      <vt:lpstr>Безопасность  компьютерных технологий определяют:</vt:lpstr>
      <vt:lpstr>Факторы риска использования средств ИКТ для здоровья </vt:lpstr>
      <vt:lpstr>          Распространенность жалоб, связанных  с работой за компьютером, %     </vt:lpstr>
      <vt:lpstr>Презентация PowerPoint</vt:lpstr>
      <vt:lpstr>Распространенность функциональных нарушений и хронических заболеваний органа  зрения среди школьников  в динамике обучения c первого по девятый класс (‰)</vt:lpstr>
      <vt:lpstr>Показатели ФСО учащихся 1-2-х классов  в зависимости от длительности занятий  за ПК c жидкокристаллическим монитором</vt:lpstr>
      <vt:lpstr>Показатели ФСО учащихся 3-х классов на уроках  с использованием и без использования интерактивной доски (ИД)</vt:lpstr>
      <vt:lpstr>Результаты хронометражных наблюдений на уроках   Жесткое совмещение монитора и клавиатуры ноутбука не позволяют школьникам соблюдать безопасную  зрительную дистанцию</vt:lpstr>
      <vt:lpstr>Презентация PowerPoint</vt:lpstr>
      <vt:lpstr>Презентация PowerPoint</vt:lpstr>
      <vt:lpstr>ЭЛЕКТРОННЫЕ УЧЕБНИКИ</vt:lpstr>
      <vt:lpstr>Презентация PowerPoint</vt:lpstr>
      <vt:lpstr>Основные гигиенические проблемы использования компьютеров в обучении</vt:lpstr>
      <vt:lpstr>Санкт-Петербургская ДЕКЛАРАЦИЯ  о гигиенической безопасности для детей и подростков ЦИФРОВОЙ СРЕДЫ (май 2014 г.)</vt:lpstr>
      <vt:lpstr>  В соответствии с положениями Национальной стратегии действий в интересах детей на период 2012-2017 гг. Конгресс поручает Президиуму РОШУМЗ обратиться к руководителям федеральных органов исполнительной власти и субъектов Российской Федерации со следующими предложениями:  </vt:lpstr>
      <vt:lpstr>Основные направления  межсекторального сотрудничества  в охране здоровья школьников</vt:lpstr>
      <vt:lpstr>Основные направления  межсекторального сотрудничества  в охране здоровья школьников</vt:lpstr>
      <vt:lpstr>Правовым документом работы школ здоровья является:</vt:lpstr>
      <vt:lpstr>Основные направления  межсекторального сотрудничества  в охране здоровья школьников</vt:lpstr>
      <vt:lpstr>БЛАГОДАРЮ ЗА ВНИМАНИЕ!  ОТКРЫТЫ К СОТРУДНИЧЕСТВУ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Rapoport</dc:creator>
  <cp:lastModifiedBy>Владислав Кучма</cp:lastModifiedBy>
  <cp:revision>61</cp:revision>
  <cp:lastPrinted>2015-03-17T10:43:13Z</cp:lastPrinted>
  <dcterms:created xsi:type="dcterms:W3CDTF">2015-03-10T14:56:04Z</dcterms:created>
  <dcterms:modified xsi:type="dcterms:W3CDTF">2015-03-18T18:24:58Z</dcterms:modified>
</cp:coreProperties>
</file>