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2" r:id="rId4"/>
    <p:sldId id="273" r:id="rId5"/>
    <p:sldId id="266" r:id="rId6"/>
    <p:sldId id="258" r:id="rId7"/>
    <p:sldId id="259" r:id="rId8"/>
    <p:sldId id="260" r:id="rId9"/>
    <p:sldId id="274" r:id="rId10"/>
    <p:sldId id="265" r:id="rId11"/>
    <p:sldId id="275" r:id="rId12"/>
    <p:sldId id="261" r:id="rId13"/>
    <p:sldId id="262" r:id="rId14"/>
    <p:sldId id="264" r:id="rId15"/>
    <p:sldId id="277" r:id="rId16"/>
    <p:sldId id="267" r:id="rId17"/>
    <p:sldId id="268" r:id="rId18"/>
    <p:sldId id="269" r:id="rId19"/>
    <p:sldId id="270" r:id="rId20"/>
    <p:sldId id="276" r:id="rId21"/>
    <p:sldId id="281" r:id="rId22"/>
    <p:sldId id="283" r:id="rId23"/>
    <p:sldId id="28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047" autoAdjust="0"/>
  </p:normalViewPr>
  <p:slideViewPr>
    <p:cSldViewPr snapToGrid="0">
      <p:cViewPr>
        <p:scale>
          <a:sx n="70" d="100"/>
          <a:sy n="70" d="100"/>
        </p:scale>
        <p:origin x="-498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2C527-BF02-49B1-BA65-49FAEE5B1409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DE66B-C200-4FC0-887F-DD2024258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AB651-B2B0-4DEE-A9E9-2041A5BD10C9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59015-4314-46AE-9D90-700A6541D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Воспитатели должны</a:t>
            </a:r>
            <a:r>
              <a:rPr lang="ru-RU" baseline="0" dirty="0" smtClean="0"/>
              <a:t> давать рекомендации родителям по разучиванию </a:t>
            </a:r>
            <a:r>
              <a:rPr lang="ru-RU" baseline="0" dirty="0" err="1" smtClean="0"/>
              <a:t>чистоговорок</a:t>
            </a:r>
            <a:r>
              <a:rPr lang="ru-RU" baseline="0" dirty="0" smtClean="0"/>
              <a:t> и скороговорок, подбирать необходимый речевой материал для занятий с детьми дома.</a:t>
            </a:r>
          </a:p>
          <a:p>
            <a:r>
              <a:rPr lang="ru-RU" baseline="0" dirty="0" smtClean="0"/>
              <a:t>Если проблемы звукопроизношения не решаются через подражание речи взрослого, то необходимо обратиться к специалисту при значительном отставании от возрастных норм.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59015-4314-46AE-9D90-700A6541D9F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59015-4314-46AE-9D90-700A6541D9F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Привести примеры игр.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59015-4314-46AE-9D90-700A6541D9F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Пояснить слушателям, что такое сложная слоговая структура, прокомментировать</a:t>
            </a:r>
            <a:r>
              <a:rPr lang="ru-RU" baseline="0" dirty="0" smtClean="0"/>
              <a:t> организацию игр со словами.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59015-4314-46AE-9D90-700A6541D9F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Привести примеры ошибок в словообразовании (овца</a:t>
            </a:r>
            <a:r>
              <a:rPr lang="ru-RU" baseline="0" dirty="0" smtClean="0"/>
              <a:t> – </a:t>
            </a:r>
            <a:r>
              <a:rPr lang="ru-RU" baseline="0" dirty="0" err="1" smtClean="0"/>
              <a:t>овчонок</a:t>
            </a:r>
            <a:r>
              <a:rPr lang="ru-RU" baseline="0" dirty="0" smtClean="0"/>
              <a:t>, ковер – </a:t>
            </a:r>
            <a:r>
              <a:rPr lang="ru-RU" baseline="0" dirty="0" err="1" smtClean="0"/>
              <a:t>коверчик</a:t>
            </a:r>
            <a:r>
              <a:rPr lang="ru-RU" baseline="0" dirty="0" smtClean="0"/>
              <a:t>, стул –</a:t>
            </a:r>
            <a:r>
              <a:rPr lang="ru-RU" baseline="0" dirty="0" err="1" smtClean="0"/>
              <a:t>стулик</a:t>
            </a:r>
            <a:r>
              <a:rPr lang="ru-RU" baseline="0" dirty="0" smtClean="0"/>
              <a:t>, нет </a:t>
            </a:r>
            <a:r>
              <a:rPr lang="ru-RU" baseline="0" dirty="0" err="1" smtClean="0"/>
              <a:t>карандашов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лисячий</a:t>
            </a:r>
            <a:r>
              <a:rPr lang="ru-RU" baseline="0" dirty="0" smtClean="0"/>
              <a:t> (лисий))</a:t>
            </a:r>
          </a:p>
          <a:p>
            <a:r>
              <a:rPr lang="ru-RU" baseline="0" dirty="0" smtClean="0"/>
              <a:t>Рассказать коротко о каждой игре: использовать карточки с изображением </a:t>
            </a:r>
            <a:r>
              <a:rPr lang="ru-RU" baseline="0" dirty="0" err="1" smtClean="0"/>
              <a:t>предметовобразование</a:t>
            </a:r>
            <a:r>
              <a:rPr lang="ru-RU" baseline="0" dirty="0" smtClean="0"/>
              <a:t> при помощи уменьшительно-ласкательных суффиксов,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59015-4314-46AE-9D90-700A6541D9F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</a:t>
            </a:r>
            <a:r>
              <a:rPr lang="ru-RU" baseline="0" dirty="0" smtClean="0"/>
              <a:t> такое активный и пассивный словарный запас. Соотношение активного и пассивного словаря: сначала слово появляется в пассивном словаре, лишь спустя какое-то время ребенок начинает использовать слово в речи. Пассивный словарь значительно больше активного. При чтении спрашивать у ребенка значение слов (пусть объясняет, как может), пояснять, уточнять значение слов.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59015-4314-46AE-9D90-700A6541D9F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Реко</a:t>
            </a:r>
            <a:r>
              <a:rPr lang="ru-RU" baseline="0" dirty="0" smtClean="0"/>
              <a:t>мендации относятся ко всем взрослым – это речевые игры с детьми. Можно использовать эти игры в бытовых ситуациях (накрываем на стол и считаем предметы: одна тарелка, две тарелки… пять тарелок (пять вилок, пять салфеток, чашек); одеваемся– мои ботинки, моя туфелька, мой сапог, моё платье, моя шапка…; задавать вопросы при рассматривании иллюстраций: это чей  дом? (бабушкин, волчий…), прятать (накрывать предметы или картинки и спрашивать – Чего нет? – мяча, куклы (кукол), машин, красок).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59015-4314-46AE-9D90-700A6541D9F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59015-4314-46AE-9D90-700A6541D9F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59015-4314-46AE-9D90-700A6541D9F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9FB3F2-071A-4A96-9019-76EC30186F75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67C81A-A1A4-404A-A6FC-36143FAAA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FB3F2-071A-4A96-9019-76EC30186F75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67C81A-A1A4-404A-A6FC-36143FAAA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FB3F2-071A-4A96-9019-76EC30186F75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67C81A-A1A4-404A-A6FC-36143FAAA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FB3F2-071A-4A96-9019-76EC30186F75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67C81A-A1A4-404A-A6FC-36143FAAA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FB3F2-071A-4A96-9019-76EC30186F75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67C81A-A1A4-404A-A6FC-36143FAAA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FB3F2-071A-4A96-9019-76EC30186F75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67C81A-A1A4-404A-A6FC-36143FAAA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FB3F2-071A-4A96-9019-76EC30186F75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67C81A-A1A4-404A-A6FC-36143FAAA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FB3F2-071A-4A96-9019-76EC30186F75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67C81A-A1A4-404A-A6FC-36143FAAA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FB3F2-071A-4A96-9019-76EC30186F75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67C81A-A1A4-404A-A6FC-36143FAAA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989FB3F2-071A-4A96-9019-76EC30186F75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67C81A-A1A4-404A-A6FC-36143FAAA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9FB3F2-071A-4A96-9019-76EC30186F75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67C81A-A1A4-404A-A6FC-36143FAAA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89FB3F2-071A-4A96-9019-76EC30186F75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867C81A-A1A4-404A-A6FC-36143FAAA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3138" y="232013"/>
            <a:ext cx="11322462" cy="1119115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РЕЧЕВОЕ РАЗВИТИЕ ДОШКОЛЬНИКОВ: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399" y="2947915"/>
            <a:ext cx="7942997" cy="1863395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проблемы и пути их преодоления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5074" y="1705971"/>
            <a:ext cx="4726675" cy="352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409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897" y="1481329"/>
            <a:ext cx="9338442" cy="493134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Воспитатели и родители могут</a:t>
            </a:r>
            <a:r>
              <a:rPr lang="ru-RU" dirty="0" smtClean="0"/>
              <a:t> </a:t>
            </a:r>
            <a:r>
              <a:rPr lang="ru-RU" b="1" dirty="0" smtClean="0"/>
              <a:t>организовывать игры:</a:t>
            </a:r>
          </a:p>
          <a:p>
            <a:pPr marL="0" indent="0">
              <a:buFontTx/>
              <a:buChar char="-"/>
            </a:pPr>
            <a:r>
              <a:rPr lang="ru-RU" dirty="0" smtClean="0"/>
              <a:t>на различение неречевых звуков (с предметами из различных материалов, со звучащими предметами, со звуками природы и голосов животных на аудионосителях); </a:t>
            </a:r>
          </a:p>
          <a:p>
            <a:pPr marL="0" indent="0">
              <a:buNone/>
            </a:pPr>
            <a:r>
              <a:rPr lang="ru-RU" dirty="0" smtClean="0"/>
              <a:t>- на звукоподражание («Кто как голос подает?»);</a:t>
            </a:r>
          </a:p>
          <a:p>
            <a:pPr marL="0" indent="0">
              <a:buFontTx/>
              <a:buChar char="-"/>
            </a:pPr>
            <a:r>
              <a:rPr lang="ru-RU" dirty="0" smtClean="0"/>
              <a:t>с элементами звукового анализа («поймай звук», подобрать слово с определенным звуком, назвать первый (последний) звук в слове, посчитать звуки в слове…)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Преодоление трудностей в различении звуков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0072523" y="2192720"/>
            <a:ext cx="16954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0059053" y="4155694"/>
            <a:ext cx="1738649" cy="189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917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9521" y="2642260"/>
            <a:ext cx="3000499" cy="396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226886" y="1357839"/>
            <a:ext cx="5461787" cy="379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110" y="306583"/>
            <a:ext cx="4896159" cy="399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285890" y="1020818"/>
            <a:ext cx="219140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904" y="1481328"/>
            <a:ext cx="11556124" cy="53766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	</a:t>
            </a:r>
            <a:r>
              <a:rPr lang="ru-RU" sz="2600" b="1" dirty="0" smtClean="0"/>
              <a:t>Ребенку полезно:</a:t>
            </a:r>
            <a:endParaRPr lang="ru-RU" sz="2600" dirty="0" smtClean="0"/>
          </a:p>
          <a:p>
            <a:pPr lvl="1">
              <a:buFontTx/>
              <a:buChar char="-"/>
            </a:pPr>
            <a:r>
              <a:rPr lang="ru-RU" sz="2600" dirty="0" smtClean="0"/>
              <a:t>делать зарядку под ритмичную музыку;</a:t>
            </a:r>
          </a:p>
          <a:p>
            <a:pPr lvl="1">
              <a:buFontTx/>
              <a:buChar char="-"/>
            </a:pPr>
            <a:r>
              <a:rPr lang="ru-RU" sz="2600" dirty="0" smtClean="0"/>
              <a:t>посещать музыкальные занятия;</a:t>
            </a:r>
          </a:p>
          <a:p>
            <a:pPr lvl="1">
              <a:buFontTx/>
              <a:buChar char="-"/>
            </a:pPr>
            <a:r>
              <a:rPr lang="ru-RU" sz="2600" dirty="0" smtClean="0"/>
              <a:t>играть в игры на синхронизацию движения и слова </a:t>
            </a:r>
          </a:p>
          <a:p>
            <a:pPr>
              <a:buNone/>
            </a:pPr>
            <a:r>
              <a:rPr lang="ru-RU" sz="2600" dirty="0" smtClean="0"/>
              <a:t>			</a:t>
            </a:r>
            <a:r>
              <a:rPr lang="ru-RU" sz="2600" i="1" dirty="0" smtClean="0"/>
              <a:t>маленькие ножки бегут по дорожке :</a:t>
            </a:r>
          </a:p>
          <a:p>
            <a:pPr>
              <a:buNone/>
            </a:pPr>
            <a:r>
              <a:rPr lang="ru-RU" sz="2600" i="1" dirty="0" smtClean="0"/>
              <a:t>			топ-топ-топ, топ-топ-топ, топ</a:t>
            </a:r>
          </a:p>
          <a:p>
            <a:pPr>
              <a:buNone/>
            </a:pPr>
            <a:r>
              <a:rPr lang="ru-RU" sz="2600" i="1" dirty="0" smtClean="0"/>
              <a:t>			большие ноги идут по дороге:</a:t>
            </a:r>
          </a:p>
          <a:p>
            <a:pPr>
              <a:buNone/>
            </a:pPr>
            <a:r>
              <a:rPr lang="ru-RU" sz="2600" i="1" dirty="0" smtClean="0"/>
              <a:t>			топ-топ - топ</a:t>
            </a:r>
          </a:p>
          <a:p>
            <a:pPr marL="0" indent="0">
              <a:buNone/>
            </a:pPr>
            <a:r>
              <a:rPr lang="ru-RU" b="1" dirty="0" smtClean="0"/>
              <a:t>Родители могут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r>
              <a:rPr lang="ru-RU" dirty="0" smtClean="0"/>
              <a:t>Предоставить возможность играть на музыкальных инструментах (дудочка, барабан, металлофон, губная гармошка);</a:t>
            </a:r>
          </a:p>
          <a:p>
            <a:pPr marL="0" indent="0">
              <a:buNone/>
            </a:pPr>
            <a:r>
              <a:rPr lang="ru-RU" dirty="0" smtClean="0"/>
              <a:t>Проводить игры на повторение ритмического рисунка («Отхлопай, как я», «Повтори ритм»);</a:t>
            </a:r>
          </a:p>
          <a:p>
            <a:pPr marL="0" indent="0">
              <a:buNone/>
            </a:pPr>
            <a:r>
              <a:rPr lang="ru-RU" dirty="0" smtClean="0"/>
              <a:t>Играть в игры со словами, сложными по слоговой структуре (отхлопать, оттопать, прошагать, игры с мячом и скакалкой)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Как преодолеть трудности в произнесении сложных слов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958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Воспитатели и родители могут организовать игры со словами</a:t>
            </a:r>
            <a:r>
              <a:rPr lang="ru-RU" dirty="0" smtClean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 «Назови ласково» (рука – ручка, дом – домик, комната – комнатка), </a:t>
            </a:r>
          </a:p>
          <a:p>
            <a:pPr>
              <a:buFontTx/>
              <a:buChar char="-"/>
            </a:pPr>
            <a:r>
              <a:rPr lang="ru-RU" dirty="0" smtClean="0"/>
              <a:t>«У великана – у гномика» (домик – домище, ручка – ручище…), </a:t>
            </a:r>
          </a:p>
          <a:p>
            <a:pPr>
              <a:buFontTx/>
              <a:buChar char="-"/>
            </a:pPr>
            <a:r>
              <a:rPr lang="ru-RU" dirty="0" smtClean="0"/>
              <a:t>«Детеныши животных» (у лисы – лисенок, у лошади - …),  </a:t>
            </a:r>
          </a:p>
          <a:p>
            <a:pPr>
              <a:buFontTx/>
              <a:buChar char="-"/>
            </a:pPr>
            <a:r>
              <a:rPr lang="ru-RU" dirty="0" smtClean="0"/>
              <a:t>«Образуй от имени отчество» (Иван – Иванович, Сергей – Сергеевна…),</a:t>
            </a:r>
          </a:p>
          <a:p>
            <a:pPr>
              <a:buFontTx/>
              <a:buChar char="-"/>
            </a:pPr>
            <a:r>
              <a:rPr lang="ru-RU" dirty="0" smtClean="0"/>
              <a:t>«Продолжи предложение» (день, когда идет дождь…, небо без облаков…, сахар насыпают в сахарницу, а соль в ...);</a:t>
            </a:r>
          </a:p>
          <a:p>
            <a:pPr>
              <a:buFontTx/>
              <a:buChar char="-"/>
            </a:pPr>
            <a:r>
              <a:rPr lang="ru-RU" dirty="0" smtClean="0"/>
              <a:t>«Составь из двух слов одно» (длинные ноги – длинноногий, короткая шерсть – короткошерстный…) и др.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Преодоление трудностей в образовании новых слов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546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Воспитатели и родители должны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- больше разговаривать с детьми («провоцировать» диалог, обмениваться впечатлениями…)</a:t>
            </a:r>
          </a:p>
          <a:p>
            <a:pPr>
              <a:buFontTx/>
              <a:buChar char="-"/>
            </a:pPr>
            <a:r>
              <a:rPr lang="ru-RU" dirty="0" smtClean="0"/>
              <a:t>читать книги (объяснять новые, непонятные ребенку слова);</a:t>
            </a:r>
          </a:p>
          <a:p>
            <a:pPr>
              <a:buFontTx/>
              <a:buChar char="-"/>
            </a:pPr>
            <a:r>
              <a:rPr lang="ru-RU" dirty="0" smtClean="0"/>
              <a:t>рассматривать и комментировать иллюстрации книг;</a:t>
            </a:r>
          </a:p>
          <a:p>
            <a:pPr>
              <a:buFontTx/>
              <a:buChar char="-"/>
            </a:pPr>
            <a:r>
              <a:rPr lang="ru-RU" dirty="0" smtClean="0"/>
              <a:t>расширять представления ребенка об окружающем мире.</a:t>
            </a:r>
          </a:p>
          <a:p>
            <a:pPr>
              <a:buNone/>
            </a:pPr>
            <a:r>
              <a:rPr lang="ru-RU" b="1" dirty="0" smtClean="0"/>
              <a:t>Родителям следует</a:t>
            </a:r>
            <a:r>
              <a:rPr lang="ru-RU" dirty="0" smtClean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выбирать для прогулок интересные места; </a:t>
            </a:r>
          </a:p>
          <a:p>
            <a:pPr>
              <a:buFontTx/>
              <a:buChar char="-"/>
            </a:pPr>
            <a:r>
              <a:rPr lang="ru-RU" dirty="0" smtClean="0"/>
              <a:t>ходить на экскурсии;</a:t>
            </a:r>
          </a:p>
          <a:p>
            <a:pPr>
              <a:buFontTx/>
              <a:buChar char="-"/>
            </a:pPr>
            <a:r>
              <a:rPr lang="ru-RU" dirty="0" smtClean="0"/>
              <a:t>посещать с детьми театры, выставки, музеи (обсуждать увиденное, делиться впечатлениями)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Преодоление трудностей в расширении активного и пассивного словарного запаса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74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023084" y="-1180833"/>
            <a:ext cx="6393486" cy="912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«Жадина» (мой мяч, моя кукла, мои ботинки…);</a:t>
            </a:r>
          </a:p>
          <a:p>
            <a:r>
              <a:rPr lang="ru-RU" dirty="0" smtClean="0"/>
              <a:t>«Один-много» (стул – стулья, дерево – деревья…);</a:t>
            </a:r>
          </a:p>
          <a:p>
            <a:r>
              <a:rPr lang="ru-RU" dirty="0" smtClean="0"/>
              <a:t>«Прятки» (есть карандаши – нет карандашей, есть облака – нет облаков…)</a:t>
            </a:r>
          </a:p>
          <a:p>
            <a:r>
              <a:rPr lang="ru-RU" dirty="0" smtClean="0"/>
              <a:t>«Посчитаем» (один мяч, два мяча… пять - …);</a:t>
            </a:r>
          </a:p>
          <a:p>
            <a:r>
              <a:rPr lang="ru-RU" dirty="0" smtClean="0"/>
              <a:t>«Чей – чьё - чья» (хвост лисы – лисий, уши зайца - …);</a:t>
            </a:r>
          </a:p>
          <a:p>
            <a:r>
              <a:rPr lang="ru-RU" dirty="0" smtClean="0"/>
              <a:t>«Из чего сделано?» (дом из кирпича – кирпичный, суп из овощей – овощной, свитер из шерсти - …);</a:t>
            </a:r>
          </a:p>
          <a:p>
            <a:pPr>
              <a:buFontTx/>
              <a:buChar char="-"/>
            </a:pPr>
            <a:r>
              <a:rPr lang="ru-RU" dirty="0" smtClean="0"/>
              <a:t>«Скажи наоборот» (приехал – уехал, зашёл - …, открыл - …);</a:t>
            </a:r>
          </a:p>
          <a:p>
            <a:pPr>
              <a:buFontTx/>
              <a:buChar char="-"/>
            </a:pPr>
            <a:r>
              <a:rPr lang="ru-RU" dirty="0" smtClean="0"/>
              <a:t>«Где игрушка?» (за шторой? под диваном? на столе? за стулом? Спрятали под диван – достали из-под дивана, спрятали за шторой – достали …) и др.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Преодоление грамматических ошибок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1" y="1481329"/>
            <a:ext cx="7810004" cy="481259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Взрослым</a:t>
            </a:r>
            <a:r>
              <a:rPr lang="ru-RU" dirty="0" smtClean="0"/>
              <a:t> следует стимулировать детей использовать сложные предложения с союзами </a:t>
            </a:r>
            <a:r>
              <a:rPr lang="ru-RU" b="1" dirty="0" smtClean="0"/>
              <a:t>чтобы, если, потому что, оттого что, поэтому:</a:t>
            </a:r>
          </a:p>
          <a:p>
            <a:pPr>
              <a:buFontTx/>
              <a:buChar char="-"/>
            </a:pPr>
            <a:r>
              <a:rPr lang="ru-RU" dirty="0" smtClean="0"/>
              <a:t>Задавать вопросы, которые требуют развернутых ответов (Почему мальчик загрустил? Для чего нужен зонт? Для чего дети надели резиновые сапожки?...)</a:t>
            </a:r>
          </a:p>
          <a:p>
            <a:pPr>
              <a:buFontTx/>
              <a:buChar char="-"/>
            </a:pPr>
            <a:r>
              <a:rPr lang="ru-RU" dirty="0" smtClean="0"/>
              <a:t>Установление причинно-следственных связей (Если гулять зимой без варежек, то…; если цветы поставить в вазу без воды, то…; нельзя есть много мороженного, потому что…)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Преодоление ошибок в построении предложений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085" y="1483490"/>
            <a:ext cx="3274276" cy="451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008" y="1481329"/>
            <a:ext cx="9666514" cy="478884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Воспитателя и родителям следует</a:t>
            </a:r>
            <a:r>
              <a:rPr lang="ru-RU" dirty="0" smtClean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Тренировать слуховую память (просить ребенка повторять предложения, постепенно увеличивая количество слов в предложении)</a:t>
            </a:r>
          </a:p>
          <a:p>
            <a:pPr>
              <a:buNone/>
            </a:pPr>
            <a:r>
              <a:rPr lang="ru-RU" i="1" dirty="0" smtClean="0"/>
              <a:t>		Зайчик скачет по полянке</a:t>
            </a:r>
          </a:p>
          <a:p>
            <a:pPr>
              <a:buNone/>
            </a:pPr>
            <a:r>
              <a:rPr lang="ru-RU" i="1" dirty="0" smtClean="0"/>
              <a:t>		Зайчик скачет по лесной полянке</a:t>
            </a:r>
          </a:p>
          <a:p>
            <a:pPr>
              <a:buNone/>
            </a:pPr>
            <a:r>
              <a:rPr lang="ru-RU" i="1" dirty="0" smtClean="0"/>
              <a:t>		Зайчик весело скачет по лесной полянке.</a:t>
            </a:r>
          </a:p>
          <a:p>
            <a:pPr>
              <a:buNone/>
            </a:pPr>
            <a:r>
              <a:rPr lang="ru-RU" i="1" dirty="0" smtClean="0"/>
              <a:t>		Серый зайчик весело скачет по лесной полянке</a:t>
            </a:r>
          </a:p>
          <a:p>
            <a:pPr>
              <a:buNone/>
            </a:pPr>
            <a:r>
              <a:rPr lang="ru-RU" dirty="0" smtClean="0"/>
              <a:t>- Давать образцы пересказа коротких сказок, историй, кинофильмов и просить детей повторить их;</a:t>
            </a:r>
          </a:p>
          <a:p>
            <a:pPr>
              <a:buFontTx/>
              <a:buChar char="-"/>
            </a:pPr>
            <a:r>
              <a:rPr lang="ru-RU" dirty="0" smtClean="0"/>
              <a:t>побуждать детей пересказывать короткие рассказы, сказки… (задавать вспомогательные вопросы: Что было вначале…? Почему медвежонок убежал? Что спросила мама? Когда был праздник?)</a:t>
            </a:r>
          </a:p>
          <a:p>
            <a:pPr>
              <a:buFontTx/>
              <a:buChar char="-"/>
            </a:pPr>
            <a:r>
              <a:rPr lang="ru-RU" dirty="0" smtClean="0"/>
              <a:t>Учить составлять рассказ по сюжетной картинке, серии сюжетных картинок, соблюдая последовательность  событий)</a:t>
            </a:r>
          </a:p>
          <a:p>
            <a:pPr>
              <a:buFontTx/>
              <a:buChar char="-"/>
            </a:pPr>
            <a:r>
              <a:rPr lang="ru-RU" dirty="0" smtClean="0"/>
              <a:t>Побуждать детей рассказывать о прочитанном, увиденном, интересном, задавая вопросы: Что тебе понравилось? Что тебя огорчило? В какие игры ты играл сегодня?</a:t>
            </a:r>
          </a:p>
          <a:p>
            <a:pPr>
              <a:buFontTx/>
              <a:buChar char="-"/>
            </a:pPr>
            <a:r>
              <a:rPr lang="ru-RU" dirty="0" smtClean="0"/>
              <a:t>Играть с детьми в сюжетно-ролевые игры…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Преодоление трудностей при построении связного высказывания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3020" y="1474706"/>
            <a:ext cx="21812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2155" y="3177701"/>
            <a:ext cx="21717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50644" y="4892449"/>
            <a:ext cx="20859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634" y="1341913"/>
            <a:ext cx="11261766" cy="49876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Взрослым следует </a:t>
            </a:r>
            <a:r>
              <a:rPr lang="ru-RU" dirty="0" smtClean="0"/>
              <a:t>давать детям образцы эмоционально окрашенной речи, речи, различной по темпу, громкости :</a:t>
            </a:r>
          </a:p>
          <a:p>
            <a:pPr>
              <a:buFontTx/>
              <a:buChar char="-"/>
            </a:pPr>
            <a:r>
              <a:rPr lang="ru-RU" dirty="0" smtClean="0"/>
              <a:t>выразительно читать стихи, рассказывать истории, выражая голосом эмоциональное состояние героя (радость грусть, восхищение, печаль, удивление, негодование, страх), его характер (говорить робко, грубо, ласково, таинственно…);</a:t>
            </a:r>
          </a:p>
          <a:p>
            <a:pPr>
              <a:buFontTx/>
              <a:buChar char="-"/>
            </a:pPr>
            <a:r>
              <a:rPr lang="ru-RU" dirty="0" smtClean="0"/>
              <a:t>Организовывать театрализованные представления (кукольный театр, пальчиковые игры);</a:t>
            </a:r>
          </a:p>
          <a:p>
            <a:pPr>
              <a:buFontTx/>
              <a:buChar char="-"/>
            </a:pPr>
            <a:r>
              <a:rPr lang="ru-RU" dirty="0" smtClean="0"/>
              <a:t>Просить детей читать стихи от лица</a:t>
            </a:r>
          </a:p>
          <a:p>
            <a:pPr>
              <a:buNone/>
            </a:pPr>
            <a:r>
              <a:rPr lang="ru-RU" dirty="0" smtClean="0"/>
              <a:t> сказочных героев:</a:t>
            </a:r>
          </a:p>
          <a:p>
            <a:pPr>
              <a:buNone/>
            </a:pPr>
            <a:r>
              <a:rPr lang="ru-RU" dirty="0" smtClean="0"/>
              <a:t> прочитать  как черепаха, </a:t>
            </a:r>
          </a:p>
          <a:p>
            <a:pPr>
              <a:buNone/>
            </a:pPr>
            <a:r>
              <a:rPr lang="ru-RU" dirty="0" smtClean="0"/>
              <a:t>как робот, как мышка, как медведь…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664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Формирование выразительности речи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813" y="4104657"/>
            <a:ext cx="4900550" cy="252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Развитие речи до 1 года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191" y="1377538"/>
            <a:ext cx="11620931" cy="434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741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2946" y="2921330"/>
            <a:ext cx="5769775" cy="371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365" y="222354"/>
            <a:ext cx="60661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600" y="668741"/>
            <a:ext cx="10972800" cy="5338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</a:rPr>
              <a:t>«Развитие речи должно лежать в основе всей системы воспитания в детском саду»</a:t>
            </a:r>
          </a:p>
          <a:p>
            <a:pPr algn="r">
              <a:buNone/>
            </a:pPr>
            <a:r>
              <a:rPr lang="ru-RU" b="1" dirty="0" smtClean="0"/>
              <a:t>Елизавета Ивановна Тихеева</a:t>
            </a:r>
          </a:p>
          <a:p>
            <a:pPr algn="r">
              <a:buNone/>
            </a:pPr>
            <a:r>
              <a:rPr lang="ru-RU" dirty="0" smtClean="0"/>
              <a:t>(Известный российский и советский педагог, крупнейший специалист по дошкольному воспитанию детей. Одна из создателей дошкольной педагогики в России, автор трудов по дошкольному воспитанию и развитию речи в дошкольников)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1409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600" y="1201003"/>
            <a:ext cx="10972800" cy="480628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Ткаченко Т.А. Фонематическое восприятие. Формирование и развитие. -  «Книголюб», 2007</a:t>
            </a:r>
          </a:p>
          <a:p>
            <a:r>
              <a:rPr lang="ru-RU" dirty="0" smtClean="0"/>
              <a:t>Ткаченко Т.А. Коррекция фонетических нарушений у детей. Подготовительный этап. – «</a:t>
            </a:r>
            <a:r>
              <a:rPr lang="ru-RU" dirty="0" err="1" smtClean="0"/>
              <a:t>Владос</a:t>
            </a:r>
            <a:r>
              <a:rPr lang="ru-RU" dirty="0" smtClean="0"/>
              <a:t>», 2005</a:t>
            </a:r>
          </a:p>
          <a:p>
            <a:r>
              <a:rPr lang="ru-RU" dirty="0" err="1" smtClean="0"/>
              <a:t>Агронович</a:t>
            </a:r>
            <a:r>
              <a:rPr lang="ru-RU" dirty="0" smtClean="0"/>
              <a:t> З.Е. Коррекция нарушений </a:t>
            </a:r>
            <a:r>
              <a:rPr lang="ru-RU" dirty="0" err="1" smtClean="0"/>
              <a:t>звуко-слоговой</a:t>
            </a:r>
            <a:r>
              <a:rPr lang="ru-RU" dirty="0" smtClean="0"/>
              <a:t> структуры слов у детей. – «Детство-Пресс», 2014 </a:t>
            </a:r>
          </a:p>
          <a:p>
            <a:r>
              <a:rPr lang="ru-RU" dirty="0" smtClean="0"/>
              <a:t>Большакова С.Е. Формируем слоговую структуру слова. – «Сфера», 2006</a:t>
            </a:r>
          </a:p>
          <a:p>
            <a:r>
              <a:rPr lang="ru-RU" dirty="0" smtClean="0"/>
              <a:t>Безрукова О.А. Слова родного языка. – «Русская речь», 2013</a:t>
            </a:r>
          </a:p>
          <a:p>
            <a:r>
              <a:rPr lang="ru-RU" dirty="0" smtClean="0"/>
              <a:t>Безрукова О.Е. Грамматика русской речи. –  </a:t>
            </a:r>
            <a:r>
              <a:rPr lang="ru-RU" dirty="0" smtClean="0"/>
              <a:t>«Русская речь», </a:t>
            </a:r>
            <a:r>
              <a:rPr lang="ru-RU" dirty="0" smtClean="0"/>
              <a:t>2013</a:t>
            </a:r>
          </a:p>
          <a:p>
            <a:r>
              <a:rPr lang="ru-RU" dirty="0" smtClean="0"/>
              <a:t>Петленко Л.В., </a:t>
            </a:r>
            <a:r>
              <a:rPr lang="ru-RU" dirty="0" err="1" smtClean="0"/>
              <a:t>Агибалова</a:t>
            </a:r>
            <a:r>
              <a:rPr lang="ru-RU" dirty="0" smtClean="0"/>
              <a:t> О.А. Говорим о доме и о семье. – Москва: АСТ: </a:t>
            </a:r>
            <a:r>
              <a:rPr lang="ru-RU" dirty="0" err="1" smtClean="0"/>
              <a:t>Астрель</a:t>
            </a:r>
            <a:r>
              <a:rPr lang="ru-RU" dirty="0" smtClean="0"/>
              <a:t>, 2014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Список рекомендуемой литературы:</a:t>
            </a:r>
            <a:endParaRPr lang="ru-RU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600" y="4135272"/>
            <a:ext cx="10972800" cy="187202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Контакты: </a:t>
            </a:r>
          </a:p>
          <a:p>
            <a:pPr algn="ctr">
              <a:buNone/>
            </a:pPr>
            <a:r>
              <a:rPr lang="en-US" dirty="0" smtClean="0"/>
              <a:t>petlenkolv@mail.ru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1473958"/>
            <a:ext cx="10972800" cy="161043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Речевое развитие от 1 года до 3 лет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020" y="1181276"/>
            <a:ext cx="10877797" cy="47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15636" y="1341913"/>
            <a:ext cx="11578442" cy="529639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словарный запас около </a:t>
            </a:r>
            <a:r>
              <a:rPr lang="ru-RU" b="1" dirty="0" smtClean="0"/>
              <a:t>2000</a:t>
            </a:r>
            <a:r>
              <a:rPr lang="ru-RU" dirty="0" smtClean="0"/>
              <a:t> слов;</a:t>
            </a:r>
          </a:p>
          <a:p>
            <a:r>
              <a:rPr lang="ru-RU" dirty="0" smtClean="0"/>
              <a:t>начинают усваиваться правила образования слов. Период активного словотворчества (</a:t>
            </a:r>
            <a:r>
              <a:rPr lang="ru-RU" i="1" dirty="0" smtClean="0"/>
              <a:t>вагонята, дырочка разбольшилась, бесхалатный доктор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исчезают многие грамматические ошибки: дети правильно изменяют слова, выбирают нужные окончания</a:t>
            </a:r>
            <a:r>
              <a:rPr lang="ru-RU" i="1" dirty="0" smtClean="0"/>
              <a:t> </a:t>
            </a:r>
            <a:r>
              <a:rPr lang="ru-RU" dirty="0" smtClean="0"/>
              <a:t> </a:t>
            </a:r>
            <a:r>
              <a:rPr lang="ru-RU" i="1" dirty="0" smtClean="0"/>
              <a:t>еду- едем – поедешь - едут </a:t>
            </a:r>
            <a:r>
              <a:rPr lang="ru-RU" dirty="0" smtClean="0"/>
              <a:t> </a:t>
            </a:r>
          </a:p>
          <a:p>
            <a:r>
              <a:rPr lang="ru-RU" dirty="0" smtClean="0"/>
              <a:t>могут заменяться в речи свистящие и шипящие звуки: С→Ш, З→Ж, СЬ→Щ (</a:t>
            </a:r>
            <a:r>
              <a:rPr lang="ru-RU" i="1" dirty="0" smtClean="0"/>
              <a:t>шанки – санки, жонтик- зонтик</a:t>
            </a:r>
            <a:r>
              <a:rPr lang="ru-RU" dirty="0" smtClean="0"/>
              <a:t>). Звук Р может заменяться на Л, а Л на ЛЬ.</a:t>
            </a:r>
          </a:p>
          <a:p>
            <a:r>
              <a:rPr lang="ru-RU" dirty="0" smtClean="0"/>
              <a:t>встречаются трудности при произнесении длинных трудных слов (</a:t>
            </a:r>
            <a:r>
              <a:rPr lang="ru-RU" i="1" dirty="0" smtClean="0"/>
              <a:t>темпетура – температура</a:t>
            </a:r>
            <a:r>
              <a:rPr lang="ru-RU" dirty="0" smtClean="0"/>
              <a:t>);</a:t>
            </a:r>
          </a:p>
          <a:p>
            <a:r>
              <a:rPr lang="ru-RU" dirty="0" smtClean="0"/>
              <a:t>улучшается речевой слух, появляется способность различать слова, которые отличаются одним звуком </a:t>
            </a:r>
            <a:r>
              <a:rPr lang="ru-RU" i="1" dirty="0" smtClean="0"/>
              <a:t>палка – балка, мышка – мишка;</a:t>
            </a:r>
            <a:endParaRPr lang="ru-RU" dirty="0" smtClean="0"/>
          </a:p>
          <a:p>
            <a:r>
              <a:rPr lang="ru-RU" dirty="0" smtClean="0"/>
              <a:t> в речи используются короткие предложения из 4-5 слов; рассказывая, ребенок может нарушать последовательность событий; пересказ сказки возможен по вопросам.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Речь ребенка 4 лет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761" y="1448790"/>
            <a:ext cx="11614067" cy="4821381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Char char="-"/>
            </a:pPr>
            <a:r>
              <a:rPr lang="ru-RU" dirty="0" smtClean="0"/>
              <a:t>Различает на слух и правильно произносит все звуки речи, не путает их между собой в речевом потоке;</a:t>
            </a:r>
          </a:p>
          <a:p>
            <a:pPr marL="0" indent="0">
              <a:buFontTx/>
              <a:buChar char="-"/>
            </a:pPr>
            <a:r>
              <a:rPr lang="ru-RU" dirty="0" smtClean="0"/>
              <a:t>имеет словарный запас более </a:t>
            </a:r>
            <a:r>
              <a:rPr lang="ru-RU" b="1" dirty="0" smtClean="0"/>
              <a:t>3000</a:t>
            </a:r>
            <a:r>
              <a:rPr lang="ru-RU" dirty="0" smtClean="0"/>
              <a:t> слов;</a:t>
            </a:r>
          </a:p>
          <a:p>
            <a:pPr marL="0" indent="0">
              <a:buFontTx/>
              <a:buChar char="-"/>
            </a:pPr>
            <a:r>
              <a:rPr lang="ru-RU" dirty="0" smtClean="0"/>
              <a:t> не допускает грубых грамматических ошибок;</a:t>
            </a:r>
          </a:p>
          <a:p>
            <a:pPr marL="0" indent="0">
              <a:buFontTx/>
              <a:buChar char="-"/>
            </a:pPr>
            <a:r>
              <a:rPr lang="ru-RU" dirty="0" smtClean="0"/>
              <a:t> использует в речи сложные предложения (со словами «потому что», «поэтому», «если», «который»;</a:t>
            </a:r>
          </a:p>
          <a:p>
            <a:pPr marL="0" indent="0">
              <a:buFontTx/>
              <a:buChar char="-"/>
            </a:pPr>
            <a:r>
              <a:rPr lang="ru-RU" dirty="0" smtClean="0"/>
              <a:t>умеет активно участвовать в диалоге;</a:t>
            </a:r>
          </a:p>
          <a:p>
            <a:pPr marL="0" indent="0">
              <a:buFontTx/>
              <a:buChar char="-"/>
            </a:pPr>
            <a:r>
              <a:rPr lang="ru-RU" dirty="0" smtClean="0"/>
              <a:t> умеет пересказывать содержание недлинных сказок, рассказов, мультфильмов;</a:t>
            </a:r>
          </a:p>
          <a:p>
            <a:pPr marL="0" indent="0">
              <a:buFontTx/>
              <a:buChar char="-"/>
            </a:pPr>
            <a:r>
              <a:rPr lang="ru-RU" dirty="0" smtClean="0"/>
              <a:t>строит связное высказывание по серии сюжетных картинок;</a:t>
            </a:r>
          </a:p>
          <a:p>
            <a:pPr marL="0" indent="0">
              <a:buFontTx/>
              <a:buChar char="-"/>
            </a:pPr>
            <a:r>
              <a:rPr lang="ru-RU" dirty="0" smtClean="0"/>
              <a:t>на основе воображения придумывает и рассказывает небольшие связные законченные истории.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304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Речь 5-6 летнего ребенка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12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Неправильное произнесение звуков речи</a:t>
            </a:r>
          </a:p>
          <a:p>
            <a:r>
              <a:rPr lang="ru-RU" dirty="0" smtClean="0"/>
              <a:t>Неразличение звуков речи</a:t>
            </a:r>
          </a:p>
          <a:p>
            <a:r>
              <a:rPr lang="ru-RU" dirty="0" smtClean="0"/>
              <a:t>Трудности в воспроизведении слоговой структуры слова</a:t>
            </a:r>
          </a:p>
          <a:p>
            <a:r>
              <a:rPr lang="ru-RU" dirty="0" smtClean="0"/>
              <a:t>Ошибки в образовании новых слов</a:t>
            </a:r>
          </a:p>
          <a:p>
            <a:r>
              <a:rPr lang="ru-RU" dirty="0" smtClean="0"/>
              <a:t>Недостаточный активный и пассивный словарный запас</a:t>
            </a:r>
          </a:p>
          <a:p>
            <a:r>
              <a:rPr lang="ru-RU" dirty="0" smtClean="0"/>
              <a:t>Грамматические ошибки</a:t>
            </a:r>
          </a:p>
          <a:p>
            <a:r>
              <a:rPr lang="ru-RU" dirty="0" smtClean="0"/>
              <a:t>Ошибки в построении предложений</a:t>
            </a:r>
          </a:p>
          <a:p>
            <a:r>
              <a:rPr lang="ru-RU" dirty="0" smtClean="0"/>
              <a:t>Трудности в построении связного высказывания</a:t>
            </a:r>
          </a:p>
          <a:p>
            <a:r>
              <a:rPr lang="ru-RU" dirty="0" smtClean="0"/>
              <a:t>Неэмоциональная, невыразительная речь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Какие проблемы речевого развития часто встречаются у дошкольников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52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ПРОПУСК ЗВУКА (ОТСУТСТВИЕ) </a:t>
            </a:r>
            <a:r>
              <a:rPr lang="ru-RU" i="1" dirty="0" smtClean="0"/>
              <a:t>«</a:t>
            </a:r>
            <a:r>
              <a:rPr lang="ru-RU" sz="2000" i="1" dirty="0" err="1" smtClean="0"/>
              <a:t>апка</a:t>
            </a:r>
            <a:r>
              <a:rPr lang="ru-RU" sz="2000" i="1" dirty="0" smtClean="0"/>
              <a:t>» – лапка, «</a:t>
            </a:r>
            <a:r>
              <a:rPr lang="ru-RU" sz="2000" i="1" dirty="0" err="1" smtClean="0"/>
              <a:t>амашка</a:t>
            </a:r>
            <a:r>
              <a:rPr lang="ru-RU" sz="2000" i="1" dirty="0" smtClean="0"/>
              <a:t>» - ромашка</a:t>
            </a:r>
            <a:endParaRPr lang="ru-RU" dirty="0" smtClean="0"/>
          </a:p>
          <a:p>
            <a:r>
              <a:rPr lang="ru-RU" dirty="0" smtClean="0"/>
              <a:t>ЗАМЕНА ЗВУКА «</a:t>
            </a:r>
            <a:r>
              <a:rPr lang="ru-RU" sz="2000" i="1" dirty="0" err="1" smtClean="0"/>
              <a:t>йампа</a:t>
            </a:r>
            <a:r>
              <a:rPr lang="ru-RU" sz="2000" i="1" dirty="0" smtClean="0"/>
              <a:t>» – лампа, «шанки» - санки</a:t>
            </a:r>
            <a:endParaRPr lang="ru-RU" dirty="0" smtClean="0"/>
          </a:p>
          <a:p>
            <a:r>
              <a:rPr lang="ru-RU" dirty="0" smtClean="0"/>
              <a:t>ИСКАЖЕНИЕ</a:t>
            </a:r>
          </a:p>
          <a:p>
            <a:r>
              <a:rPr lang="ru-RU" dirty="0" smtClean="0"/>
              <a:t>УСКОРЕННАЯ РЕЧЬ</a:t>
            </a:r>
          </a:p>
          <a:p>
            <a:r>
              <a:rPr lang="ru-RU" dirty="0" smtClean="0"/>
              <a:t>ЗАМЕДЛЕННАЯ РЕЧЬ</a:t>
            </a:r>
          </a:p>
          <a:p>
            <a:r>
              <a:rPr lang="ru-RU" dirty="0" smtClean="0"/>
              <a:t>ЗАПИНКИ (заикание)</a:t>
            </a:r>
          </a:p>
          <a:p>
            <a:r>
              <a:rPr lang="ru-RU" dirty="0" smtClean="0"/>
              <a:t>ВЯЛАЯ АРТИКУЛЯЦИЯ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Трудности произношения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977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Воспитатели и родители должны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- четко, понятно, неторопливо, эмоционально окрашено говорить;</a:t>
            </a:r>
          </a:p>
          <a:p>
            <a:pPr>
              <a:buFontTx/>
              <a:buChar char="-"/>
            </a:pPr>
            <a:r>
              <a:rPr lang="ru-RU" dirty="0" smtClean="0"/>
              <a:t>не торопить ребенка;</a:t>
            </a:r>
          </a:p>
          <a:p>
            <a:pPr>
              <a:buFontTx/>
              <a:buChar char="-"/>
            </a:pPr>
            <a:r>
              <a:rPr lang="ru-RU" dirty="0" smtClean="0"/>
              <a:t>разучивать </a:t>
            </a:r>
            <a:r>
              <a:rPr lang="ru-RU" dirty="0" err="1" smtClean="0"/>
              <a:t>чистоговорки</a:t>
            </a:r>
            <a:r>
              <a:rPr lang="ru-RU" dirty="0" smtClean="0"/>
              <a:t> и скороговорки ( для маленьких - игры со звукоподражанием)</a:t>
            </a:r>
          </a:p>
          <a:p>
            <a:pPr>
              <a:buNone/>
            </a:pPr>
            <a:r>
              <a:rPr lang="ru-RU" i="1" dirty="0" smtClean="0"/>
              <a:t>	</a:t>
            </a:r>
            <a:r>
              <a:rPr lang="ru-RU" i="1" dirty="0" err="1" smtClean="0"/>
              <a:t>Ащ-ащ-ащ</a:t>
            </a:r>
            <a:r>
              <a:rPr lang="ru-RU" i="1" dirty="0" smtClean="0"/>
              <a:t> – мне купили плащ</a:t>
            </a:r>
          </a:p>
          <a:p>
            <a:pPr>
              <a:buNone/>
            </a:pPr>
            <a:r>
              <a:rPr lang="ru-RU" i="1" dirty="0" smtClean="0"/>
              <a:t>	</a:t>
            </a:r>
            <a:r>
              <a:rPr lang="ru-RU" i="1" dirty="0" err="1" smtClean="0"/>
              <a:t>Са-са-са</a:t>
            </a:r>
            <a:r>
              <a:rPr lang="ru-RU" i="1" dirty="0" smtClean="0"/>
              <a:t> – на цветке сидит оса</a:t>
            </a:r>
          </a:p>
          <a:p>
            <a:pPr>
              <a:buNone/>
            </a:pPr>
            <a:r>
              <a:rPr lang="ru-RU" i="1" dirty="0" smtClean="0"/>
              <a:t>	Два щенка щека к щеке щиплют щетку в уголке</a:t>
            </a:r>
          </a:p>
          <a:p>
            <a:pPr marL="0" indent="0">
              <a:buNone/>
            </a:pPr>
            <a:r>
              <a:rPr lang="ru-RU" b="1" dirty="0" smtClean="0"/>
              <a:t>Родители могут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-делать элементы артикуляционной гимнастики (во время режимных моментов)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Преодоление трудностей произношения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27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522" y="320635"/>
            <a:ext cx="10628416" cy="590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1406</TotalTime>
  <Words>1449</Words>
  <Application>Microsoft Office PowerPoint</Application>
  <PresentationFormat>Произвольный</PresentationFormat>
  <Paragraphs>149</Paragraphs>
  <Slides>23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РЕЧЕВОЕ РАЗВИТИЕ ДОШКОЛЬНИКОВ: </vt:lpstr>
      <vt:lpstr>Развитие речи до 1 года</vt:lpstr>
      <vt:lpstr>Речевое развитие от 1 года до 3 лет </vt:lpstr>
      <vt:lpstr>Речь ребенка 4 лет</vt:lpstr>
      <vt:lpstr>Речь 5-6 летнего ребенка</vt:lpstr>
      <vt:lpstr>Какие проблемы речевого развития часто встречаются у дошкольников</vt:lpstr>
      <vt:lpstr>Трудности произношения</vt:lpstr>
      <vt:lpstr>Преодоление трудностей произношения</vt:lpstr>
      <vt:lpstr>Слайд 9</vt:lpstr>
      <vt:lpstr>Преодоление трудностей в различении звуков </vt:lpstr>
      <vt:lpstr>Слайд 11</vt:lpstr>
      <vt:lpstr>Как преодолеть трудности в произнесении сложных слов</vt:lpstr>
      <vt:lpstr>Преодоление трудностей в образовании новых слов</vt:lpstr>
      <vt:lpstr>Преодоление трудностей в расширении активного и пассивного словарного запаса</vt:lpstr>
      <vt:lpstr>Слайд 15</vt:lpstr>
      <vt:lpstr>Преодоление грамматических ошибок</vt:lpstr>
      <vt:lpstr>Преодоление ошибок в построении предложений</vt:lpstr>
      <vt:lpstr>Преодоление трудностей при построении связного высказывания</vt:lpstr>
      <vt:lpstr>Формирование выразительности речи</vt:lpstr>
      <vt:lpstr>Слайд 20</vt:lpstr>
      <vt:lpstr>Слайд 21</vt:lpstr>
      <vt:lpstr>Список рекомендуемой литературы: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Vebinar</dc:creator>
  <cp:lastModifiedBy>511</cp:lastModifiedBy>
  <cp:revision>111</cp:revision>
  <dcterms:created xsi:type="dcterms:W3CDTF">2017-11-24T13:26:33Z</dcterms:created>
  <dcterms:modified xsi:type="dcterms:W3CDTF">2017-12-20T12:26:40Z</dcterms:modified>
</cp:coreProperties>
</file>