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9" r:id="rId3"/>
    <p:sldId id="273" r:id="rId4"/>
    <p:sldId id="257" r:id="rId5"/>
    <p:sldId id="267" r:id="rId6"/>
    <p:sldId id="268" r:id="rId7"/>
    <p:sldId id="270" r:id="rId8"/>
    <p:sldId id="271" r:id="rId9"/>
    <p:sldId id="272" r:id="rId10"/>
    <p:sldId id="274" r:id="rId11"/>
    <p:sldId id="275" r:id="rId12"/>
    <p:sldId id="266" r:id="rId13"/>
    <p:sldId id="276" r:id="rId14"/>
    <p:sldId id="277" r:id="rId15"/>
    <p:sldId id="278" r:id="rId16"/>
    <p:sldId id="279" r:id="rId17"/>
    <p:sldId id="280" r:id="rId18"/>
    <p:sldId id="262" r:id="rId19"/>
    <p:sldId id="281" r:id="rId20"/>
    <p:sldId id="265" r:id="rId21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8" d="100"/>
          <a:sy n="118" d="100"/>
        </p:scale>
        <p:origin x="-24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2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8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27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87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085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54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27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039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45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74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F69E4-0FB6-41F5-A475-A3A4003C18D8}" type="datetimeFigureOut">
              <a:rPr lang="ru-RU" smtClean="0"/>
              <a:t>17.11.2017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61A26-1F59-4BE4-A9EE-440A3959B9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914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Word_Document1.docx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ЧУБУКУ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и другие АРХАРЫ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якутского перевода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Ирина Алексеева</a:t>
            </a:r>
          </a:p>
          <a:p>
            <a:r>
              <a:rPr lang="ru-RU" dirty="0" smtClean="0"/>
              <a:t>РГПУ им. А.И. Герцена / РАО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722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                    Проблемы: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571500" indent="-571500">
              <a:buAutoNum type="romanUcPeriod"/>
            </a:pPr>
            <a:r>
              <a:rPr lang="ru-RU" sz="14400" dirty="0" smtClean="0">
                <a:solidFill>
                  <a:srgbClr val="7030A0"/>
                </a:solidFill>
              </a:rPr>
              <a:t>Эстетические (разная эстетика!)</a:t>
            </a:r>
          </a:p>
          <a:p>
            <a:pPr marL="0" indent="0">
              <a:buNone/>
            </a:pPr>
            <a:r>
              <a:rPr lang="ru-RU" sz="9600" dirty="0" smtClean="0"/>
              <a:t>1). Строение стиха</a:t>
            </a:r>
            <a:r>
              <a:rPr lang="ru-RU" sz="9600" dirty="0"/>
              <a:t>:</a:t>
            </a:r>
            <a:r>
              <a:rPr lang="ru-RU" sz="9600" dirty="0" smtClean="0"/>
              <a:t> начальная </a:t>
            </a:r>
            <a:r>
              <a:rPr lang="ru-RU" sz="9600" dirty="0"/>
              <a:t>сквозная рифма – до 11 раз подряд</a:t>
            </a:r>
            <a:endParaRPr lang="ru-RU" sz="9600" dirty="0" smtClean="0"/>
          </a:p>
          <a:p>
            <a:pPr marL="0" indent="0">
              <a:buNone/>
            </a:pPr>
            <a:r>
              <a:rPr lang="ru-RU" sz="9600" dirty="0" smtClean="0"/>
              <a:t>2). Роль повторов </a:t>
            </a:r>
            <a:r>
              <a:rPr lang="ru-RU" sz="9600" i="1" dirty="0" smtClean="0"/>
              <a:t>(«Это Лена»)</a:t>
            </a:r>
          </a:p>
          <a:p>
            <a:pPr marL="0" indent="0">
              <a:buNone/>
            </a:pPr>
            <a:r>
              <a:rPr lang="ru-RU" sz="9600" dirty="0" smtClean="0"/>
              <a:t>3). Свои образы и фигуры стиля</a:t>
            </a:r>
          </a:p>
          <a:p>
            <a:pPr marL="0" indent="0">
              <a:buNone/>
            </a:pPr>
            <a:r>
              <a:rPr lang="ru-RU" sz="9600" dirty="0" smtClean="0"/>
              <a:t>Пример: </a:t>
            </a:r>
            <a:r>
              <a:rPr lang="ru-RU" sz="9600" b="1" dirty="0" smtClean="0"/>
              <a:t> </a:t>
            </a:r>
            <a:r>
              <a:rPr lang="ru-RU" sz="9600" b="1" i="1" dirty="0"/>
              <a:t>С</a:t>
            </a:r>
            <a:r>
              <a:rPr lang="ru-RU" sz="9600" i="1" dirty="0"/>
              <a:t>частья земного не повидав,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ложности в пути преодолевали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 замерзшими на щеках слезами,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о ста причудами природы,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оревновались и боролись, 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мягчали холод и буран</a:t>
            </a:r>
          </a:p>
          <a:p>
            <a:pPr marL="0" indent="0">
              <a:buNone/>
            </a:pPr>
            <a:r>
              <a:rPr lang="ru-RU" sz="9600" i="1" dirty="0"/>
              <a:t>               </a:t>
            </a:r>
            <a:r>
              <a:rPr lang="ru-RU" sz="9600" b="1" i="1" dirty="0"/>
              <a:t>С</a:t>
            </a:r>
            <a:r>
              <a:rPr lang="ru-RU" sz="9600" i="1" dirty="0"/>
              <a:t>лезами горькими своим</a:t>
            </a:r>
            <a:r>
              <a:rPr lang="ru-RU" sz="9600" dirty="0"/>
              <a:t>и. (7 строк подряд)</a:t>
            </a:r>
          </a:p>
          <a:p>
            <a:pPr marL="0" indent="0">
              <a:buNone/>
            </a:pPr>
            <a:r>
              <a:rPr lang="ru-RU" sz="9600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4950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II</a:t>
            </a:r>
            <a:r>
              <a:rPr lang="ru-RU" b="1" dirty="0" smtClean="0">
                <a:solidFill>
                  <a:srgbClr val="7030A0"/>
                </a:solidFill>
              </a:rPr>
              <a:t>. Культурные различия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1) Термины </a:t>
            </a:r>
            <a:r>
              <a:rPr lang="ru-RU" dirty="0"/>
              <a:t>природы: </a:t>
            </a:r>
            <a:r>
              <a:rPr lang="ru-RU" i="1" dirty="0"/>
              <a:t>архар / </a:t>
            </a:r>
            <a:r>
              <a:rPr lang="ru-RU" i="1" dirty="0" smtClean="0"/>
              <a:t>чуб</a:t>
            </a:r>
            <a:r>
              <a:rPr lang="ru-RU" dirty="0" smtClean="0"/>
              <a:t>уку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2)Реалии</a:t>
            </a:r>
            <a:r>
              <a:rPr lang="ru-RU" dirty="0"/>
              <a:t>: омонимичные – </a:t>
            </a:r>
            <a:r>
              <a:rPr lang="ru-RU" i="1" dirty="0"/>
              <a:t>балаган, пальма</a:t>
            </a:r>
            <a:r>
              <a:rPr lang="ru-RU" dirty="0"/>
              <a:t>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экзотические </a:t>
            </a:r>
            <a:r>
              <a:rPr lang="ru-RU" dirty="0"/>
              <a:t>– </a:t>
            </a:r>
            <a:r>
              <a:rPr lang="ru-RU" i="1" dirty="0" err="1"/>
              <a:t>алас</a:t>
            </a:r>
            <a:r>
              <a:rPr lang="ru-RU" i="1" dirty="0"/>
              <a:t>, торбаса, </a:t>
            </a:r>
            <a:r>
              <a:rPr lang="ru-RU" i="1" dirty="0" err="1"/>
              <a:t>олонхо</a:t>
            </a:r>
            <a:r>
              <a:rPr lang="ru-RU" i="1" dirty="0"/>
              <a:t>.</a:t>
            </a:r>
          </a:p>
          <a:p>
            <a:pPr marL="0" indent="0">
              <a:buNone/>
            </a:pPr>
            <a:r>
              <a:rPr lang="ru-RU" dirty="0"/>
              <a:t>3)	Фразеологизмы:</a:t>
            </a:r>
          </a:p>
          <a:p>
            <a:pPr marL="0" indent="0">
              <a:buNone/>
            </a:pPr>
            <a:r>
              <a:rPr lang="ru-RU" dirty="0"/>
              <a:t>Пример: </a:t>
            </a:r>
          </a:p>
          <a:p>
            <a:pPr marL="0" indent="0">
              <a:buNone/>
            </a:pPr>
            <a:r>
              <a:rPr lang="ru-RU" i="1" dirty="0"/>
              <a:t>Николай - знатный охотник, крупного лося и лебедя на одном вертеле может жарить</a:t>
            </a:r>
            <a:r>
              <a:rPr lang="ru-RU" dirty="0"/>
              <a:t>.(“Чубуку”)</a:t>
            </a:r>
          </a:p>
          <a:p>
            <a:pPr marL="0" indent="0">
              <a:buNone/>
            </a:pPr>
            <a:r>
              <a:rPr lang="ru-RU" dirty="0"/>
              <a:t>4)	Междометия окказиональные: «</a:t>
            </a:r>
            <a:r>
              <a:rPr lang="ru-RU" i="1" dirty="0" err="1"/>
              <a:t>маат-маат</a:t>
            </a:r>
            <a:r>
              <a:rPr lang="ru-RU" dirty="0"/>
              <a:t>» (крик селезня –«О том, как добывали уток…»); «</a:t>
            </a:r>
            <a:r>
              <a:rPr lang="ru-RU" i="1" dirty="0" err="1"/>
              <a:t>сарт</a:t>
            </a:r>
            <a:r>
              <a:rPr lang="ru-RU" dirty="0"/>
              <a:t>!» (шум крыльев утки – там же)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547" y="869879"/>
            <a:ext cx="4281165" cy="283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144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        </a:t>
            </a:r>
            <a:r>
              <a:rPr lang="ru-RU" sz="5400" b="1" dirty="0" smtClean="0">
                <a:solidFill>
                  <a:srgbClr val="C00000"/>
                </a:solidFill>
              </a:rPr>
              <a:t>АРХАР        </a:t>
            </a: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и </a:t>
            </a:r>
            <a:r>
              <a:rPr lang="ru-RU" sz="5400" b="1" dirty="0" smtClean="0">
                <a:solidFill>
                  <a:srgbClr val="C00000"/>
                </a:solidFill>
              </a:rPr>
              <a:t>          ЧУБУКУ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Арха́р</a:t>
            </a:r>
            <a:r>
              <a:rPr lang="ru-RU" dirty="0" smtClean="0"/>
              <a:t>, </a:t>
            </a:r>
            <a:r>
              <a:rPr lang="ru-RU" dirty="0"/>
              <a:t>или </a:t>
            </a:r>
            <a:r>
              <a:rPr lang="ru-RU" dirty="0" err="1"/>
              <a:t>го́рный</a:t>
            </a:r>
            <a:r>
              <a:rPr lang="ru-RU" dirty="0"/>
              <a:t> </a:t>
            </a:r>
            <a:r>
              <a:rPr lang="ru-RU" dirty="0" err="1" smtClean="0"/>
              <a:t>бара́н</a:t>
            </a:r>
            <a:r>
              <a:rPr lang="ru-RU" dirty="0" smtClean="0"/>
              <a:t> </a:t>
            </a:r>
            <a:r>
              <a:rPr lang="ru-RU" dirty="0"/>
              <a:t>(лат. </a:t>
            </a:r>
            <a:r>
              <a:rPr lang="ru-RU" dirty="0" err="1"/>
              <a:t>Ovis</a:t>
            </a:r>
            <a:r>
              <a:rPr lang="ru-RU" dirty="0"/>
              <a:t> </a:t>
            </a:r>
            <a:r>
              <a:rPr lang="ru-RU" dirty="0" err="1"/>
              <a:t>ammon</a:t>
            </a:r>
            <a:r>
              <a:rPr lang="ru-RU" dirty="0"/>
              <a:t>) — парнокопытное млекопитающее из семейства полорогих, обитающее в горных районах Средней и Центральной Азии, в том числе и на юге </a:t>
            </a:r>
            <a:r>
              <a:rPr lang="ru-RU" dirty="0" smtClean="0"/>
              <a:t>Сибири </a:t>
            </a:r>
            <a:r>
              <a:rPr lang="ru-RU" dirty="0" smtClean="0">
                <a:solidFill>
                  <a:srgbClr val="0070C0"/>
                </a:solidFill>
              </a:rPr>
              <a:t>(Казахстан и др.)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Снежный </a:t>
            </a:r>
            <a:r>
              <a:rPr lang="ru-RU" dirty="0" smtClean="0"/>
              <a:t>баран, </a:t>
            </a:r>
            <a:r>
              <a:rPr lang="ru-RU" dirty="0"/>
              <a:t>или </a:t>
            </a:r>
            <a:r>
              <a:rPr lang="ru-RU" dirty="0" smtClean="0"/>
              <a:t>чубуку </a:t>
            </a:r>
            <a:r>
              <a:rPr lang="ru-RU" dirty="0"/>
              <a:t>или </a:t>
            </a:r>
            <a:r>
              <a:rPr lang="ru-RU" dirty="0" smtClean="0"/>
              <a:t>толсторог(лат</a:t>
            </a:r>
            <a:r>
              <a:rPr lang="ru-RU" dirty="0"/>
              <a:t>. </a:t>
            </a:r>
            <a:r>
              <a:rPr lang="ru-RU" dirty="0" err="1"/>
              <a:t>Ovis</a:t>
            </a:r>
            <a:r>
              <a:rPr lang="ru-RU" dirty="0"/>
              <a:t> </a:t>
            </a:r>
            <a:r>
              <a:rPr lang="ru-RU" dirty="0" err="1"/>
              <a:t>nivicola</a:t>
            </a:r>
            <a:r>
              <a:rPr lang="ru-RU" dirty="0"/>
              <a:t> — «баран, обитающий в снегу») — вид парнокопытных из рода баранов. Распространён в Восточной </a:t>
            </a:r>
            <a:r>
              <a:rPr lang="ru-RU" dirty="0" smtClean="0"/>
              <a:t>Сибири </a:t>
            </a:r>
            <a:r>
              <a:rPr lang="ru-RU" dirty="0" smtClean="0">
                <a:solidFill>
                  <a:srgbClr val="0070C0"/>
                </a:solidFill>
              </a:rPr>
              <a:t>(Якутия и др.)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820" y="2622208"/>
            <a:ext cx="3592862" cy="357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55" y="2615634"/>
            <a:ext cx="5183188" cy="367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51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7030A0"/>
                </a:solidFill>
              </a:rPr>
              <a:t>III. </a:t>
            </a:r>
            <a:r>
              <a:rPr lang="ru-RU" b="1" dirty="0" smtClean="0">
                <a:solidFill>
                  <a:srgbClr val="7030A0"/>
                </a:solidFill>
              </a:rPr>
              <a:t>Русский </a:t>
            </a:r>
            <a:r>
              <a:rPr lang="ru-RU" b="1" dirty="0">
                <a:solidFill>
                  <a:srgbClr val="7030A0"/>
                </a:solidFill>
              </a:rPr>
              <a:t>язык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1) </a:t>
            </a:r>
            <a:r>
              <a:rPr lang="ru-RU" dirty="0" smtClean="0"/>
              <a:t>Резкий </a:t>
            </a:r>
            <a:r>
              <a:rPr lang="ru-RU" dirty="0"/>
              <a:t>контраст высокого стиля и просторечия создает комический эффект: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Если в </a:t>
            </a:r>
            <a:r>
              <a:rPr lang="ru-RU" u="sng" dirty="0"/>
              <a:t>хладе</a:t>
            </a:r>
            <a:r>
              <a:rPr lang="ru-RU" dirty="0"/>
              <a:t> </a:t>
            </a:r>
            <a:r>
              <a:rPr lang="ru-RU" i="1" dirty="0"/>
              <a:t>покушаешь тепленький</a:t>
            </a:r>
            <a:r>
              <a:rPr lang="ru-RU" dirty="0"/>
              <a:t> суп,</a:t>
            </a:r>
          </a:p>
          <a:p>
            <a:pPr marL="0" indent="0">
              <a:buNone/>
            </a:pPr>
            <a:r>
              <a:rPr lang="ru-RU" dirty="0"/>
              <a:t>Если в </a:t>
            </a:r>
            <a:r>
              <a:rPr lang="ru-RU" u="sng" dirty="0"/>
              <a:t>гладе</a:t>
            </a:r>
            <a:r>
              <a:rPr lang="ru-RU" dirty="0"/>
              <a:t> поешь вкусный </a:t>
            </a:r>
            <a:r>
              <a:rPr lang="ru-RU" i="1" dirty="0"/>
              <a:t>хлебушек </a:t>
            </a:r>
            <a:r>
              <a:rPr lang="ru-RU" dirty="0"/>
              <a:t>вдруг…(«Солдат»)</a:t>
            </a:r>
          </a:p>
          <a:p>
            <a:pPr marL="0" indent="0">
              <a:buNone/>
            </a:pPr>
            <a:r>
              <a:rPr lang="ru-RU" dirty="0"/>
              <a:t>«стала горько </a:t>
            </a:r>
            <a:r>
              <a:rPr lang="ru-RU" i="1" dirty="0"/>
              <a:t>реветь</a:t>
            </a:r>
            <a:r>
              <a:rPr lang="ru-RU" dirty="0"/>
              <a:t>»(«Как торбаса…»)</a:t>
            </a:r>
          </a:p>
          <a:p>
            <a:pPr marL="0" indent="0">
              <a:buNone/>
            </a:pPr>
            <a:r>
              <a:rPr lang="ru-RU" dirty="0"/>
              <a:t>Шапка, надетая набекрень, </a:t>
            </a:r>
            <a:r>
              <a:rPr lang="ru-RU" i="1" dirty="0"/>
              <a:t>аж выпала</a:t>
            </a:r>
            <a:r>
              <a:rPr lang="ru-RU" dirty="0"/>
              <a:t>.(«Верхом на медведе»)</a:t>
            </a:r>
          </a:p>
          <a:p>
            <a:pPr marL="0" indent="0">
              <a:buNone/>
            </a:pPr>
            <a:r>
              <a:rPr lang="ru-RU" dirty="0"/>
              <a:t>Собака сидела на привязи три дня, поэтому ей </a:t>
            </a:r>
            <a:r>
              <a:rPr lang="ru-RU" i="1" dirty="0"/>
              <a:t>зараз</a:t>
            </a:r>
            <a:r>
              <a:rPr lang="ru-RU" dirty="0"/>
              <a:t> много </a:t>
            </a:r>
            <a:r>
              <a:rPr lang="ru-RU" i="1" dirty="0"/>
              <a:t>кушать</a:t>
            </a:r>
            <a:r>
              <a:rPr lang="ru-RU" dirty="0"/>
              <a:t> нельзя. («Посвящение в охотники»)</a:t>
            </a:r>
          </a:p>
          <a:p>
            <a:pPr marL="0" indent="0">
              <a:buNone/>
            </a:pPr>
            <a:r>
              <a:rPr lang="ru-RU" dirty="0"/>
              <a:t>Дети мишку увещевали</a:t>
            </a:r>
            <a:r>
              <a:rPr lang="ru-RU" dirty="0" smtClean="0"/>
              <a:t>,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Проступок его </a:t>
            </a:r>
            <a:r>
              <a:rPr lang="ru-RU" i="1" dirty="0" smtClean="0"/>
              <a:t>критиковали</a:t>
            </a:r>
            <a:r>
              <a:rPr lang="ru-RU" dirty="0" smtClean="0"/>
              <a:t> </a:t>
            </a:r>
            <a:r>
              <a:rPr lang="ru-RU" dirty="0"/>
              <a:t>(«Сказка про медведя»)</a:t>
            </a:r>
          </a:p>
          <a:p>
            <a:pPr marL="0" indent="0">
              <a:buNone/>
            </a:pPr>
            <a:r>
              <a:rPr lang="ru-RU" dirty="0" smtClean="0"/>
              <a:t>Но </a:t>
            </a:r>
            <a:r>
              <a:rPr lang="ru-RU" dirty="0"/>
              <a:t>утка </a:t>
            </a:r>
            <a:r>
              <a:rPr lang="ru-RU" i="1" dirty="0"/>
              <a:t>не </a:t>
            </a:r>
            <a:r>
              <a:rPr lang="ru-RU" i="1" dirty="0" smtClean="0"/>
              <a:t>реагировала</a:t>
            </a:r>
            <a:r>
              <a:rPr lang="ru-RU" dirty="0" smtClean="0"/>
              <a:t> </a:t>
            </a:r>
            <a:r>
              <a:rPr lang="ru-RU" dirty="0"/>
              <a:t>(«</a:t>
            </a:r>
            <a:r>
              <a:rPr lang="ru-RU" dirty="0" err="1"/>
              <a:t>Кёрэгэй</a:t>
            </a:r>
            <a:r>
              <a:rPr lang="ru-RU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222261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7030A0"/>
                </a:solidFill>
              </a:rPr>
              <a:t>III. </a:t>
            </a:r>
            <a:r>
              <a:rPr lang="ru-RU" sz="4000" b="1" dirty="0">
                <a:solidFill>
                  <a:srgbClr val="7030A0"/>
                </a:solidFill>
              </a:rPr>
              <a:t>Русский язык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Сочетаемость:</a:t>
            </a: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не предвещала никакой опасност</a:t>
            </a:r>
            <a:r>
              <a:rPr lang="ru-RU" dirty="0"/>
              <a:t>и» (не таила – «Хотел съесть…»)</a:t>
            </a:r>
          </a:p>
          <a:p>
            <a:pPr marL="0" indent="0">
              <a:buNone/>
            </a:pPr>
            <a:r>
              <a:rPr lang="ru-RU" dirty="0"/>
              <a:t>Негативный оттенок: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В ушах звенит</a:t>
            </a:r>
            <a:r>
              <a:rPr lang="ru-RU" dirty="0"/>
              <a:t> песня</a:t>
            </a:r>
          </a:p>
          <a:p>
            <a:pPr marL="0" indent="0">
              <a:buNone/>
            </a:pPr>
            <a:r>
              <a:rPr lang="ru-RU" dirty="0"/>
              <a:t>Быстрого ручейка»</a:t>
            </a:r>
          </a:p>
          <a:p>
            <a:pPr marL="0" indent="0">
              <a:buNone/>
            </a:pPr>
            <a:r>
              <a:rPr lang="ru-RU" dirty="0"/>
              <a:t>«Спрятанный клад» (тавтология – «</a:t>
            </a:r>
            <a:r>
              <a:rPr lang="ru-RU" dirty="0" err="1"/>
              <a:t>Кёрэгэй</a:t>
            </a:r>
            <a:r>
              <a:rPr lang="ru-RU" dirty="0"/>
              <a:t>»)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lvl="0" indent="0">
              <a:buNone/>
            </a:pPr>
            <a:r>
              <a:rPr lang="en-US" dirty="0" smtClean="0"/>
              <a:t>3)</a:t>
            </a:r>
            <a:r>
              <a:rPr lang="ru-RU" dirty="0" smtClean="0"/>
              <a:t>Употребление </a:t>
            </a:r>
            <a:r>
              <a:rPr lang="ru-RU" dirty="0"/>
              <a:t>вульгарного просторечия: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«</a:t>
            </a:r>
            <a:r>
              <a:rPr lang="ru-RU" dirty="0"/>
              <a:t>Мы </a:t>
            </a:r>
            <a:r>
              <a:rPr lang="ru-RU" i="1" dirty="0"/>
              <a:t>без никаких</a:t>
            </a:r>
            <a:r>
              <a:rPr lang="ru-RU" dirty="0"/>
              <a:t> препятствий перебрались» («Посвящение в охотники»)</a:t>
            </a:r>
          </a:p>
          <a:p>
            <a:pPr marL="0" indent="0">
              <a:buNone/>
            </a:pPr>
            <a:r>
              <a:rPr lang="ru-RU" dirty="0"/>
              <a:t>«Ну муравьи, ну </a:t>
            </a:r>
            <a:r>
              <a:rPr lang="ru-RU" i="1" dirty="0"/>
              <a:t>паразиты</a:t>
            </a:r>
            <a:r>
              <a:rPr lang="ru-RU" dirty="0"/>
              <a:t>» («Сказка про медведя»)</a:t>
            </a:r>
          </a:p>
          <a:p>
            <a:pPr marL="0" indent="0">
              <a:buNone/>
            </a:pPr>
            <a:r>
              <a:rPr lang="ru-RU" dirty="0"/>
              <a:t>«</a:t>
            </a:r>
            <a:r>
              <a:rPr lang="ru-RU" i="1" dirty="0"/>
              <a:t>Слопал</a:t>
            </a:r>
            <a:r>
              <a:rPr lang="ru-RU" dirty="0"/>
              <a:t> это дорогое яйцо» («Сказка про медведя»)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37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633756"/>
              </p:ext>
            </p:extLst>
          </p:nvPr>
        </p:nvGraphicFramePr>
        <p:xfrm>
          <a:off x="857755" y="558352"/>
          <a:ext cx="8981046" cy="4261856"/>
        </p:xfrm>
        <a:graphic>
          <a:graphicData uri="http://schemas.openxmlformats.org/drawingml/2006/table">
            <a:tbl>
              <a:tblPr firstRow="1" firstCol="1" bandRow="1"/>
              <a:tblGrid>
                <a:gridCol w="675465"/>
                <a:gridCol w="3837223"/>
                <a:gridCol w="4468358"/>
              </a:tblGrid>
              <a:tr h="30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Было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Стало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островки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мягкого места.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ah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не заледеневшие места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только и смог </a:t>
                      </a:r>
                      <a:r>
                        <a:rPr lang="ru-RU" sz="12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выпалить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только и смог 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выкрикнуть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я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32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схватил </a:t>
                      </a: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зубами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дробовик, 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разинув свою кроваво-красную пасть</a:t>
                      </a:r>
                      <a:r>
                        <a:rPr lang="sah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(убрать)</a:t>
                      </a:r>
                      <a:r>
                        <a:rPr lang="ru-RU" sz="12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и отбросил его в сторону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схватил </a:t>
                      </a: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зубами 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 дробовик, и отбросил его в сторону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прыгнул к медведю, </a:t>
                      </a:r>
                      <a:r>
                        <a:rPr lang="ru-RU" sz="12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оказавшись у него со стороны левого бока.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 прыгнул к медведю, 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ока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зался с</a:t>
                      </a:r>
                      <a:r>
                        <a:rPr lang="ru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левого бока</a:t>
                      </a: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перешагнул моего напарника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перешагнул 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через</a:t>
                      </a: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моего напарника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Кажется, не </a:t>
                      </a:r>
                      <a:r>
                        <a:rPr lang="de-DE" sz="12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достал</a:t>
                      </a: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 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Кажется, не 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не задел</a:t>
                      </a:r>
                      <a:r>
                        <a:rPr lang="sah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закрыв лицо </a:t>
                      </a:r>
                      <a:r>
                        <a:rPr lang="de-DE" sz="120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рукавицами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закрыв лицо </a:t>
                      </a:r>
                      <a:r>
                        <a:rPr lang="de-DE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рука</a:t>
                      </a:r>
                      <a:r>
                        <a:rPr lang="sah-RU" sz="120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ми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8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зачем копьём на меня набросился?</a:t>
                      </a:r>
                      <a:endParaRPr lang="ru-RU" sz="1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Ты зачем </a:t>
                      </a:r>
                      <a:r>
                        <a:rPr lang="ru-RU" sz="1200" dirty="0">
                          <a:effectLst/>
                          <a:highlight>
                            <a:srgbClr val="FF00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копьём на меня набросился?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240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Работа над художественным текстом (ПОЭЗИЯ)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/>
              <a:t>Было </a:t>
            </a:r>
            <a:endParaRPr lang="ru-RU" sz="4400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/>
              <a:t>Стало</a:t>
            </a:r>
            <a:endParaRPr lang="ru-RU" sz="4000" b="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785444"/>
              </p:ext>
            </p:extLst>
          </p:nvPr>
        </p:nvGraphicFramePr>
        <p:xfrm>
          <a:off x="-134604" y="3434057"/>
          <a:ext cx="14346790" cy="143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Документ" r:id="rId4" imgW="6829572" imgH="684383" progId="Word.Document.12">
                  <p:embed/>
                </p:oleObj>
              </mc:Choice>
              <mc:Fallback>
                <p:oleObj name="Документ" r:id="rId4" imgW="6829572" imgH="6843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134604" y="3434057"/>
                        <a:ext cx="14346790" cy="1437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66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41" y="640254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Имена собственные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3600" dirty="0" smtClean="0">
                <a:solidFill>
                  <a:srgbClr val="7030A0"/>
                </a:solidFill>
              </a:rPr>
              <a:t>  Было:                                     Стало:</a:t>
            </a:r>
            <a:endParaRPr lang="ru-RU" sz="3600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7442318"/>
              </p:ext>
            </p:extLst>
          </p:nvPr>
        </p:nvGraphicFramePr>
        <p:xfrm>
          <a:off x="1124792" y="2055378"/>
          <a:ext cx="9135908" cy="3827532"/>
        </p:xfrm>
        <a:graphic>
          <a:graphicData uri="http://schemas.openxmlformats.org/drawingml/2006/table">
            <a:tbl>
              <a:tblPr firstRow="1" firstCol="1" bandRow="1"/>
              <a:tblGrid>
                <a:gridCol w="4062018"/>
                <a:gridCol w="5073890"/>
              </a:tblGrid>
              <a:tr h="956883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/>
                          <a:ea typeface="Calibri"/>
                        </a:rPr>
                        <a:t>Эрен Сирэй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i="0" dirty="0">
                          <a:effectLst/>
                          <a:latin typeface="Times New Roman"/>
                          <a:ea typeface="Calibri"/>
                        </a:rPr>
                        <a:t>Эриэн-Сирэй</a:t>
                      </a:r>
                      <a:endParaRPr lang="ru-RU" sz="2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883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/>
                          <a:ea typeface="Calibri"/>
                        </a:rPr>
                        <a:t>Василий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i="0" dirty="0">
                          <a:effectLst/>
                          <a:latin typeface="Times New Roman"/>
                          <a:ea typeface="Calibri"/>
                        </a:rPr>
                        <a:t>Басылаччаан </a:t>
                      </a:r>
                      <a:endParaRPr lang="ru-RU" sz="2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883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dirty="0">
                          <a:effectLst/>
                          <a:latin typeface="Times New Roman"/>
                          <a:ea typeface="Calibri"/>
                        </a:rPr>
                        <a:t>Николай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i="0" dirty="0">
                          <a:effectLst/>
                          <a:latin typeface="Times New Roman"/>
                          <a:ea typeface="Calibri"/>
                        </a:rPr>
                        <a:t>Ньукулаччаан </a:t>
                      </a:r>
                      <a:endParaRPr lang="ru-RU" sz="2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6883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dirty="0" smtClean="0">
                          <a:effectLst/>
                          <a:latin typeface="Times New Roman"/>
                          <a:ea typeface="Calibri"/>
                        </a:rPr>
                        <a:t>Егор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sah-RU" sz="2400" i="0" dirty="0">
                          <a:effectLst/>
                          <a:latin typeface="Times New Roman"/>
                          <a:ea typeface="Calibri"/>
                        </a:rPr>
                        <a:t>Джёгёччээн </a:t>
                      </a:r>
                      <a:endParaRPr lang="ru-RU" sz="2400" i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22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76" y="4940301"/>
            <a:ext cx="10515600" cy="28527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Картинки по запросу Тимофей Сметанин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14" y="3324324"/>
            <a:ext cx="176212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блож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58" y="753673"/>
            <a:ext cx="1691236" cy="229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96354" y="890124"/>
            <a:ext cx="594764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ah-RU" sz="2400" b="1" dirty="0">
                <a:latin typeface="Times New Roman"/>
                <a:ea typeface="Calibri"/>
                <a:cs typeface="Times New Roman"/>
              </a:rPr>
              <a:t>Художественные произведения поэта, прозаика, </a:t>
            </a:r>
            <a:endParaRPr lang="ru-RU" sz="24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sah-RU" sz="2400" b="1" dirty="0">
                <a:latin typeface="Times New Roman"/>
                <a:ea typeface="Calibri"/>
                <a:cs typeface="Times New Roman"/>
              </a:rPr>
              <a:t>публициста и драматурга Т.Е. Сметанина  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0237" y="2370965"/>
            <a:ext cx="7634500" cy="2927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sah-RU" sz="2400" i="1" dirty="0" smtClean="0">
                <a:latin typeface="Times New Roman"/>
                <a:ea typeface="Calibri"/>
              </a:rPr>
              <a:t>Рассказы</a:t>
            </a:r>
            <a:r>
              <a:rPr lang="sah-RU" sz="2400" dirty="0" smtClean="0">
                <a:latin typeface="Times New Roman"/>
                <a:ea typeface="Calibri"/>
              </a:rPr>
              <a:t> </a:t>
            </a:r>
            <a:r>
              <a:rPr lang="sah-RU" sz="2400" dirty="0">
                <a:latin typeface="Times New Roman"/>
                <a:ea typeface="Calibri"/>
              </a:rPr>
              <a:t>- “Мэхээлэчээн булчут кэпсээннэрэ” (15 </a:t>
            </a:r>
            <a:r>
              <a:rPr lang="sah-RU" sz="2400" dirty="0" smtClean="0">
                <a:latin typeface="Times New Roman"/>
                <a:ea typeface="Calibri"/>
              </a:rPr>
              <a:t>рассказов)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ah-RU" sz="2400" dirty="0" smtClean="0">
                <a:latin typeface="Times New Roman"/>
                <a:ea typeface="Calibri"/>
                <a:cs typeface="Times New Roman"/>
              </a:rPr>
              <a:t>2. Сказка “Күөрэгэй</a:t>
            </a:r>
            <a:r>
              <a:rPr lang="sah-RU" sz="2400" dirty="0">
                <a:latin typeface="Times New Roman"/>
                <a:ea typeface="Calibri"/>
                <a:cs typeface="Times New Roman"/>
              </a:rPr>
              <a:t>” (15 стр</a:t>
            </a:r>
            <a:r>
              <a:rPr lang="sah-RU" sz="2400" dirty="0" smtClean="0">
                <a:latin typeface="Times New Roman"/>
                <a:ea typeface="Calibri"/>
                <a:cs typeface="Times New Roman"/>
              </a:rPr>
              <a:t>);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ah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ea typeface="Calibri"/>
                <a:cs typeface="Times New Roman"/>
              </a:rPr>
              <a:t>3. </a:t>
            </a:r>
            <a:r>
              <a:rPr lang="sah-RU" sz="2400" i="1" dirty="0" smtClean="0">
                <a:latin typeface="Times New Roman"/>
                <a:ea typeface="Calibri"/>
                <a:cs typeface="Times New Roman"/>
              </a:rPr>
              <a:t>Драма</a:t>
            </a:r>
            <a:r>
              <a:rPr lang="sah-RU" sz="24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sah-RU" sz="2400" dirty="0">
                <a:latin typeface="Times New Roman"/>
                <a:ea typeface="Calibri"/>
                <a:cs typeface="Times New Roman"/>
              </a:rPr>
              <a:t>-   “Лоокуут уонна Ньургуһун” (59 стр</a:t>
            </a:r>
            <a:r>
              <a:rPr lang="sah-RU" sz="2400" dirty="0" smtClean="0">
                <a:latin typeface="Times New Roman"/>
                <a:ea typeface="Calibri"/>
                <a:cs typeface="Times New Roman"/>
              </a:rPr>
              <a:t>);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ah-RU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 smtClean="0">
                <a:ea typeface="Calibri"/>
                <a:cs typeface="Times New Roman"/>
              </a:rPr>
              <a:t>4. </a:t>
            </a:r>
            <a:r>
              <a:rPr lang="sah-RU" sz="2400" i="1" dirty="0" smtClean="0">
                <a:latin typeface="Times New Roman"/>
                <a:ea typeface="Calibri"/>
              </a:rPr>
              <a:t>Публицистика</a:t>
            </a:r>
            <a:r>
              <a:rPr lang="sah-RU" sz="2400" dirty="0" smtClean="0">
                <a:latin typeface="Times New Roman"/>
                <a:ea typeface="Calibri"/>
              </a:rPr>
              <a:t> </a:t>
            </a:r>
            <a:r>
              <a:rPr lang="sah-RU" sz="2400" dirty="0">
                <a:latin typeface="Times New Roman"/>
                <a:ea typeface="Calibri"/>
              </a:rPr>
              <a:t>– “Саллаат ахтылҕана” (7 стр</a:t>
            </a:r>
            <a:r>
              <a:rPr lang="sah-RU" sz="2400" dirty="0" smtClean="0">
                <a:latin typeface="Times New Roman"/>
                <a:ea typeface="Calibri"/>
              </a:rPr>
              <a:t>), </a:t>
            </a:r>
            <a:r>
              <a:rPr lang="sah-RU" sz="2400" dirty="0">
                <a:latin typeface="Times New Roman"/>
                <a:ea typeface="Calibri"/>
              </a:rPr>
              <a:t>“Лена долгуннара” (4 стр); </a:t>
            </a:r>
            <a:endParaRPr lang="sah-RU" sz="2400" dirty="0" smtClean="0"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sah-RU" sz="2400" dirty="0" smtClean="0">
                <a:latin typeface="Times New Roman"/>
              </a:rPr>
              <a:t>5. Поэзия (14 стихотворений).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6574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Уважаемый читатель!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95" y="1092426"/>
            <a:ext cx="10738805" cy="5084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Наша </a:t>
            </a:r>
            <a:r>
              <a:rPr lang="ru-RU" sz="1600" dirty="0"/>
              <a:t>страна многонациональна. И всем гражданам России хотелось бы, чтобы процветал их родной язык, вливаясь в общий оркестр национальных культур. И так сложилось, что основное связующее звено, основной культурный посредник в общении между культурами России – это русский язык.</a:t>
            </a:r>
          </a:p>
          <a:p>
            <a:pPr marL="0" indent="0">
              <a:buNone/>
            </a:pPr>
            <a:r>
              <a:rPr lang="ru-RU" sz="1600" dirty="0"/>
              <a:t>Наверное, не все знают, что в России 37 государственных языков вместе с русским. И еще полтора десятка языков с рабочим государственным статусом. Многоязычие в РФ слабо обеспечено каналами </a:t>
            </a:r>
            <a:r>
              <a:rPr lang="ru-RU" sz="1600" dirty="0" err="1"/>
              <a:t>перевыражения</a:t>
            </a:r>
            <a:r>
              <a:rPr lang="ru-RU" sz="1600" dirty="0"/>
              <a:t>, то есть переводом. Так, мало произведений русской и мировой литературы переведены на национальные языки – а ведь именно это, согласно мировому опыту, является условием сохранения и развития живых языков (перед нами пример иврита, пример норвежского языка и др.). Литература, существующая на национальных языках, весьма скудна и зачастую узко регионально окрашена. А это означает, что: 1) национальные литературы лишены подпитки 2) их жизнь протекает автономно, как бы в параллельном мире, за китайской стеной истощающегося языка. (между тем известно, что язык не может жить в изоляции). 3) практика коммуникации через перевод в этих культурах не развита, традиций перевода практически нет. Вывод: необходимо организовать систему обучения переводу с национальных языков  и на национальные языки.</a:t>
            </a:r>
          </a:p>
          <a:p>
            <a:pPr marL="0" indent="0">
              <a:buNone/>
            </a:pPr>
            <a:r>
              <a:rPr lang="ru-RU" sz="1600" dirty="0"/>
              <a:t>Инструментом такого обучения внутри страны может и должен стать русский язык, обретающий роль культурного посредника.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Сегодня концепция языковой политики РФ начинает всерьез учитывать многоязычие.  Стало ясно, что </a:t>
            </a:r>
            <a:r>
              <a:rPr lang="ru-RU" sz="1600" dirty="0" err="1">
                <a:solidFill>
                  <a:srgbClr val="7030A0"/>
                </a:solidFill>
              </a:rPr>
              <a:t>полилингвальная</a:t>
            </a:r>
            <a:r>
              <a:rPr lang="ru-RU" sz="1600" dirty="0">
                <a:solidFill>
                  <a:srgbClr val="7030A0"/>
                </a:solidFill>
              </a:rPr>
              <a:t> концепция языковой политики является одной из базовых основ социальной стабильности российского общества. Только равноправный учет всех языковых способов самовыражения, принятых в РФ, может обеспечить равный доступ к информации и развитию, к культурным сокровищам человечества. В таком случае перевод  становится универсальным средством межкультурной коммуникации, а подготовка переводчиков – государственным делом.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Мы только в начале этого пути. Но мы добьемся результатов, потому что хотим их добиться.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7030A0"/>
                </a:solidFill>
              </a:rPr>
              <a:t>Дорогу осилит идущий.</a:t>
            </a:r>
          </a:p>
        </p:txBody>
      </p:sp>
    </p:spTree>
    <p:extLst>
      <p:ext uri="{BB962C8B-B14F-4D97-AF65-F5344CB8AC3E}">
        <p14:creationId xmlns:p14="http://schemas.microsoft.com/office/powerpoint/2010/main" val="2269633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292" y="899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+mn-lt"/>
                <a:cs typeface="Times New Roman" panose="02020603050405020304" pitchFamily="18" charset="0"/>
              </a:rPr>
            </a:br>
            <a:r>
              <a:rPr lang="ru-RU" dirty="0" smtClean="0"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+mn-lt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Государственные </a:t>
            </a:r>
            <a:r>
              <a:rPr lang="ru-RU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и официальные языки в субъектах Российской Федер</a:t>
            </a:r>
            <a:r>
              <a:rPr lang="ru-RU" b="1" dirty="0">
                <a:solidFill>
                  <a:srgbClr val="C00000"/>
                </a:solidFill>
                <a:latin typeface="+mn-lt"/>
              </a:rPr>
              <a:t>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b="1" dirty="0" smtClean="0"/>
          </a:p>
          <a:p>
            <a:pPr marL="0" indent="0">
              <a:buNone/>
            </a:pPr>
            <a:r>
              <a:rPr lang="ru-RU" sz="3600" b="1" dirty="0" smtClean="0"/>
              <a:t>Государственные языки в республиках РФ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:    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37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3600" b="1" dirty="0" smtClean="0"/>
              <a:t>Языки с официальным статусом</a:t>
            </a:r>
            <a:r>
              <a:rPr lang="ru-RU" sz="4000" b="1" dirty="0" smtClean="0"/>
              <a:t>: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15</a:t>
            </a:r>
          </a:p>
          <a:p>
            <a:pPr marL="0" indent="0">
              <a:buNone/>
            </a:pPr>
            <a:endParaRPr lang="ru-RU" sz="4000" b="1" dirty="0"/>
          </a:p>
          <a:p>
            <a:pPr marL="0" indent="0">
              <a:buNone/>
            </a:pPr>
            <a:r>
              <a:rPr lang="ru-RU" sz="3600" b="1" dirty="0" smtClean="0"/>
              <a:t>Якутский язык: 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440</a:t>
            </a:r>
            <a:r>
              <a:rPr lang="ru-RU" sz="3600" b="1" dirty="0" smtClean="0"/>
              <a:t> тыс. носителей (Саха/Якутия)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241743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Чубуку картин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1120"/>
            <a:ext cx="12259434" cy="91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      До встречи!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11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6" y="862333"/>
            <a:ext cx="1548066" cy="120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18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Энтузиасты, поддерживающие литературы и языки народов РФ в их связи с русским языком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Литературный институт имени М. Горького.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Издательство ОГИ – Максим </a:t>
            </a:r>
            <a:r>
              <a:rPr lang="ru-RU" dirty="0" err="1" smtClean="0"/>
              <a:t>Амелин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3. Фонд СЭИП – президент: С.А. Филатов – семинары для переводчиков с языков народов России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4.</a:t>
            </a:r>
            <a:r>
              <a:rPr lang="ru-RU" dirty="0" smtClean="0">
                <a:solidFill>
                  <a:prstClr val="black"/>
                </a:solidFill>
              </a:rPr>
              <a:t>(</a:t>
            </a:r>
            <a:r>
              <a:rPr lang="ru-RU" dirty="0">
                <a:solidFill>
                  <a:prstClr val="black"/>
                </a:solidFill>
              </a:rPr>
              <a:t>потенциально: Институт Перевода – Е.Н. Резниченко)</a:t>
            </a: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5. </a:t>
            </a:r>
            <a:r>
              <a:rPr lang="ru-RU" sz="2600" dirty="0">
                <a:solidFill>
                  <a:prstClr val="black"/>
                </a:solidFill>
              </a:rPr>
              <a:t>Стратегический центр развития перевода</a:t>
            </a:r>
          </a:p>
          <a:p>
            <a:pPr marL="0" lvl="0" indent="0">
              <a:buNone/>
            </a:pPr>
            <a:r>
              <a:rPr lang="ru-RU" sz="2600" dirty="0" smtClean="0">
                <a:solidFill>
                  <a:prstClr val="black"/>
                </a:solidFill>
              </a:rPr>
              <a:t>в </a:t>
            </a:r>
            <a:r>
              <a:rPr lang="ru-RU" sz="2600" dirty="0">
                <a:solidFill>
                  <a:prstClr val="black"/>
                </a:solidFill>
              </a:rPr>
              <a:t>России при РАО (только начинает)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78" y="1743833"/>
            <a:ext cx="1294726" cy="12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666" y="1857121"/>
            <a:ext cx="1178105" cy="182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435" y="4048609"/>
            <a:ext cx="2694815" cy="151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18" y="2391196"/>
            <a:ext cx="2004127" cy="111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76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543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sz="5300" b="1" dirty="0" smtClean="0">
                <a:solidFill>
                  <a:srgbClr val="C00000"/>
                </a:solidFill>
              </a:rPr>
              <a:t>«Якутская литература – </a:t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>
                <a:solidFill>
                  <a:srgbClr val="C00000"/>
                </a:solidFill>
              </a:rPr>
              <a:t> </a:t>
            </a:r>
            <a:r>
              <a:rPr lang="ru-RU" sz="5300" b="1" dirty="0" smtClean="0">
                <a:solidFill>
                  <a:srgbClr val="C00000"/>
                </a:solidFill>
              </a:rPr>
              <a:t>                                  по-русски»</a:t>
            </a:r>
            <a:r>
              <a:rPr lang="ru-RU" sz="5300" b="1" dirty="0">
                <a:solidFill>
                  <a:srgbClr val="C00000"/>
                </a:solidFill>
              </a:rPr>
              <a:t/>
            </a:r>
            <a:br>
              <a:rPr lang="ru-RU" sz="5300" b="1" dirty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     </a:t>
            </a:r>
            <a:r>
              <a:rPr lang="ru-RU" sz="4000" b="1" dirty="0" smtClean="0"/>
              <a:t>Семинар в г. Якутске 31 октября – 4 ноября 2017 г.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Участники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магистранты, аспиранты, студенты, преподаватели, писатели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        всего –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300 человек</a:t>
            </a:r>
          </a:p>
          <a:p>
            <a:r>
              <a:rPr lang="ru-RU" u="sng" dirty="0" smtClean="0">
                <a:solidFill>
                  <a:schemeClr val="accent1">
                    <a:lumMod val="75000"/>
                  </a:schemeClr>
                </a:solidFill>
              </a:rPr>
              <a:t>Ведущие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 переводчики художественной литературы Ирина Алексеева и Альбина Бояркина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858" y="245921"/>
            <a:ext cx="2735108" cy="205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33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84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441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/>
                <a:ea typeface="MS UI Gothic"/>
              </a:rPr>
              <a:t/>
            </a:r>
            <a:br>
              <a:rPr lang="ru-RU" sz="2200" dirty="0" smtClean="0">
                <a:latin typeface="Times New Roman"/>
                <a:ea typeface="MS UI Gothic"/>
              </a:rPr>
            </a:br>
            <a:r>
              <a:rPr lang="ru-RU" sz="2200" dirty="0">
                <a:latin typeface="Times New Roman"/>
                <a:ea typeface="MS UI Gothic"/>
              </a:rPr>
              <a:t/>
            </a:r>
            <a:br>
              <a:rPr lang="ru-RU" sz="2200" dirty="0">
                <a:latin typeface="Times New Roman"/>
                <a:ea typeface="MS UI Gothic"/>
              </a:rPr>
            </a:br>
            <a:r>
              <a:rPr lang="ru-RU" sz="2200" dirty="0" smtClean="0">
                <a:latin typeface="Times New Roman"/>
                <a:ea typeface="MS UI Gothic"/>
              </a:rPr>
              <a:t/>
            </a:r>
            <a:br>
              <a:rPr lang="ru-RU" sz="2200" dirty="0" smtClean="0">
                <a:latin typeface="Times New Roman"/>
                <a:ea typeface="MS UI Gothic"/>
              </a:rPr>
            </a:br>
            <a:r>
              <a:rPr lang="ru-RU" sz="2200" dirty="0">
                <a:latin typeface="Times New Roman"/>
                <a:ea typeface="MS UI Gothic"/>
              </a:rPr>
              <a:t> </a:t>
            </a:r>
            <a:r>
              <a:rPr lang="ru-RU" sz="2200" dirty="0">
                <a:latin typeface="Times New Roman"/>
                <a:ea typeface="Times New Roman"/>
              </a:rPr>
              <a:t/>
            </a:r>
            <a:br>
              <a:rPr lang="ru-RU" sz="22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Times New Roman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 </a:t>
            </a:r>
            <a:r>
              <a:rPr lang="ru-RU" sz="4400" dirty="0">
                <a:latin typeface="Times New Roman"/>
                <a:ea typeface="Times New Roman"/>
              </a:rPr>
              <a:t/>
            </a:r>
            <a:br>
              <a:rPr lang="ru-RU" sz="4400" dirty="0">
                <a:latin typeface="Times New Roman"/>
                <a:ea typeface="Times New Roman"/>
              </a:rPr>
            </a:br>
            <a:r>
              <a:rPr lang="ru-RU" dirty="0">
                <a:latin typeface="Verdana"/>
                <a:ea typeface="MS UI Gothic"/>
              </a:rPr>
              <a:t>                      </a:t>
            </a:r>
            <a:r>
              <a:rPr lang="ru-RU" dirty="0" smtClean="0">
                <a:latin typeface="Verdana"/>
                <a:ea typeface="MS UI Gothic"/>
              </a:rPr>
              <a:t/>
            </a:r>
            <a:br>
              <a:rPr lang="ru-RU" dirty="0" smtClean="0">
                <a:latin typeface="Verdana"/>
                <a:ea typeface="MS UI Gothic"/>
              </a:rPr>
            </a:br>
            <a:r>
              <a:rPr lang="ru-RU" dirty="0">
                <a:latin typeface="Verdana"/>
                <a:ea typeface="MS UI Gothic"/>
              </a:rPr>
              <a:t/>
            </a:r>
            <a:br>
              <a:rPr lang="ru-RU" dirty="0">
                <a:latin typeface="Verdana"/>
                <a:ea typeface="MS UI Gothic"/>
              </a:rPr>
            </a:br>
            <a:r>
              <a:rPr lang="ru-RU" dirty="0" smtClean="0">
                <a:latin typeface="Verdana"/>
                <a:ea typeface="MS UI Gothic"/>
              </a:rPr>
              <a:t/>
            </a:r>
            <a:br>
              <a:rPr lang="ru-RU" dirty="0" smtClean="0">
                <a:latin typeface="Verdana"/>
                <a:ea typeface="MS UI Gothic"/>
              </a:rPr>
            </a:br>
            <a:r>
              <a:rPr lang="ru-RU" dirty="0" smtClean="0">
                <a:latin typeface="Verdana"/>
                <a:ea typeface="MS UI Gothic"/>
              </a:rPr>
              <a:t/>
            </a:r>
            <a:br>
              <a:rPr lang="ru-RU" dirty="0" smtClean="0">
                <a:latin typeface="Verdana"/>
                <a:ea typeface="MS UI Gothic"/>
              </a:rPr>
            </a:b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                    </a:t>
            </a:r>
            <a: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Пособие по художественному переводу</a:t>
            </a:r>
            <a:r>
              <a:rPr lang="ru-RU" sz="2700" b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«</a:t>
            </a:r>
            <a:r>
              <a:rPr lang="ru-RU" sz="2700" b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ЯКУТСКАЯ ЛИТЕРАТУРА </a:t>
            </a:r>
            <a: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– ПО-РУССКИ»</a:t>
            </a:r>
            <a:br>
              <a:rPr lang="ru-RU" sz="2700" b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Серия</a:t>
            </a:r>
            <a:r>
              <a:rPr lang="ru-RU" sz="2700" b="1" i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: «Делаем книгу»</a:t>
            </a: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ea typeface="MS UI Gothic"/>
                <a:cs typeface="Times New Roman" panose="02020603050405020304" pitchFamily="18" charset="0"/>
              </a:rPr>
              <a:t> </a:t>
            </a:r>
            <a: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62151" y="6642121"/>
            <a:ext cx="9144000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Картинки по запросу Архар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60" y="4018235"/>
            <a:ext cx="2531505" cy="189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757488"/>
            <a:ext cx="7900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81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Уважаемый читатель!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4995" y="1092426"/>
            <a:ext cx="10738805" cy="5084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/>
              <a:t>Наша </a:t>
            </a:r>
            <a:r>
              <a:rPr lang="ru-RU" sz="1600" dirty="0"/>
              <a:t>страна многонациональна. И всем гражданам России хотелось бы, чтобы процветал их родной язык, вливаясь в общий оркестр национальных культур. И так сложилось, что основное связующее звено, основной культурный посредник в общении между культурами России – это русский язык.</a:t>
            </a:r>
          </a:p>
          <a:p>
            <a:pPr marL="0" indent="0">
              <a:buNone/>
            </a:pPr>
            <a:r>
              <a:rPr lang="ru-RU" sz="1600" dirty="0"/>
              <a:t>Наверное, не все знают, что в России 37 государственных языков вместе с русским. И еще полтора десятка языков с рабочим государственным статусом. Многоязычие в РФ слабо обеспечено каналами </a:t>
            </a:r>
            <a:r>
              <a:rPr lang="ru-RU" sz="1600" dirty="0" err="1"/>
              <a:t>перевыражения</a:t>
            </a:r>
            <a:r>
              <a:rPr lang="ru-RU" sz="1600" dirty="0"/>
              <a:t>, то есть переводом. Так, мало произведений русской и мировой литературы переведены на национальные языки – а ведь именно это, согласно мировому опыту, является условием сохранения и развития живых языков (перед нами пример иврита, пример норвежского языка и др.). Литература, существующая на национальных языках, весьма скудна и зачастую узко регионально окрашена. А это означает, что: 1) национальные литературы лишены подпитки 2) их жизнь протекает автономно, как бы в параллельном мире, за китайской стеной истощающегося языка. (между тем известно, что язык не может жить в изоляции). 3) практика коммуникации через перевод в этих культурах не развита, традиций перевода практически нет. Вывод: необходимо организовать систему обучения переводу с национальных языков  и на национальные языки.</a:t>
            </a:r>
          </a:p>
          <a:p>
            <a:pPr marL="0" indent="0">
              <a:buNone/>
            </a:pPr>
            <a:r>
              <a:rPr lang="ru-RU" sz="1600" dirty="0"/>
              <a:t>Инструментом такого обучения внутри страны может и должен стать русский язык, обретающий роль культурного посредника. </a:t>
            </a:r>
          </a:p>
          <a:p>
            <a:pPr marL="0" indent="0">
              <a:buNone/>
            </a:pPr>
            <a:r>
              <a:rPr lang="ru-RU" sz="1600" dirty="0"/>
              <a:t>Сегодня концепция языковой политики РФ начинает всерьез учитывать многоязычие.  Стало ясно, что </a:t>
            </a:r>
            <a:r>
              <a:rPr lang="ru-RU" sz="1600" dirty="0" err="1"/>
              <a:t>полилингвальная</a:t>
            </a:r>
            <a:r>
              <a:rPr lang="ru-RU" sz="1600" dirty="0"/>
              <a:t> концепция языковой политики является одной из базовых основ социальной стабильности российского общества. Только равноправный учет всех языковых способов самовыражения, принятых в РФ, может обеспечить равный доступ к информации и развитию, к культурным сокровищам человечества. В таком случае перевод  становится универсальным средством межкультурной коммуникации, а подготовка переводчиков – государственным делом.</a:t>
            </a:r>
          </a:p>
          <a:p>
            <a:pPr marL="0" indent="0">
              <a:buNone/>
            </a:pPr>
            <a:r>
              <a:rPr lang="ru-RU" sz="1600" dirty="0"/>
              <a:t>Мы только в начале этого пути. Но мы добьемся результатов, потому что хотим их добиться.</a:t>
            </a:r>
          </a:p>
          <a:p>
            <a:pPr marL="0" indent="0">
              <a:buNone/>
            </a:pPr>
            <a:r>
              <a:rPr lang="ru-RU" sz="1600" dirty="0"/>
              <a:t>Дорогу осилит идущий.</a:t>
            </a:r>
          </a:p>
        </p:txBody>
      </p:sp>
    </p:spTree>
    <p:extLst>
      <p:ext uri="{BB962C8B-B14F-4D97-AF65-F5344CB8AC3E}">
        <p14:creationId xmlns:p14="http://schemas.microsoft.com/office/powerpoint/2010/main" val="116675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Тимофей </a:t>
            </a:r>
            <a:r>
              <a:rPr lang="ru-RU" b="1" dirty="0" err="1" smtClean="0">
                <a:solidFill>
                  <a:srgbClr val="0070C0"/>
                </a:solidFill>
              </a:rPr>
              <a:t>Сметанин</a:t>
            </a:r>
            <a:r>
              <a:rPr lang="ru-RU" b="1" dirty="0" smtClean="0">
                <a:solidFill>
                  <a:srgbClr val="0070C0"/>
                </a:solidFill>
              </a:rPr>
              <a:t> (1919-1947)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Картинки по запросу Тимофей Сметанин картин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9" y="2505075"/>
            <a:ext cx="491278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2" y="2505075"/>
            <a:ext cx="4912784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931" y="732794"/>
            <a:ext cx="176212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0280" y="816368"/>
            <a:ext cx="1139825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1548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1183</Words>
  <Application>Microsoft Office PowerPoint</Application>
  <PresentationFormat>Произвольный</PresentationFormat>
  <Paragraphs>137</Paragraphs>
  <Slides>20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Тема Office</vt:lpstr>
      <vt:lpstr>Документ</vt:lpstr>
      <vt:lpstr>            ЧУБУКУ      и другие АРХАРЫ      якутского перевода</vt:lpstr>
      <vt:lpstr>  Государственные и официальные языки в субъектах Российской Федерации </vt:lpstr>
      <vt:lpstr>Энтузиасты, поддерживающие литературы и языки народов РФ в их связи с русским языком</vt:lpstr>
      <vt:lpstr>                       «Якутская литература –                                     по-русски»      Семинар в г. Якутске 31 октября – 4 ноября 2017 г.</vt:lpstr>
      <vt:lpstr>Презентация PowerPoint</vt:lpstr>
      <vt:lpstr>Презентация PowerPoint</vt:lpstr>
      <vt:lpstr>                                                                         Пособие по художественному переводу  «ЯКУТСКАЯ ЛИТЕРАТУРА – ПО-РУССКИ» Серия: «Делаем книгу»     </vt:lpstr>
      <vt:lpstr> Уважаемый читатель! </vt:lpstr>
      <vt:lpstr>Тимофей Сметанин (1919-1947)</vt:lpstr>
      <vt:lpstr>                         Проблемы:</vt:lpstr>
      <vt:lpstr>II. Культурные различия</vt:lpstr>
      <vt:lpstr>         АРХАР        и           ЧУБУКУ</vt:lpstr>
      <vt:lpstr> III. Русский язык </vt:lpstr>
      <vt:lpstr>III. Русский язык</vt:lpstr>
      <vt:lpstr>Презентация PowerPoint</vt:lpstr>
      <vt:lpstr>Работа над художественным текстом (ПОЭЗИЯ)</vt:lpstr>
      <vt:lpstr>                   Имена собственные         Было:                                     Стало:</vt:lpstr>
      <vt:lpstr>Презентация PowerPoint</vt:lpstr>
      <vt:lpstr> Уважаемый читатель! </vt:lpstr>
      <vt:lpstr>                                               До встречи!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Алексеева Ирина Сергеевна</dc:creator>
  <cp:lastModifiedBy>User</cp:lastModifiedBy>
  <cp:revision>24</cp:revision>
  <cp:lastPrinted>2017-11-16T20:53:49Z</cp:lastPrinted>
  <dcterms:created xsi:type="dcterms:W3CDTF">2017-11-15T14:06:31Z</dcterms:created>
  <dcterms:modified xsi:type="dcterms:W3CDTF">2017-11-17T20:10:18Z</dcterms:modified>
</cp:coreProperties>
</file>