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3" r:id="rId3"/>
    <p:sldId id="307" r:id="rId4"/>
    <p:sldId id="310" r:id="rId5"/>
    <p:sldId id="308" r:id="rId6"/>
    <p:sldId id="311" r:id="rId7"/>
    <p:sldId id="256" r:id="rId8"/>
    <p:sldId id="273" r:id="rId9"/>
    <p:sldId id="309" r:id="rId10"/>
    <p:sldId id="286" r:id="rId11"/>
    <p:sldId id="293" r:id="rId12"/>
    <p:sldId id="313" r:id="rId13"/>
    <p:sldId id="291" r:id="rId14"/>
    <p:sldId id="295" r:id="rId15"/>
    <p:sldId id="312" r:id="rId16"/>
    <p:sldId id="296" r:id="rId17"/>
    <p:sldId id="297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CC000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2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1CDB-B094-4FD7-B0D8-B5E97CB4ABB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435C-D4B9-493F-BC86-FE4940FAF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1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hyperlink" Target="http://stanpark.ru/metal/tokarnye_stanki/9533/12252/" TargetMode="Externa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518E"/>
                </a:solidFill>
              </a:rPr>
              <a:t>Казакевич Владимир Михайлович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доктор педагогических наук, профессор,</a:t>
            </a:r>
            <a:br>
              <a:rPr lang="ru-RU" sz="2800" b="1" dirty="0" smtClean="0"/>
            </a:br>
            <a:r>
              <a:rPr lang="ru-RU" sz="2800" b="1" dirty="0" smtClean="0"/>
              <a:t>ведущий  научный сотрудник Института стратегии развития образования </a:t>
            </a:r>
            <a:r>
              <a:rPr lang="ru-RU" sz="2800" b="1" dirty="0" smtClean="0"/>
              <a:t>РАО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en-US" sz="2800" b="1" smtClean="0"/>
              <a:t>kazak1943@yandex.ru)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712968" cy="259228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3600" b="1" dirty="0" smtClean="0">
                <a:solidFill>
                  <a:srgbClr val="007033"/>
                </a:solidFill>
              </a:rPr>
              <a:t>ОБНОВЛЕНИЕ СОДЕРЖАНИЯ ОБЩЕГО ТЕХНОЛОГИЧЕСКОГО ОБРАЗОВАНИЯ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3600" b="1" dirty="0" smtClean="0">
                <a:solidFill>
                  <a:srgbClr val="007033"/>
                </a:solidFill>
              </a:rPr>
              <a:t>В УСЛОВИЯХ СОВРЕМЕННОЙ ТЕХНОСФЕРЫ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3600" b="1" dirty="0" smtClean="0">
                <a:solidFill>
                  <a:srgbClr val="007033"/>
                </a:solidFill>
              </a:rPr>
              <a:t>И ИНФОРМАЦИОННОЙ СРЕДЫ </a:t>
            </a:r>
            <a:r>
              <a:rPr lang="en-US" sz="3600" b="1" dirty="0" smtClean="0">
                <a:solidFill>
                  <a:srgbClr val="007033"/>
                </a:solidFill>
              </a:rPr>
              <a:t>XXI </a:t>
            </a:r>
            <a:r>
              <a:rPr lang="ru-RU" sz="3600" b="1" dirty="0" smtClean="0">
                <a:solidFill>
                  <a:srgbClr val="007033"/>
                </a:solidFill>
              </a:rPr>
              <a:t>ВЕКА</a:t>
            </a:r>
            <a:endParaRPr lang="ru-RU" sz="3600" b="1" dirty="0">
              <a:solidFill>
                <a:srgbClr val="0070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Общеметодологическое определение технологии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24744"/>
            <a:ext cx="8507288" cy="56726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/>
              <a:t>Технология - это </a:t>
            </a:r>
            <a:r>
              <a:rPr lang="ru-RU" sz="2800" b="1" dirty="0" smtClean="0">
                <a:solidFill>
                  <a:srgbClr val="FF0000"/>
                </a:solidFill>
              </a:rPr>
              <a:t>строго упорядоченный (алгоритмизированный, предполагающий возможность стереотипного повторения операций и результатов) комплекс организационных мер, операций и методов воздействия на материалы, энергию, информацию, объекты живой природы или социальной среды</a:t>
            </a:r>
            <a:r>
              <a:rPr lang="ru-RU" sz="2800" b="1" dirty="0" smtClean="0"/>
              <a:t>, который предопределяется  имеющимися техническими средствами, научными знаниями, квалификацией работников, инфраструктурой и обеспечивает возможность преобразования предметов труда в желательные одинаковые конечные продукты труда, обладающие заданной потребительной стоимостью.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НАУЧНЫЙ БАЗИС СОВРЕМЕННОГО ОБЩЕГО ТЕХНОЛОГИЧЕСКОГО ОБРАЗОВАНИЯ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9"/>
            <a:ext cx="4186808" cy="489654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20000"/>
              </a:lnSpc>
              <a:buNone/>
            </a:pPr>
            <a:r>
              <a:rPr lang="ru-RU" sz="3400" b="1" dirty="0" smtClean="0"/>
              <a:t>ОБЛАСТИ СУЩЕСТВОВАНИЯ ПРЕДМЕТОВ ТРУДА</a:t>
            </a:r>
          </a:p>
          <a:p>
            <a:pPr marL="1080000" lvl="0" indent="-1440000">
              <a:lnSpc>
                <a:spcPct val="120000"/>
              </a:lnSpc>
              <a:buNone/>
            </a:pPr>
            <a:r>
              <a:rPr lang="ru-RU" sz="2200" b="1" dirty="0" smtClean="0"/>
              <a:t>     МАТЕРИАЛЬНЫЕ ОБЪЕКТЫ </a:t>
            </a:r>
          </a:p>
          <a:p>
            <a:pPr marL="792000"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/>
              <a:t>естественная природная среда (сфера неживой природы); </a:t>
            </a:r>
          </a:p>
          <a:p>
            <a:pPr marL="7920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/>
              <a:t>естественная природная среда (сфера живой природы);</a:t>
            </a:r>
          </a:p>
          <a:p>
            <a:pPr marL="792000"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err="1" smtClean="0"/>
              <a:t>квазиприродная</a:t>
            </a:r>
            <a:r>
              <a:rPr lang="ru-RU" sz="2200" b="1" dirty="0" smtClean="0"/>
              <a:t> среда – ТЕХНОСФЕРА (неживая составляющая); </a:t>
            </a:r>
          </a:p>
          <a:p>
            <a:pPr marL="792000"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err="1" smtClean="0"/>
              <a:t>квазиприродная</a:t>
            </a:r>
            <a:r>
              <a:rPr lang="ru-RU" sz="2200" b="1" dirty="0" smtClean="0"/>
              <a:t> среда – ТЕХНОСФЕРА (живая составляющая).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sz="2200" b="1" dirty="0" smtClean="0"/>
              <a:t>    ЭНЕРГИЯ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sz="2200" b="1" dirty="0" smtClean="0"/>
              <a:t>    ИНФРМАЦИОННАЯ СРЕДА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sz="2200" b="1" dirty="0" smtClean="0"/>
              <a:t>    СОЦИАЛЬНАЯ СРЕДА</a:t>
            </a:r>
          </a:p>
          <a:p>
            <a:pPr>
              <a:lnSpc>
                <a:spcPct val="120000"/>
              </a:lnSpc>
              <a:buNone/>
            </a:pPr>
            <a:r>
              <a:rPr lang="ru-RU" b="1" cap="small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772816"/>
            <a:ext cx="439248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ПРЕДСТАВЛЕНИЕ ПРЕДМЕТОВ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ТРУДА В ТЕХНОЛОГИЯХ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Предметная область физического проявления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Форма воплощения (нормальное состояние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293096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ТЕХНОЛОГИЧЕСКИЕ ПРОЦЕССЫ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Получение</a:t>
            </a:r>
            <a:br>
              <a:rPr lang="ru-RU" b="1" dirty="0" smtClean="0"/>
            </a:br>
            <a:r>
              <a:rPr lang="ru-RU" b="1" dirty="0" smtClean="0"/>
              <a:t>Преобразование</a:t>
            </a:r>
            <a:br>
              <a:rPr lang="ru-RU" b="1" dirty="0" smtClean="0"/>
            </a:br>
            <a:r>
              <a:rPr lang="ru-RU" b="1" dirty="0" smtClean="0"/>
              <a:t>Транспортировка</a:t>
            </a:r>
            <a:br>
              <a:rPr lang="ru-RU" b="1" dirty="0" smtClean="0"/>
            </a:br>
            <a:r>
              <a:rPr lang="ru-RU" b="1" dirty="0" smtClean="0"/>
              <a:t>Применение (использование или эксплуатация)</a:t>
            </a:r>
            <a:br>
              <a:rPr lang="ru-RU" b="1" dirty="0" smtClean="0"/>
            </a:br>
            <a:r>
              <a:rPr lang="ru-RU" b="1" dirty="0" smtClean="0"/>
              <a:t>Накопление и хранение</a:t>
            </a:r>
            <a:br>
              <a:rPr lang="ru-RU" b="1" dirty="0" smtClean="0"/>
            </a:br>
            <a:r>
              <a:rPr lang="ru-RU" b="1" dirty="0" smtClean="0"/>
              <a:t>Утилизация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МОРФОЛОГИЧЕСКАЯ МАТРИЦА ТЕХНОЛОГИЙ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29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Г. </a:t>
            </a:r>
            <a:r>
              <a:rPr lang="ru-RU" sz="3200" b="1" dirty="0" smtClean="0"/>
              <a:t>Спектр технологий в новом содержании школьного технологического образования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2002660" cy="16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268760"/>
            <a:ext cx="2075894" cy="168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2232248" cy="19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asiarussia.ru/upload/iblock/d4c/d4c96bb5179d86fee1020404af5efac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96952"/>
            <a:ext cx="2588075" cy="1881490"/>
          </a:xfrm>
          <a:prstGeom prst="rect">
            <a:avLst/>
          </a:prstGeom>
          <a:noFill/>
        </p:spPr>
      </p:pic>
      <p:pic>
        <p:nvPicPr>
          <p:cNvPr id="1035" name="Picture 11" descr="https://im1-tub-ru.yandex.net/i?id=1de88097927d418b0dddd7a4405b7dc0&amp;n=33&amp;h=215&amp;w=28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924944"/>
            <a:ext cx="2517651" cy="1886046"/>
          </a:xfrm>
          <a:prstGeom prst="rect">
            <a:avLst/>
          </a:prstGeom>
          <a:noFill/>
        </p:spPr>
      </p:pic>
      <p:pic>
        <p:nvPicPr>
          <p:cNvPr id="1037" name="Picture 13" descr="http://admin.zamay.org/static/images/previews/11/118915-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057800"/>
            <a:ext cx="2592288" cy="1800200"/>
          </a:xfrm>
          <a:prstGeom prst="rect">
            <a:avLst/>
          </a:prstGeom>
          <a:noFill/>
        </p:spPr>
      </p:pic>
      <p:pic>
        <p:nvPicPr>
          <p:cNvPr id="1039" name="Picture 15" descr="http://www.ryazagro.ru/upload/iblock/b5d/r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056489"/>
            <a:ext cx="2664296" cy="1801511"/>
          </a:xfrm>
          <a:prstGeom prst="rect">
            <a:avLst/>
          </a:prstGeom>
          <a:noFill/>
        </p:spPr>
      </p:pic>
      <p:pic>
        <p:nvPicPr>
          <p:cNvPr id="1041" name="Picture 17" descr="https://blog.bitrix24.ru/upload/resize_cache/blog/fb4/620_2500_1/fb4a35b9e8789b2d0217e4641abbfa7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995801"/>
            <a:ext cx="2809156" cy="1862199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196752"/>
            <a:ext cx="1794322" cy="16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536504" cy="1131910"/>
          </a:xfrm>
        </p:spPr>
        <p:txBody>
          <a:bodyPr>
            <a:normAutofit fontScale="90000"/>
          </a:bodyPr>
          <a:lstStyle/>
          <a:p>
            <a:r>
              <a:rPr lang="ru-RU" sz="1800" b="1" cap="all" dirty="0" smtClean="0"/>
              <a:t>ТЕМАТИЧЕСКОЕ</a:t>
            </a:r>
            <a:r>
              <a:rPr lang="ru-RU" sz="1800" cap="all" dirty="0" smtClean="0"/>
              <a:t> </a:t>
            </a:r>
            <a:r>
              <a:rPr lang="ru-RU" sz="1800" b="1" cap="all" dirty="0" smtClean="0"/>
              <a:t>Содержание курса технологии в НАЧАЛЬНОМ, основном и ПОЛНОМ СРЕДНЕМ ОБЩЕМ ОБРАЗОВАНИИ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40630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cap="all" dirty="0" smtClean="0"/>
              <a:t>         </a:t>
            </a:r>
            <a:endParaRPr lang="ru-RU" sz="1600" b="1" cap="all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Основы производства.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Технология.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Техника.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Технологии получения, обработки, преобразования и использования материалов (включая пищевые продукты).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Технологии получения, преобразования и использования энергии.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Технологии получения, обработки и использования информации.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Технологии растениеводства.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Технологии животноводства.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Социально-экономические технологии.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Методы и средства творческой исследовательской и проектной деятельности (технологии науки).</a:t>
            </a:r>
          </a:p>
          <a:p>
            <a:endParaRPr lang="ru-RU" sz="2000" cap="all" dirty="0" smtClean="0"/>
          </a:p>
          <a:p>
            <a:pPr>
              <a:buNone/>
            </a:pPr>
            <a:endParaRPr lang="ru-RU" cap="all" dirty="0" smtClean="0"/>
          </a:p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71799" cy="19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28"/>
            <a:ext cx="1835743" cy="20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Концентрическое построение содержания общего технологического образования</a:t>
            </a:r>
            <a:br>
              <a:rPr lang="ru-RU" sz="3200" b="1" dirty="0" smtClean="0"/>
            </a:br>
            <a:r>
              <a:rPr lang="ru-RU" sz="3200" b="1" dirty="0" smtClean="0"/>
              <a:t>базовая инвариантная составляющая + вариативная часть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2492896"/>
            <a:ext cx="390912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1-4 классы – пропедевтическое технологическое образование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5-9 классы – основное общее технологическое образование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007033"/>
                </a:solidFill>
              </a:rPr>
              <a:t>10-11 классы углубленное общее технологическое образован</a:t>
            </a:r>
            <a:r>
              <a:rPr lang="ru-RU" sz="2000" b="1" dirty="0" smtClean="0"/>
              <a:t>ие</a:t>
            </a:r>
            <a:endParaRPr lang="ru-RU" sz="2000" b="1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3719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/>
              <a:t>Проект </a:t>
            </a:r>
            <a:r>
              <a:rPr lang="ru-RU" sz="2400" b="1" cap="all" dirty="0"/>
              <a:t>структуры и информационного наполнения  </a:t>
            </a:r>
            <a:r>
              <a:rPr lang="ru-RU" sz="2400" b="1" cap="all" dirty="0" smtClean="0"/>
              <a:t>нового содержания ОБЩЕГО технологического </a:t>
            </a:r>
            <a:r>
              <a:rPr lang="ru-RU" sz="2400" b="1" cap="all" dirty="0"/>
              <a:t>образования </a:t>
            </a:r>
            <a:r>
              <a:rPr lang="ru-RU" sz="2400" b="1" cap="all" dirty="0" smtClean="0"/>
              <a:t/>
            </a:r>
            <a:br>
              <a:rPr lang="ru-RU" sz="2400" b="1" cap="all" dirty="0" smtClean="0"/>
            </a:br>
            <a:r>
              <a:rPr lang="ru-RU" sz="3100" b="1" cap="all" dirty="0" smtClean="0"/>
              <a:t>НАЧАЛЬНАЯ ШКОЛА</a:t>
            </a:r>
            <a:endParaRPr lang="ru-RU" sz="3100" dirty="0"/>
          </a:p>
        </p:txBody>
      </p:sp>
      <p:pic>
        <p:nvPicPr>
          <p:cNvPr id="4" name="Рисунок 3" descr="157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85184"/>
            <a:ext cx="1730775" cy="1542313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3011" name="Picture 3" descr="http://www.arhcity.ru/data/0/1feb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157192"/>
            <a:ext cx="2736379" cy="1539515"/>
          </a:xfrm>
          <a:prstGeom prst="rect">
            <a:avLst/>
          </a:prstGeom>
          <a:noFill/>
        </p:spPr>
      </p:pic>
      <p:pic>
        <p:nvPicPr>
          <p:cNvPr id="43015" name="Picture 7" descr="http://cs628629.vk.me/v628629784/45472/yXcXiSC78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3176"/>
            <a:ext cx="1905000" cy="1676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552728" cy="35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1594"/>
          </a:xfrm>
        </p:spPr>
        <p:txBody>
          <a:bodyPr>
            <a:noAutofit/>
          </a:bodyPr>
          <a:lstStyle/>
          <a:p>
            <a:r>
              <a:rPr lang="ru-RU" sz="2000" b="1" cap="all" dirty="0" smtClean="0"/>
              <a:t>Проект структуры и информационного наполнения  нового содержания ОБЩЕГО технологического образования </a:t>
            </a:r>
            <a:br>
              <a:rPr lang="ru-RU" sz="2000" b="1" cap="all" dirty="0" smtClean="0"/>
            </a:br>
            <a:r>
              <a:rPr lang="ru-RU" sz="2800" b="1" cap="all" dirty="0" smtClean="0"/>
              <a:t>Основная школа </a:t>
            </a:r>
            <a:endParaRPr lang="ru-RU" sz="2800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0967" name="Picture 7" descr="http://www.albioncom.ru/img/photo/sca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301208"/>
            <a:ext cx="1901287" cy="1318226"/>
          </a:xfrm>
          <a:prstGeom prst="rect">
            <a:avLst/>
          </a:prstGeom>
          <a:noFill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301208"/>
            <a:ext cx="2346970" cy="132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5301208"/>
            <a:ext cx="2304256" cy="135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29200"/>
            <a:ext cx="2028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339752" y="5157192"/>
            <a:ext cx="0" cy="13681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39752" y="5013176"/>
            <a:ext cx="172819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067944" y="2996952"/>
            <a:ext cx="0" cy="201622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8015125" cy="39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0404648" y="6206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339752" y="5229200"/>
            <a:ext cx="158417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23928" y="1988840"/>
            <a:ext cx="0" cy="32403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/>
              <a:t/>
            </a:r>
            <a:br>
              <a:rPr lang="ru-RU" sz="2400" b="1" cap="all" dirty="0" smtClean="0"/>
            </a:br>
            <a:r>
              <a:rPr lang="ru-RU" sz="2400" b="1" cap="all" dirty="0" smtClean="0"/>
              <a:t/>
            </a:r>
            <a:br>
              <a:rPr lang="ru-RU" sz="2400" b="1" cap="all" dirty="0" smtClean="0"/>
            </a:br>
            <a:r>
              <a:rPr lang="ru-RU" sz="2400" b="1" cap="all" dirty="0" smtClean="0"/>
              <a:t/>
            </a:r>
            <a:br>
              <a:rPr lang="ru-RU" sz="2400" b="1" cap="all" dirty="0" smtClean="0"/>
            </a:br>
            <a:r>
              <a:rPr lang="ru-RU" sz="2400" b="1" cap="all" dirty="0" smtClean="0"/>
              <a:t>Проект </a:t>
            </a:r>
            <a:r>
              <a:rPr lang="ru-RU" sz="2400" b="1" cap="all" dirty="0"/>
              <a:t>структуры и информационного наполнения  содержания </a:t>
            </a:r>
            <a:r>
              <a:rPr lang="ru-RU" sz="2400" b="1" cap="all" dirty="0" smtClean="0"/>
              <a:t>ОБЩЕГО технологического </a:t>
            </a:r>
            <a:r>
              <a:rPr lang="ru-RU" sz="2400" b="1" cap="all" dirty="0"/>
              <a:t>образования </a:t>
            </a:r>
            <a:r>
              <a:rPr lang="ru-RU" sz="2400" b="1" cap="all" dirty="0" smtClean="0"/>
              <a:t/>
            </a:r>
            <a:br>
              <a:rPr lang="ru-RU" sz="2400" b="1" cap="all" dirty="0" smtClean="0"/>
            </a:br>
            <a:r>
              <a:rPr lang="ru-RU" sz="3100" b="1" cap="all" dirty="0" smtClean="0"/>
              <a:t>полная средняя школа</a:t>
            </a:r>
            <a:r>
              <a:rPr lang="ru-RU" sz="2700" b="1" cap="all" dirty="0" smtClean="0"/>
              <a:t/>
            </a:r>
            <a:br>
              <a:rPr lang="ru-RU" sz="27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200800" cy="415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24300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154" y="3356992"/>
            <a:ext cx="4085854" cy="31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476672"/>
          <a:ext cx="8712968" cy="5943600"/>
        </p:xfrm>
        <a:graphic>
          <a:graphicData uri="http://schemas.openxmlformats.org/drawingml/2006/table">
            <a:tbl>
              <a:tblPr/>
              <a:tblGrid>
                <a:gridCol w="864096"/>
                <a:gridCol w="360040"/>
                <a:gridCol w="1368151"/>
                <a:gridCol w="1512168"/>
                <a:gridCol w="1512168"/>
                <a:gridCol w="1656184"/>
                <a:gridCol w="1440161"/>
              </a:tblGrid>
              <a:tr h="172936">
                <a:tc gridSpan="2"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          Классы                    </a:t>
                      </a:r>
                    </a:p>
                    <a:p>
                      <a:pPr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Темы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 класс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 класс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864681">
                <a:tc rowSpan="2"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Тема 1. Основы производства.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Теор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Техносфера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как среда обитания человека. Потребительские блага и их производ­ство. Общая характеристика производства.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Труд как основа производства Предметы труда в производстве. Вещество, энергия, информация, объекты живой природы, объекты социальной среды как предметы труда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Современные средства труда. Средства труда в производстве. Энергетические установки и аппараты как средства труда.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Продукт труда. Средства измерения и контроля процесса производства и продуктов труда.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Транспортные средства при производстве материальных и нематериальных благ. Особенности транспортировки жидкостей и газов.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124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Проведение наблюдений. Составление рациональных перечней потребительских благ для современного человека. Экскурсии. Подготовка рефератов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Ознакомление с образцами предметов труда. Проведение наблюдений. Экскурсии. Подготовка рефератов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Проведение наблюдений. Учебное управление средствами труда. Экскурсии. Подготовка рефератов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Проведение наблюдений. Ознакомление с измерительными приборами и проведение измерений различных физических величин. Экскурсии. Подготовка рефератов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Проведение наблюдений. Сравнение характеристик транспортных средств. Моделирование транспортных средств. Экскурсии. Подготовка рефератов.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617">
                <a:tc rowSpan="2">
                  <a:txBody>
                    <a:bodyPr/>
                    <a:lstStyle/>
                    <a:p>
                      <a:pPr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Тема 2. Технология.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Теор.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Сущность технологии в производстве потребительских благ. Виды технологий по сферам производства. 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Основные признаки технологии. Технологическая дисциплина. Техническая и технологическая документация. Особенности создания технологической документации для швейного производства одежды.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Технологическая культура. Технологическая культура производства. Технологическая культура человека. Культура труда.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технологий. Общепроизводственное и отраслевые виды технологий. Технологии и технологические средства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Перспективные технологии 21-го века. Объемное моделирование. Нанотехнологии, их особенности и области применения. Перспективы развития информационных технологий.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864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Экскурсия на производство по ознакомлению с технологиями конкретного производства.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Чтение и выполнение технических рисунков, эскизов, чертежей. Чтение и составление технологических карт. 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 Составление инструкций по технологической культуре работника. Самооценка личной культуры труда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 об конкретных видах отраслевых технологий. Составление технологических карт. 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Сбор дополнительной информации по теме в интернете и справочной литературе.</a:t>
                      </a:r>
                    </a:p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технологий для выбранного продукта труда. 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КУРС ТЕХНОЛОГИИ В ОСНОВНОМ ОБЩЕМ ОБРАЗОВАНИИ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СОВРЕМЕННОЕ СОДЕРЖАНИЕ ТЕХНОЛОГИЧЕСКОГО ОБРАЗОВАНИЯ В ОБРГАНИЗАЦИЯХ ОБЩЕГО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7566" r="9203"/>
          <a:stretch>
            <a:fillRect/>
          </a:stretch>
        </p:blipFill>
        <p:spPr bwMode="auto">
          <a:xfrm>
            <a:off x="323528" y="1628800"/>
            <a:ext cx="1578700" cy="142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img-fotki.yandex.ru/get/4403/38958673.8f/0_86fb9_c4aa69f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1826472" cy="136869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916" y="1628800"/>
            <a:ext cx="1371627" cy="147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gov.cap.ru/HOME/13/2012/profovrazov/2012_06_26_pro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4379978" cy="3284984"/>
          </a:xfrm>
          <a:prstGeom prst="rect">
            <a:avLst/>
          </a:prstGeom>
          <a:noFill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628800"/>
            <a:ext cx="1975075" cy="14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3501008"/>
            <a:ext cx="2018758" cy="1514068"/>
          </a:xfrm>
          <a:prstGeom prst="rect">
            <a:avLst/>
          </a:prstGeom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221740"/>
            <a:ext cx="2198439" cy="163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5536" y="3140968"/>
            <a:ext cx="85689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736" y="1628800"/>
            <a:ext cx="0" cy="15121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2687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1-4 </a:t>
            </a:r>
            <a:r>
              <a:rPr lang="ru-RU" b="1" dirty="0" err="1" smtClean="0"/>
              <a:t>кл</a:t>
            </a:r>
            <a:r>
              <a:rPr lang="ru-RU" b="1" dirty="0" smtClean="0"/>
              <a:t>. обязательное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3407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5-9 </a:t>
            </a:r>
            <a:r>
              <a:rPr lang="ru-RU" b="1" dirty="0" err="1" smtClean="0"/>
              <a:t>кл</a:t>
            </a:r>
            <a:r>
              <a:rPr lang="ru-RU" b="1" dirty="0" smtClean="0"/>
              <a:t>. обязательное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1409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10-11 </a:t>
            </a:r>
            <a:r>
              <a:rPr lang="ru-RU" b="1" dirty="0" err="1" smtClean="0"/>
              <a:t>кл</a:t>
            </a:r>
            <a:r>
              <a:rPr lang="ru-RU" b="1" dirty="0" smtClean="0"/>
              <a:t>. Обязательного технологического образования НЕТ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Преемственные учебники для предмета технология (1-4 классы; 5-9 классы), подготовленные Издательством «Просвещение»</a:t>
            </a:r>
            <a:endParaRPr lang="ru-RU" sz="2800" b="1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25825"/>
            <a:ext cx="1084882" cy="10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176464" cy="44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3706467" cy="459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СОВРЕМЕННАЯ ТЕХНОСФЕРА И ИФОРМАЦИОННАЯ СРЕДА </a:t>
            </a:r>
            <a:r>
              <a:rPr lang="en-US" sz="3200" b="1" dirty="0" smtClean="0">
                <a:solidFill>
                  <a:srgbClr val="FF0000"/>
                </a:solidFill>
              </a:rPr>
              <a:t>XXI </a:t>
            </a:r>
            <a:r>
              <a:rPr lang="ru-RU" sz="3200" b="1" dirty="0" smtClean="0">
                <a:solidFill>
                  <a:srgbClr val="FF0000"/>
                </a:solidFill>
              </a:rPr>
              <a:t>ВЕКА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2125" t="3317"/>
          <a:stretch>
            <a:fillRect/>
          </a:stretch>
        </p:blipFill>
        <p:spPr bwMode="auto">
          <a:xfrm>
            <a:off x="6516216" y="1196752"/>
            <a:ext cx="2483768" cy="199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AutoShape 7" descr="Картинки по запросу создание роботов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5486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природа южной амер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1871192" cy="1403394"/>
          </a:xfrm>
          <a:prstGeom prst="rect">
            <a:avLst/>
          </a:prstGeom>
          <a:noFill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933056"/>
            <a:ext cx="1763688" cy="178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http://www.4ne.ru/wp-content/uploads/tokarstankichp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2995241" cy="2016224"/>
          </a:xfrm>
          <a:prstGeom prst="rect">
            <a:avLst/>
          </a:prstGeom>
          <a:noFill/>
        </p:spPr>
      </p:pic>
      <p:pic>
        <p:nvPicPr>
          <p:cNvPr id="62472" name="Picture 8" descr="https://www.sds-vr.ru/assets/images/news/81%20v.jpg"/>
          <p:cNvPicPr>
            <a:picLocks noChangeAspect="1" noChangeArrowheads="1"/>
          </p:cNvPicPr>
          <p:nvPr/>
        </p:nvPicPr>
        <p:blipFill>
          <a:blip r:embed="rId7" cstate="print"/>
          <a:srcRect l="10436" r="7815"/>
          <a:stretch>
            <a:fillRect/>
          </a:stretch>
        </p:blipFill>
        <p:spPr bwMode="auto">
          <a:xfrm>
            <a:off x="3347864" y="1196752"/>
            <a:ext cx="3024336" cy="193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Техносфера</a:t>
            </a:r>
            <a:r>
              <a:rPr lang="ru-RU" sz="3200" dirty="0" smtClean="0"/>
              <a:t> и информационная среда на уроках технологии </a:t>
            </a:r>
            <a:endParaRPr lang="ru-RU" sz="3200" dirty="0"/>
          </a:p>
        </p:txBody>
      </p:sp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739835" cy="211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224136" cy="21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181427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1684785" cy="21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21088"/>
            <a:ext cx="3985350" cy="203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060848"/>
            <a:ext cx="846504" cy="11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nuyraark121297.ucoz.ru/luchshij_uchitel_texnologii_6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412776"/>
            <a:ext cx="3240360" cy="243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507288" cy="628654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800" b="1" dirty="0" smtClean="0"/>
              <a:t>ФАКТОРЫ ДЕГРАДАЦИИ ТЕХНОЛОГИЧЕСКОГО ОБРАЗОВАНИЯ ОБУЧАЮЩИХСЯ В ОРГАНИЗАЦИЯХ ОБЩЕГО ОБРАЗОВАНИЯ</a:t>
            </a:r>
          </a:p>
          <a:p>
            <a:pPr algn="ctr">
              <a:buNone/>
            </a:pPr>
            <a:r>
              <a:rPr lang="ru-RU" sz="1800" dirty="0" smtClean="0"/>
              <a:t>ПЕДАГОГИЧЕСКИЕ</a:t>
            </a:r>
          </a:p>
          <a:p>
            <a:pPr>
              <a:buNone/>
            </a:pPr>
            <a:r>
              <a:rPr lang="ru-RU" sz="1800" dirty="0" smtClean="0"/>
              <a:t>1</a:t>
            </a:r>
            <a:r>
              <a:rPr lang="ru-RU" sz="1800" b="1" dirty="0" smtClean="0">
                <a:solidFill>
                  <a:srgbClr val="FF0000"/>
                </a:solidFill>
              </a:rPr>
              <a:t>. Устаревшее содержание технологического образования, более соответствующее простому ремесленному труду, </a:t>
            </a:r>
            <a:r>
              <a:rPr lang="ru-RU" sz="1800" dirty="0" smtClean="0"/>
              <a:t>владение которым было необходимо для ведения домашнего хозяйства в первой половине прошлого века. Соответственно падение интереса обучаемых к предмету «Технология».</a:t>
            </a:r>
          </a:p>
          <a:p>
            <a:pPr>
              <a:buNone/>
            </a:pPr>
            <a:r>
              <a:rPr lang="ru-RU" sz="1800" dirty="0" smtClean="0"/>
              <a:t> 2. </a:t>
            </a:r>
            <a:r>
              <a:rPr lang="ru-RU" sz="1800" b="1" dirty="0" smtClean="0">
                <a:solidFill>
                  <a:srgbClr val="FF0000"/>
                </a:solidFill>
              </a:rPr>
              <a:t>Существующая материально-техническая база образовательных организаций </a:t>
            </a:r>
            <a:r>
              <a:rPr lang="ru-RU" sz="1800" dirty="0" smtClean="0"/>
              <a:t>(там, где она осталась) сохранила состояние и уровень бывшего в СССР трудового обучения. На ее основе нельзя изучить современных технологии. Следствие: пренебрежительное отношение  обучаемых к предлагаемым для изучения примитивным средствам труда.</a:t>
            </a:r>
          </a:p>
          <a:p>
            <a:pPr algn="ctr">
              <a:buNone/>
            </a:pPr>
            <a:r>
              <a:rPr lang="ru-RU" sz="1800" dirty="0" smtClean="0"/>
              <a:t>НАУЧНЫЕ И СОЦИАЛЬНО-ЭКОНОМИЧЕСКИЕ</a:t>
            </a:r>
          </a:p>
          <a:p>
            <a:pPr>
              <a:buNone/>
            </a:pPr>
            <a:r>
              <a:rPr lang="ru-RU" sz="1800" dirty="0" smtClean="0"/>
              <a:t> 3. </a:t>
            </a:r>
            <a:r>
              <a:rPr lang="ru-RU" sz="1800" b="1" dirty="0" smtClean="0">
                <a:solidFill>
                  <a:srgbClr val="FF0000"/>
                </a:solidFill>
              </a:rPr>
              <a:t>Понятие «технология» </a:t>
            </a:r>
            <a:r>
              <a:rPr lang="ru-RU" sz="1800" dirty="0" smtClean="0"/>
              <a:t>в научном и литературном языке в настоящее время не имеет семантически однозначной трактовки. </a:t>
            </a:r>
          </a:p>
          <a:p>
            <a:pPr>
              <a:buNone/>
            </a:pPr>
            <a:r>
              <a:rPr lang="ru-RU" sz="1800" dirty="0" smtClean="0"/>
              <a:t>4. </a:t>
            </a:r>
            <a:r>
              <a:rPr lang="ru-RU" sz="1800" b="1" dirty="0" smtClean="0">
                <a:solidFill>
                  <a:srgbClr val="FF0000"/>
                </a:solidFill>
              </a:rPr>
              <a:t>Технология, как учебный предмет, не имеет четко ограниченной предметной области </a:t>
            </a:r>
            <a:r>
              <a:rPr lang="ru-RU" sz="1800" dirty="0" smtClean="0"/>
              <a:t>общественных знаний, соответствующей какой-либо целостной базовой науке. </a:t>
            </a:r>
          </a:p>
          <a:p>
            <a:pPr>
              <a:buNone/>
            </a:pPr>
            <a:r>
              <a:rPr lang="ru-RU" sz="1800" dirty="0" smtClean="0"/>
              <a:t>5. </a:t>
            </a:r>
            <a:r>
              <a:rPr lang="ru-RU" sz="1800" b="1" dirty="0" smtClean="0">
                <a:solidFill>
                  <a:srgbClr val="FF0000"/>
                </a:solidFill>
              </a:rPr>
              <a:t>Экономическая невозможность в  настоящее время и в ближайшей перспективе создавать </a:t>
            </a:r>
            <a:r>
              <a:rPr lang="ru-RU" sz="1800" dirty="0" smtClean="0"/>
              <a:t>в каждой образовательной организации материально-техническую базу для инструментальной и технически оснащенной практической деятельности для существующего содержания технологического образования.</a:t>
            </a:r>
          </a:p>
          <a:p>
            <a:pPr>
              <a:buNone/>
            </a:pPr>
            <a:r>
              <a:rPr lang="ru-RU" sz="1800" dirty="0" smtClean="0"/>
              <a:t>6. </a:t>
            </a:r>
            <a:r>
              <a:rPr lang="ru-RU" sz="1800" b="1" dirty="0" smtClean="0">
                <a:solidFill>
                  <a:srgbClr val="FF0000"/>
                </a:solidFill>
              </a:rPr>
              <a:t>Отсутствие обеспечения организаций общего образования расходными материалами </a:t>
            </a:r>
            <a:r>
              <a:rPr lang="ru-RU" sz="1800" dirty="0" smtClean="0"/>
              <a:t>и продуктами для выполнения практических  работ</a:t>
            </a:r>
          </a:p>
          <a:p>
            <a:pPr>
              <a:buNone/>
            </a:pPr>
            <a:r>
              <a:rPr lang="ru-RU" sz="1800" dirty="0" smtClean="0"/>
              <a:t>7. Непривлекательность для молодежи труда в сферах материального производства, транспорта в силу его непрестижности и невозможности быстрого и большого обогащения. </a:t>
            </a:r>
          </a:p>
          <a:p>
            <a:pPr>
              <a:buNone/>
            </a:pPr>
            <a:r>
              <a:rPr lang="ru-RU" sz="1800" dirty="0" smtClean="0"/>
              <a:t>8. </a:t>
            </a:r>
            <a:r>
              <a:rPr lang="ru-RU" sz="1800" b="1" dirty="0" smtClean="0">
                <a:solidFill>
                  <a:srgbClr val="FF0000"/>
                </a:solidFill>
              </a:rPr>
              <a:t>Пропаганда культа быстрого обогащения и высокий имидж в обществе богатых людей</a:t>
            </a:r>
            <a:r>
              <a:rPr lang="ru-RU" sz="1800" dirty="0" smtClean="0"/>
              <a:t>, не зависимо от способа их обогащения. </a:t>
            </a: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Действующее содержание общего технологического образования – это обучение ручному ремеслу и домоводству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75" name="Picture 11" descr="http://www.kamizyak.websender.ru/images_goods/39282/big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046491" cy="15841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558924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Токарный станок с ЧПУ </a:t>
            </a:r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FF0000"/>
                </a:solidFill>
              </a:rPr>
              <a:t>330 000 </a:t>
            </a:r>
            <a:r>
              <a:rPr lang="ru-RU" sz="2000" dirty="0" smtClean="0"/>
              <a:t>рублей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2200" y="6021288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Плита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FF0000"/>
                </a:solidFill>
              </a:rPr>
              <a:t>70 000 </a:t>
            </a:r>
            <a:r>
              <a:rPr lang="ru-RU" sz="2000" dirty="0" smtClean="0"/>
              <a:t>рублей</a:t>
            </a:r>
            <a:endParaRPr lang="ru-RU" sz="2000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130058" cy="25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75856" y="57332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Станок </a:t>
            </a:r>
            <a:r>
              <a:rPr lang="ru-RU" sz="2000" dirty="0" smtClean="0">
                <a:solidFill>
                  <a:srgbClr val="FF0000"/>
                </a:solidFill>
              </a:rPr>
              <a:t>-  51 500 </a:t>
            </a:r>
            <a:r>
              <a:rPr lang="ru-RU" sz="2000" dirty="0" smtClean="0"/>
              <a:t>рублей</a:t>
            </a:r>
            <a:endParaRPr lang="ru-RU" sz="2000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058" y="4005064"/>
            <a:ext cx="1172341" cy="18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55576" y="3573016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Можно ли сохранить действующий ФГОС по технологии?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463800" y="31565850"/>
            <a:ext cx="3889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/>
            </a:r>
            <a:b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</a:b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5B5B5B"/>
                </a:solidFill>
                <a:effectLst/>
                <a:latin typeface="PT Sans"/>
                <a:cs typeface="Arial" pitchFamily="34" charset="0"/>
              </a:rPr>
              <a:t>  </a:t>
            </a:r>
            <a:r>
              <a:rPr kumimoji="0" lang="ru-RU" sz="46000" b="0" i="0" u="none" strike="noStrike" cap="none" normalizeH="0" baseline="0" smtClean="0">
                <a:ln>
                  <a:noFill/>
                </a:ln>
                <a:solidFill>
                  <a:srgbClr val="5B5B5B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5B5B5B"/>
                </a:solidFill>
                <a:effectLst/>
                <a:latin typeface="PT Sans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63800" y="31565850"/>
            <a:ext cx="38893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22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36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31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31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28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28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24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22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19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  </a:t>
            </a:r>
            <a:r>
              <a:rPr kumimoji="0" lang="ru-RU" sz="15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</a:rPr>
              <a:t>            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Next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PlayPrevious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sng" strike="noStrike" cap="none" normalizeH="0" baseline="0" smtClean="0">
              <a:ln>
                <a:noFill/>
              </a:ln>
              <a:solidFill>
                <a:srgbClr val="337AB7"/>
              </a:solidFill>
              <a:effectLst/>
              <a:latin typeface="PT Sans"/>
              <a:cs typeface="Arial" pitchFamily="34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2463800" y="31565850"/>
            <a:ext cx="7366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Georgia" pitchFamily="18" charset="0"/>
                <a:cs typeface="Arial" pitchFamily="34" charset="0"/>
              </a:rPr>
              <a:t>1/10</a:t>
            </a:r>
            <a:endParaRPr kumimoji="0" lang="ru-RU" sz="1000" b="0" i="0" u="sng" strike="noStrike" cap="none" normalizeH="0" baseline="0" smtClean="0">
              <a:ln>
                <a:noFill/>
              </a:ln>
              <a:solidFill>
                <a:srgbClr val="337AB7"/>
              </a:solidFill>
              <a:effectLst/>
              <a:latin typeface="PT Sans"/>
              <a:cs typeface="Arial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Next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337AB7"/>
                </a:solidFill>
                <a:effectLst/>
                <a:latin typeface="PT Sans"/>
                <a:cs typeface="Arial" pitchFamily="34" charset="0"/>
                <a:hlinkClick r:id="rId5"/>
              </a:rPr>
              <a:t>Close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5B5B5B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stanpark.ru/upload/iblock/aa6/m71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5" y="-2103438"/>
            <a:ext cx="476250" cy="352425"/>
          </a:xfrm>
          <a:prstGeom prst="rect">
            <a:avLst/>
          </a:prstGeom>
          <a:noFill/>
        </p:spPr>
      </p:pic>
      <p:pic>
        <p:nvPicPr>
          <p:cNvPr id="5" name="Picture 5" descr="http://stanpark.ru/upload/iblock/686/1.jp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75" y="-1768475"/>
            <a:ext cx="476250" cy="571500"/>
          </a:xfrm>
          <a:prstGeom prst="rect">
            <a:avLst/>
          </a:prstGeom>
          <a:noFill/>
        </p:spPr>
      </p:pic>
      <p:pic>
        <p:nvPicPr>
          <p:cNvPr id="6" name="Picture 6" descr="http://stanpark.ru/upload/iblock/971/2-_1_.jpg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75" y="-1219200"/>
            <a:ext cx="476250" cy="495300"/>
          </a:xfrm>
          <a:prstGeom prst="rect">
            <a:avLst/>
          </a:prstGeom>
          <a:noFill/>
        </p:spPr>
      </p:pic>
      <p:pic>
        <p:nvPicPr>
          <p:cNvPr id="58375" name="Picture 7" descr="http://stanpark.ru/upload/iblock/f3a/3-_1_.jpg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75" y="-746125"/>
            <a:ext cx="476250" cy="504825"/>
          </a:xfrm>
          <a:prstGeom prst="rect">
            <a:avLst/>
          </a:prstGeom>
          <a:noFill/>
        </p:spPr>
      </p:pic>
      <p:pic>
        <p:nvPicPr>
          <p:cNvPr id="58376" name="Picture 8" descr="http://stanpark.ru/upload/iblock/eca/4.jpg">
            <a:hlinkClick r:id="rId5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75" y="-273050"/>
            <a:ext cx="476250" cy="457200"/>
          </a:xfrm>
          <a:prstGeom prst="rect">
            <a:avLst/>
          </a:prstGeom>
          <a:noFill/>
        </p:spPr>
      </p:pic>
      <p:pic>
        <p:nvPicPr>
          <p:cNvPr id="58377" name="Picture 9" descr="http://stanpark.ru/upload/iblock/29e/5.jpg">
            <a:hlinkClick r:id="rId5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375" y="153988"/>
            <a:ext cx="476250" cy="457200"/>
          </a:xfrm>
          <a:prstGeom prst="rect">
            <a:avLst/>
          </a:prstGeom>
          <a:noFill/>
        </p:spPr>
      </p:pic>
      <p:pic>
        <p:nvPicPr>
          <p:cNvPr id="58378" name="Picture 10" descr="http://stanpark.ru/upload/iblock/498/6.jpg">
            <a:hlinkClick r:id="rId5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375" y="581025"/>
            <a:ext cx="476250" cy="390525"/>
          </a:xfrm>
          <a:prstGeom prst="rect">
            <a:avLst/>
          </a:prstGeom>
          <a:noFill/>
        </p:spPr>
      </p:pic>
      <p:pic>
        <p:nvPicPr>
          <p:cNvPr id="58379" name="Picture 11" descr="http://stanpark.ru/upload/iblock/fb0/7.jpg">
            <a:hlinkClick r:id="rId5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75" y="946150"/>
            <a:ext cx="476250" cy="361950"/>
          </a:xfrm>
          <a:prstGeom prst="rect">
            <a:avLst/>
          </a:prstGeom>
          <a:noFill/>
        </p:spPr>
      </p:pic>
      <p:pic>
        <p:nvPicPr>
          <p:cNvPr id="58380" name="Picture 12" descr="http://stanpark.ru/upload/iblock/b9c/8.jpg">
            <a:hlinkClick r:id="rId5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75" y="1281113"/>
            <a:ext cx="476250" cy="314325"/>
          </a:xfrm>
          <a:prstGeom prst="rect">
            <a:avLst/>
          </a:prstGeom>
          <a:noFill/>
        </p:spPr>
      </p:pic>
      <p:pic>
        <p:nvPicPr>
          <p:cNvPr id="58381" name="Picture 13" descr="http://stanpark.ru/upload/iblock/981/9.jpg">
            <a:hlinkClick r:id="rId5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375" y="1570038"/>
            <a:ext cx="476250" cy="247650"/>
          </a:xfrm>
          <a:prstGeom prst="rect">
            <a:avLst/>
          </a:prstGeom>
          <a:noFill/>
        </p:spPr>
      </p:pic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4293096"/>
            <a:ext cx="2116321" cy="13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 descr="http://embridgeconsulting.com/wp-content/uploads/2016/04/taster-sessions-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4048" y="836712"/>
            <a:ext cx="3816424" cy="254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568952" cy="417646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Пути обновления содержания общего технологического образования обучающихся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1122" cy="107154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НОРМИРОВАНИЕ ОСНОВНЫХ КАТЕГОРИЙ И ПОНЯТИЙ</a:t>
            </a:r>
            <a:br>
              <a:rPr lang="ru-RU" sz="2400" b="1" dirty="0" smtClean="0"/>
            </a:br>
            <a:r>
              <a:rPr lang="ru-RU" sz="2400" b="1" dirty="0" smtClean="0"/>
              <a:t>В СОДЕРЖАНИИ ТЕХНОЛОГИЧЕСКОГО ОБРАЗОВАНИЯ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52736"/>
            <a:ext cx="8750206" cy="5616624"/>
          </a:xfrm>
        </p:spPr>
        <p:txBody>
          <a:bodyPr>
            <a:normAutofit fontScale="92500" lnSpcReduction="10000"/>
          </a:bodyPr>
          <a:lstStyle/>
          <a:p>
            <a:pPr marL="0"/>
            <a:r>
              <a:rPr lang="ru-RU" sz="2000" b="1" dirty="0" smtClean="0"/>
              <a:t>ПРОИЗВОДСТВО – </a:t>
            </a:r>
            <a:r>
              <a:rPr lang="ru-RU" sz="2000" dirty="0" smtClean="0"/>
              <a:t>это процесс преобразования предмета труда в продукт труда. Производство включает в себя основной технологический процесс и вспомогательные процессы.</a:t>
            </a:r>
          </a:p>
          <a:p>
            <a:pPr marL="0"/>
            <a:r>
              <a:rPr lang="ru-RU" sz="2000" b="1" dirty="0" smtClean="0"/>
              <a:t>ТЕХНОЛОГИЧЕСКИЙ ПРОЦЕСС – </a:t>
            </a:r>
            <a:r>
              <a:rPr lang="ru-RU" sz="2000" dirty="0" smtClean="0"/>
              <a:t>это последовательность операций воздействия на предмет труда по его преобразованию в продукт труда.</a:t>
            </a:r>
          </a:p>
          <a:p>
            <a:pPr marL="0"/>
            <a:r>
              <a:rPr lang="ru-RU" sz="2000" b="1" dirty="0" smtClean="0"/>
              <a:t>ТЕХНИКА – </a:t>
            </a:r>
            <a:r>
              <a:rPr lang="ru-RU" sz="2000" dirty="0" smtClean="0"/>
              <a:t> это орудия труда и любые искусственные устройства, созданные и используемые человеком для преобразования окружающей среды и безопасного, комфортного взаимодействия с ней. </a:t>
            </a:r>
          </a:p>
          <a:p>
            <a:pPr marL="0"/>
            <a:r>
              <a:rPr lang="ru-RU" sz="2000" b="1" dirty="0" smtClean="0"/>
              <a:t>ТЕХНОЛОГИЯ (в общая характеристика) - </a:t>
            </a:r>
            <a:r>
              <a:rPr lang="ru-RU" sz="2000" dirty="0" smtClean="0"/>
              <a:t>это</a:t>
            </a:r>
            <a:r>
              <a:rPr lang="ru-RU" sz="2000" b="1" dirty="0" smtClean="0"/>
              <a:t> </a:t>
            </a:r>
            <a:r>
              <a:rPr lang="ru-RU" sz="2000" dirty="0" smtClean="0"/>
              <a:t>сложная развивающаяся система артефактов и соответствующих им методов преобразования вещества, энергии и информации, ресурсных источников, социальных подсистем, сведений, управления, финансирования и взаимодействия с другими системами.</a:t>
            </a:r>
          </a:p>
          <a:p>
            <a:pPr marL="0"/>
            <a:r>
              <a:rPr lang="ru-RU" sz="2000" b="1" dirty="0" smtClean="0"/>
              <a:t>ТЕХНОЛОГИЧЕСКАЯ ДИСЦИПЛИНА – </a:t>
            </a:r>
            <a:r>
              <a:rPr lang="ru-RU" sz="2000" dirty="0" smtClean="0"/>
              <a:t>это строгое и точное соблюдение в процессе производства требований к технологии изготовления продукции, которые содержатся в технологических документах.</a:t>
            </a:r>
          </a:p>
          <a:p>
            <a:pPr marL="0"/>
            <a:r>
              <a:rPr lang="ru-RU" sz="2000" b="1" dirty="0" smtClean="0"/>
              <a:t>ТЕХНОЛОГИЧЕСКАЯ КУЛЬТУРА </a:t>
            </a:r>
            <a:r>
              <a:rPr lang="ru-RU" sz="2000" dirty="0" smtClean="0"/>
              <a:t>– это уровень развития преобразовательной деятельности человека, выраженный в совокупности достигнутых технологий материального и духовного производства и позволяющий ему эффективно участвовать в современных технологических процессах на основе гармоничного взаимодействия с природой, обществом и технологической средой.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ОПРЕДЕЛЕНИЕ ПОНЯТИЯ «ТЕХНОЛОГИЯ»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312368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000" dirty="0" smtClean="0"/>
              <a:t>По методологии ООН различают:</a:t>
            </a:r>
          </a:p>
          <a:p>
            <a:pPr algn="just">
              <a:buNone/>
            </a:pPr>
            <a:r>
              <a:rPr lang="ru-RU" sz="2000" dirty="0" smtClean="0"/>
              <a:t>а) технологию в чистом виде(</a:t>
            </a:r>
            <a:r>
              <a:rPr lang="ru-RU" sz="2000" dirty="0" err="1" smtClean="0"/>
              <a:t>dissembled</a:t>
            </a:r>
            <a:r>
              <a:rPr lang="ru-RU" sz="2000" dirty="0" smtClean="0"/>
              <a:t> </a:t>
            </a:r>
            <a:r>
              <a:rPr lang="ru-RU" sz="2000" dirty="0" err="1" smtClean="0"/>
              <a:t>technology</a:t>
            </a:r>
            <a:r>
              <a:rPr lang="ru-RU" sz="2000" dirty="0" smtClean="0"/>
              <a:t>), характеризующую методы и технику производства материальных продуктов и нематериальных услуг; это содержание и форма построения конкретного технологического процесса того или иного производства;</a:t>
            </a:r>
          </a:p>
          <a:p>
            <a:pPr algn="just">
              <a:buNone/>
            </a:pPr>
            <a:r>
              <a:rPr lang="ru-RU" sz="2000" dirty="0" smtClean="0"/>
              <a:t>б) воплощенную технологию (</a:t>
            </a:r>
            <a:r>
              <a:rPr lang="ru-RU" sz="2000" dirty="0" err="1" smtClean="0"/>
              <a:t>embodied</a:t>
            </a:r>
            <a:r>
              <a:rPr lang="ru-RU" sz="2000" dirty="0" smtClean="0"/>
              <a:t> </a:t>
            </a:r>
            <a:r>
              <a:rPr lang="ru-RU" sz="2000" dirty="0" err="1" smtClean="0"/>
              <a:t>technology</a:t>
            </a:r>
            <a:r>
              <a:rPr lang="ru-RU" sz="2000" dirty="0" smtClean="0"/>
              <a:t>), охватывающую методы производства, инструменты, машины, оборудование, сооружения, целые производственные системы, а также продукцию с высокими технико-экономическими параметрами; это выражение способа производства в целом с позиций его основных научно-технических характеристик.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i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272766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Картинки по запросу инфраструктура производств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4005064"/>
            <a:ext cx="541409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1279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PT Sans</vt:lpstr>
      <vt:lpstr>Arial</vt:lpstr>
      <vt:lpstr>Calibri</vt:lpstr>
      <vt:lpstr>Georgia</vt:lpstr>
      <vt:lpstr>Times New Roman</vt:lpstr>
      <vt:lpstr>Wingdings</vt:lpstr>
      <vt:lpstr>Тема Office</vt:lpstr>
      <vt:lpstr>Казакевич Владимир Михайлович доктор педагогических наук, профессор, ведущий  научный сотрудник Института стратегии развития образования РАО (kazak1943@yandex.ru)</vt:lpstr>
      <vt:lpstr>СОВРЕМЕННОЕ СОДЕРЖАНИЕ ТЕХНОЛОГИЧЕСКОГО ОБРАЗОВАНИЯ В ОБРГАНИЗАЦИЯХ ОБЩЕГО ОБРАЗОВАНИЯ</vt:lpstr>
      <vt:lpstr>СОВРЕМЕННАЯ ТЕХНОСФЕРА И ИФОРМАЦИОННАЯ СРЕДА XXI ВЕКА</vt:lpstr>
      <vt:lpstr>Техносфера и информационная среда на уроках технологии </vt:lpstr>
      <vt:lpstr>Презентация PowerPoint</vt:lpstr>
      <vt:lpstr>Действующее содержание общего технологического образования – это обучение ручному ремеслу и домоводству</vt:lpstr>
      <vt:lpstr>Пути обновления содержания общего технологического образования обучающихся</vt:lpstr>
      <vt:lpstr>НОРМИРОВАНИЕ ОСНОВНЫХ КАТЕГОРИЙ И ПОНЯТИЙ В СОДЕРЖАНИИ ТЕХНОЛОГИЧЕСКОГО ОБРАЗОВАНИЯ</vt:lpstr>
      <vt:lpstr>ОПРЕДЕЛЕНИЕ ПОНЯТИЯ «ТЕХНОЛОГИЯ»</vt:lpstr>
      <vt:lpstr>Общеметодологическое определение технологии</vt:lpstr>
      <vt:lpstr>НАУЧНЫЙ БАЗИС СОВРЕМЕННОГО ОБЩЕГО ТЕХНОЛОГИЧЕСКОГО ОБРАЗОВАНИЯ</vt:lpstr>
      <vt:lpstr>МОРФОЛОГИЧЕСКАЯ МАТРИЦА ТЕХНОЛОГИЙ</vt:lpstr>
      <vt:lpstr>Г. Спектр технологий в новом содержании школьного технологического образования</vt:lpstr>
      <vt:lpstr>ТЕМАТИЧЕСКОЕ Содержание курса технологии в НАЧАЛЬНОМ, основном и ПОЛНОМ СРЕДНЕМ ОБЩЕМ ОБРАЗОВАНИИ</vt:lpstr>
      <vt:lpstr>Концентрическое построение содержания общего технологического образования базовая инвариантная составляющая + вариативная часть</vt:lpstr>
      <vt:lpstr>Проект структуры и информационного наполнения  нового содержания ОБЩЕГО технологического образования  НАЧАЛЬНАЯ ШКОЛА</vt:lpstr>
      <vt:lpstr>Проект структуры и информационного наполнения  нового содержания ОБЩЕГО технологического образования  Основная школа </vt:lpstr>
      <vt:lpstr>   Проект структуры и информационного наполнения  содержания ОБЩЕГО технологического образования  полная средняя школа   </vt:lpstr>
      <vt:lpstr>Презентация PowerPoint</vt:lpstr>
      <vt:lpstr>Преемственные учебники для предмета технология (1-4 классы; 5-9 классы), подготовленные Издательством «Просвещение»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Kazak</dc:creator>
  <cp:lastModifiedBy>User1</cp:lastModifiedBy>
  <cp:revision>251</cp:revision>
  <dcterms:created xsi:type="dcterms:W3CDTF">2017-03-06T11:24:53Z</dcterms:created>
  <dcterms:modified xsi:type="dcterms:W3CDTF">2017-10-02T08:53:09Z</dcterms:modified>
</cp:coreProperties>
</file>