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8"/>
  </p:notesMasterIdLst>
  <p:sldIdLst>
    <p:sldId id="256" r:id="rId2"/>
    <p:sldId id="289" r:id="rId3"/>
    <p:sldId id="291" r:id="rId4"/>
    <p:sldId id="285" r:id="rId5"/>
    <p:sldId id="296" r:id="rId6"/>
    <p:sldId id="283" r:id="rId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E8E"/>
    <a:srgbClr val="6D276A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2B13BE-D629-4BD4-A860-1AB759DDAA28}" type="datetimeFigureOut">
              <a:rPr lang="ru-RU"/>
              <a:pPr>
                <a:defRPr/>
              </a:pPr>
              <a:t>01.10.17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3F5D1-6796-4A94-8AC0-4C65FB5A17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5AD3-38CE-45C7-A892-7E292D0BED5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14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1B6B-5BDC-4A01-B747-5444FC7DBC0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291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1B6B-5BDC-4A01-B747-5444FC7DBC0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80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1F6-BDB4-4DF8-9B2E-1DADC617EB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088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E160-FC2C-437C-8ADE-DAB0B138CF9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1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DF18F-E881-4542-8460-F2103B1CEF3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D3A9-C119-446C-B8E5-B249465770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3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7A4-7BBA-4EFD-8C33-94FC27B00FC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552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1B6B-5BDC-4A01-B747-5444FC7DBC0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45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8DFE3-0664-4E7E-8723-825C58124C6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66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4B18-A533-4ADE-B9FA-7609B49E551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05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1B6B-5BDC-4A01-B747-5444FC7DBC0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69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hyperlink" Target="http://edu.crowdexpert.ru/concept_social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7"/>
          <p:cNvGrpSpPr>
            <a:grpSpLocks/>
          </p:cNvGrpSpPr>
          <p:nvPr/>
        </p:nvGrpSpPr>
        <p:grpSpPr bwMode="auto">
          <a:xfrm>
            <a:off x="-4763" y="0"/>
            <a:ext cx="9144001" cy="6858000"/>
            <a:chOff x="0" y="0"/>
            <a:chExt cx="9144000" cy="6858000"/>
          </a:xfrm>
        </p:grpSpPr>
        <p:pic>
          <p:nvPicPr>
            <p:cNvPr id="3077" name="Рисунок 8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8" name="Рисунок 9"/>
            <p:cNvPicPr>
              <a:picLocks noChangeAspect="1"/>
            </p:cNvPicPr>
            <p:nvPr/>
          </p:nvPicPr>
          <p:blipFill>
            <a:blip r:embed="rId3" cstate="print"/>
            <a:srcRect l="13943" t="24413" r="37605" b="19249"/>
            <a:stretch>
              <a:fillRect/>
            </a:stretch>
          </p:blipFill>
          <p:spPr bwMode="auto">
            <a:xfrm>
              <a:off x="1281449" y="1700011"/>
              <a:ext cx="7439665" cy="3863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Рисунок 10"/>
            <p:cNvPicPr>
              <a:picLocks noChangeAspect="1"/>
            </p:cNvPicPr>
            <p:nvPr/>
          </p:nvPicPr>
          <p:blipFill>
            <a:blip r:embed="rId4" cstate="print"/>
            <a:srcRect l="13943" t="24413" r="37605" b="19249"/>
            <a:stretch>
              <a:fillRect/>
            </a:stretch>
          </p:blipFill>
          <p:spPr bwMode="auto">
            <a:xfrm>
              <a:off x="6441" y="5537914"/>
              <a:ext cx="1275008" cy="1299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1676400" y="1828800"/>
            <a:ext cx="7086600" cy="3570287"/>
          </a:xfrm>
        </p:spPr>
        <p:txBody>
          <a:bodyPr anchor="t">
            <a:normAutofit/>
          </a:bodyPr>
          <a:lstStyle/>
          <a:p>
            <a:pPr algn="just"/>
            <a:r>
              <a:rPr lang="ru-RU" sz="3100" b="1" dirty="0" smtClean="0"/>
              <a:t>"</a:t>
            </a:r>
            <a:r>
              <a:rPr lang="ru-RU" sz="3200" b="1" dirty="0"/>
              <a:t>«О некоторых итогах общественно-профессионального обсуждения проекта концепции преподавания обществознания» </a:t>
            </a:r>
            <a:r>
              <a:rPr lang="ru-RU" sz="3100" b="1" dirty="0" smtClean="0"/>
              <a:t>"</a:t>
            </a:r>
            <a:r>
              <a:rPr lang="ru-RU" b="1" dirty="0"/>
              <a:t/>
            </a:r>
            <a:br>
              <a:rPr lang="ru-RU" b="1" dirty="0"/>
            </a:br>
            <a:endParaRPr lang="ru-RU" altLang="ru-RU" sz="4400" b="1" dirty="0" smtClean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7862887" cy="21336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Французова</a:t>
            </a:r>
            <a:r>
              <a:rPr lang="ru-RU" altLang="ru-RU" sz="2000" b="1" dirty="0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Александровна,</a:t>
            </a:r>
            <a:endParaRPr lang="ru-RU" altLang="ru-RU" sz="2000" b="1" dirty="0">
              <a:solidFill>
                <a:srgbClr val="3A6E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научный сотрудник Центра социально-гуманитарного образования</a:t>
            </a:r>
            <a:endParaRPr lang="ru-RU" altLang="ru-RU" sz="2000" dirty="0">
              <a:solidFill>
                <a:srgbClr val="3A6E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ФГБНУ </a:t>
            </a:r>
            <a:r>
              <a:rPr lang="ru-RU" altLang="ru-RU" sz="2000" dirty="0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«Институт </a:t>
            </a:r>
            <a:r>
              <a:rPr lang="ru-RU" altLang="ru-RU" sz="20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</a:t>
            </a:r>
            <a:r>
              <a:rPr lang="ru-RU" altLang="ru-RU" sz="2000" dirty="0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altLang="ru-RU" sz="2000" dirty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altLang="ru-RU" sz="2000" dirty="0" smtClean="0">
                <a:solidFill>
                  <a:srgbClr val="3A6E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РАО»,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0"/>
            <a:ext cx="9144000" cy="6858430"/>
            <a:chOff x="0" y="0"/>
            <a:chExt cx="9144000" cy="6858430"/>
          </a:xfrm>
          <a:blipFill>
            <a:blip r:embed="rId2"/>
            <a:stretch>
              <a:fillRect/>
            </a:stretch>
          </a:blipFill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1790" y="0"/>
              <a:ext cx="2792210" cy="432854"/>
            </a:xfrm>
            <a:prstGeom prst="rect">
              <a:avLst/>
            </a:prstGeom>
            <a:grpFill/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6955" y="0"/>
              <a:ext cx="5090601" cy="432854"/>
            </a:xfrm>
            <a:prstGeom prst="rect">
              <a:avLst/>
            </a:prstGeom>
            <a:grpFill/>
          </p:spPr>
        </p:pic>
        <p:sp>
          <p:nvSpPr>
            <p:cNvPr id="6" name="object 24"/>
            <p:cNvSpPr/>
            <p:nvPr/>
          </p:nvSpPr>
          <p:spPr>
            <a:xfrm>
              <a:off x="0" y="6425996"/>
              <a:ext cx="1261110" cy="432434"/>
            </a:xfrm>
            <a:custGeom>
              <a:avLst/>
              <a:gdLst/>
              <a:ahLst/>
              <a:cxnLst/>
              <a:rect l="l" t="t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grpFill/>
          </p:spPr>
          <p:txBody>
            <a:bodyPr lIns="0" tIns="0" rIns="0" bIns="0"/>
            <a:lstStyle/>
            <a:p>
              <a:pPr eaLnBrk="1" hangingPunct="1">
                <a:defRPr/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Содержимое 2"/>
          <p:cNvSpPr txBox="1">
            <a:spLocks/>
          </p:cNvSpPr>
          <p:nvPr/>
        </p:nvSpPr>
        <p:spPr>
          <a:xfrm>
            <a:off x="1260475" y="609600"/>
            <a:ext cx="7848600" cy="581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63246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981200" y="762000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Период проведения Общественных консультаций</a:t>
            </a:r>
          </a:p>
          <a:p>
            <a:r>
              <a:rPr lang="ru-RU" dirty="0"/>
              <a:t>с 20.04.2017 по 19.05.2017 </a:t>
            </a:r>
            <a:r>
              <a:rPr lang="ru-RU" dirty="0" err="1"/>
              <a:t>г.г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5000" y="6172200"/>
            <a:ext cx="4393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6"/>
              </a:rPr>
              <a:t>http://edu.crowdexpert.ru/concept_social</a:t>
            </a:r>
            <a:r>
              <a:rPr lang="ru-RU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77758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0"/>
            <a:ext cx="9144000" cy="6858430"/>
            <a:chOff x="0" y="0"/>
            <a:chExt cx="9144000" cy="6858430"/>
          </a:xfrm>
          <a:blipFill>
            <a:blip r:embed="rId2"/>
            <a:stretch>
              <a:fillRect/>
            </a:stretch>
          </a:blipFill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1790" y="0"/>
              <a:ext cx="2792210" cy="432854"/>
            </a:xfrm>
            <a:prstGeom prst="rect">
              <a:avLst/>
            </a:prstGeom>
            <a:grpFill/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6955" y="0"/>
              <a:ext cx="5090601" cy="432854"/>
            </a:xfrm>
            <a:prstGeom prst="rect">
              <a:avLst/>
            </a:prstGeom>
            <a:grpFill/>
          </p:spPr>
        </p:pic>
        <p:sp>
          <p:nvSpPr>
            <p:cNvPr id="6" name="object 24"/>
            <p:cNvSpPr/>
            <p:nvPr/>
          </p:nvSpPr>
          <p:spPr>
            <a:xfrm>
              <a:off x="0" y="6425996"/>
              <a:ext cx="1261110" cy="432434"/>
            </a:xfrm>
            <a:custGeom>
              <a:avLst/>
              <a:gdLst/>
              <a:ahLst/>
              <a:cxnLst/>
              <a:rect l="l" t="t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grpFill/>
          </p:spPr>
          <p:txBody>
            <a:bodyPr lIns="0" tIns="0" rIns="0" bIns="0"/>
            <a:lstStyle/>
            <a:p>
              <a:pPr eaLnBrk="1" hangingPunct="1">
                <a:defRPr/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Содержимое 2"/>
          <p:cNvSpPr txBox="1">
            <a:spLocks/>
          </p:cNvSpPr>
          <p:nvPr/>
        </p:nvSpPr>
        <p:spPr>
          <a:xfrm>
            <a:off x="1260475" y="609600"/>
            <a:ext cx="7848600" cy="581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 smtClean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Изображение 2" descr="Снимок экрана 2017-09-30 в 18.55.1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583884" cy="292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2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0" y="0"/>
            <a:ext cx="9144000" cy="6858430"/>
            <a:chOff x="0" y="0"/>
            <a:chExt cx="9144000" cy="6858430"/>
          </a:xfrm>
          <a:blipFill>
            <a:blip r:embed="rId2"/>
            <a:stretch>
              <a:fillRect/>
            </a:stretch>
          </a:blipFill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1790" y="0"/>
              <a:ext cx="2792210" cy="432854"/>
            </a:xfrm>
            <a:prstGeom prst="rect">
              <a:avLst/>
            </a:prstGeom>
            <a:grpFill/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6955" y="0"/>
              <a:ext cx="5090601" cy="432854"/>
            </a:xfrm>
            <a:prstGeom prst="rect">
              <a:avLst/>
            </a:prstGeom>
            <a:grpFill/>
          </p:spPr>
        </p:pic>
        <p:sp>
          <p:nvSpPr>
            <p:cNvPr id="6" name="object 24"/>
            <p:cNvSpPr/>
            <p:nvPr/>
          </p:nvSpPr>
          <p:spPr>
            <a:xfrm>
              <a:off x="0" y="6425996"/>
              <a:ext cx="1261110" cy="432434"/>
            </a:xfrm>
            <a:custGeom>
              <a:avLst/>
              <a:gdLst/>
              <a:ahLst/>
              <a:cxnLst/>
              <a:rect l="l" t="t" r="r" b="b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grpFill/>
          </p:spPr>
          <p:txBody>
            <a:bodyPr lIns="0" tIns="0" rIns="0" bIns="0"/>
            <a:lstStyle/>
            <a:p>
              <a:pPr eaLnBrk="1" hangingPunct="1">
                <a:defRPr/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Содержимое 2"/>
          <p:cNvSpPr txBox="1">
            <a:spLocks/>
          </p:cNvSpPr>
          <p:nvPr/>
        </p:nvSpPr>
        <p:spPr>
          <a:xfrm>
            <a:off x="1260475" y="609600"/>
            <a:ext cx="7848600" cy="581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3200" b="1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Изображение 2" descr="Снимок экрана 2017-09-30 в 18.54.3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763000" cy="436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4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7800" y="1166842"/>
            <a:ext cx="5410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«Преподавание предмета с 5 класса, в 8-9 классах, так как это один из самых выбираемых предметов ГИО (ОГЭ) необходимо 2 часа в неделю» </a:t>
            </a:r>
            <a:r>
              <a:rPr lang="ru-RU" dirty="0"/>
              <a:t>МБОУ СОШ №</a:t>
            </a:r>
            <a:r>
              <a:rPr lang="ru-RU" dirty="0" smtClean="0"/>
              <a:t>1г. </a:t>
            </a:r>
            <a:r>
              <a:rPr lang="ru-RU" dirty="0" err="1" smtClean="0"/>
              <a:t>Пуровск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«Преподавание курса "Обществознание" необходимо начинать с 5 класса, а не с 6. Для 8-9 классов необходимо 2 часа в неделю, так как большинство учащихся выбирают в 9 классе для сдачи ОГЭ именно обществознание».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учитель МБОУ "</a:t>
            </a:r>
            <a:r>
              <a:rPr lang="ru-RU" dirty="0" err="1"/>
              <a:t>Малозиновьевская</a:t>
            </a:r>
            <a:r>
              <a:rPr lang="ru-RU" dirty="0"/>
              <a:t> основная школа", г. Семенов</a:t>
            </a:r>
          </a:p>
        </p:txBody>
      </p:sp>
    </p:spTree>
    <p:extLst>
      <p:ext uri="{BB962C8B-B14F-4D97-AF65-F5344CB8AC3E}">
        <p14:creationId xmlns:p14="http://schemas.microsoft.com/office/powerpoint/2010/main" val="30812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7543800" cy="3886200"/>
          </a:xfrm>
        </p:spPr>
        <p:txBody>
          <a:bodyPr anchor="ctr"/>
          <a:lstStyle/>
          <a:p>
            <a:pPr eaLnBrk="1" hangingPunct="1"/>
            <a:endParaRPr lang="ru-RU" altLang="ru-RU" sz="2800" i="1" dirty="0" smtClean="0"/>
          </a:p>
          <a:p>
            <a:pPr eaLnBrk="1" hangingPunct="1"/>
            <a:endParaRPr lang="ru-RU" altLang="ru-RU" sz="2800" i="1" dirty="0" smtClean="0"/>
          </a:p>
          <a:p>
            <a:pPr eaLnBrk="1" hangingPunct="1"/>
            <a:endParaRPr lang="ru-RU" altLang="ru-RU" sz="2800" i="1" dirty="0" smtClean="0"/>
          </a:p>
          <a:p>
            <a:pPr eaLnBrk="1" hangingPunct="1"/>
            <a:r>
              <a:rPr lang="ru-RU" altLang="ru-RU" sz="2800" b="1" i="1" dirty="0" smtClean="0">
                <a:solidFill>
                  <a:srgbClr val="6D276A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eaLnBrk="1" hangingPunct="1"/>
            <a:endParaRPr lang="en-US" alt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000" i="1" dirty="0" smtClean="0"/>
          </a:p>
          <a:p>
            <a:pPr eaLnBrk="1" hangingPunct="1"/>
            <a:endParaRPr lang="en-US" altLang="ru-RU" sz="2000" i="1" dirty="0" smtClean="0"/>
          </a:p>
          <a:p>
            <a:pPr eaLnBrk="1" hangingPunct="1"/>
            <a:endParaRPr lang="ru-RU" altLang="ru-RU" sz="2800" dirty="0" smtClean="0"/>
          </a:p>
          <a:p>
            <a:pPr eaLnBrk="1" hangingPunct="1"/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78410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97</Words>
  <Application>Microsoft Macintosh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"«О некоторых итогах общественно-профессионального обсуждения проекта концепции преподавания обществознания» 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</dc:creator>
  <cp:lastModifiedBy>Ольга</cp:lastModifiedBy>
  <cp:revision>82</cp:revision>
  <cp:lastPrinted>2016-04-10T20:32:58Z</cp:lastPrinted>
  <dcterms:created xsi:type="dcterms:W3CDTF">1601-01-01T00:00:00Z</dcterms:created>
  <dcterms:modified xsi:type="dcterms:W3CDTF">2017-10-01T18:48:59Z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