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377" r:id="rId3"/>
    <p:sldId id="297" r:id="rId4"/>
    <p:sldId id="387" r:id="rId5"/>
    <p:sldId id="379" r:id="rId6"/>
    <p:sldId id="383" r:id="rId7"/>
    <p:sldId id="351" r:id="rId8"/>
    <p:sldId id="388" r:id="rId9"/>
    <p:sldId id="389" r:id="rId10"/>
    <p:sldId id="390" r:id="rId11"/>
    <p:sldId id="391" r:id="rId12"/>
    <p:sldId id="392" r:id="rId13"/>
    <p:sldId id="393" r:id="rId14"/>
    <p:sldId id="384" r:id="rId15"/>
    <p:sldId id="394" r:id="rId16"/>
    <p:sldId id="386" r:id="rId17"/>
    <p:sldId id="363" r:id="rId18"/>
    <p:sldId id="381" r:id="rId19"/>
    <p:sldId id="395" r:id="rId20"/>
  </p:sldIdLst>
  <p:sldSz cx="12192000" cy="6858000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00"/>
    <a:srgbClr val="CDF3E5"/>
    <a:srgbClr val="CDF3F3"/>
    <a:srgbClr val="DAF3F4"/>
    <a:srgbClr val="FFFFCC"/>
    <a:srgbClr val="FFFFDD"/>
    <a:srgbClr val="FFFFFF"/>
    <a:srgbClr val="F3F6FB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1" autoAdjust="0"/>
    <p:restoredTop sz="91092" autoAdjust="0"/>
  </p:normalViewPr>
  <p:slideViewPr>
    <p:cSldViewPr snapToGrid="0">
      <p:cViewPr varScale="1">
        <p:scale>
          <a:sx n="106" d="100"/>
          <a:sy n="106" d="100"/>
        </p:scale>
        <p:origin x="40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Google%20&#1044;&#1080;&#1089;&#1082;\&#1045;&#1044;&#1059;\&#1050;&#1086;&#1085;&#1094;&#1077;&#1087;&#1094;&#1080;&#1103;%20&#1087;&#1088;&#1077;&#1087;&#1086;&#1076;&#1072;&#1074;&#1072;&#1085;&#1080;&#1103;%20&#1092;&#1080;&#1079;&#1082;&#1091;&#1083;&#1100;&#1090;&#1091;&#1088;&#1099;\&#1054;&#1090;&#1095;&#1105;&#1090;\&#1060;&#1080;&#1079;-&#1088;&#1072;%20-%20&#1044;&#1080;&#1085;&#1072;&#1084;&#1080;&#1082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Динамика активности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'Динамика активности'!$B$1</c:f>
              <c:strCache>
                <c:ptCount val="1"/>
                <c:pt idx="0">
                  <c:v>Предложений</c:v>
                </c:pt>
              </c:strCache>
            </c:strRef>
          </c:tx>
          <c:invertIfNegative val="0"/>
          <c:cat>
            <c:strRef>
              <c:f>'Динамика активности'!$A$2:$A$31</c:f>
              <c:strCache>
                <c:ptCount val="30"/>
                <c:pt idx="0">
                  <c:v>11.04.17</c:v>
                </c:pt>
                <c:pt idx="1">
                  <c:v>12.04.17</c:v>
                </c:pt>
                <c:pt idx="2">
                  <c:v>13.04.17</c:v>
                </c:pt>
                <c:pt idx="3">
                  <c:v>14.04.17</c:v>
                </c:pt>
                <c:pt idx="4">
                  <c:v>15.04.17</c:v>
                </c:pt>
                <c:pt idx="5">
                  <c:v>16.04.17</c:v>
                </c:pt>
                <c:pt idx="6">
                  <c:v>17.04.17</c:v>
                </c:pt>
                <c:pt idx="7">
                  <c:v>18.04.17</c:v>
                </c:pt>
                <c:pt idx="8">
                  <c:v>19.04.17</c:v>
                </c:pt>
                <c:pt idx="9">
                  <c:v>20.04.17</c:v>
                </c:pt>
                <c:pt idx="10">
                  <c:v>21.04.17</c:v>
                </c:pt>
                <c:pt idx="11">
                  <c:v>22.04.17</c:v>
                </c:pt>
                <c:pt idx="12">
                  <c:v>23.04.17</c:v>
                </c:pt>
                <c:pt idx="13">
                  <c:v>24.04.17</c:v>
                </c:pt>
                <c:pt idx="14">
                  <c:v>25.04.17</c:v>
                </c:pt>
                <c:pt idx="15">
                  <c:v>26.04.17</c:v>
                </c:pt>
                <c:pt idx="16">
                  <c:v>27.04.17</c:v>
                </c:pt>
                <c:pt idx="17">
                  <c:v>28.04.17</c:v>
                </c:pt>
                <c:pt idx="18">
                  <c:v>29.04.17</c:v>
                </c:pt>
                <c:pt idx="19">
                  <c:v>30.04.17</c:v>
                </c:pt>
                <c:pt idx="20">
                  <c:v>01.05.17</c:v>
                </c:pt>
                <c:pt idx="21">
                  <c:v>02.05.17</c:v>
                </c:pt>
                <c:pt idx="22">
                  <c:v>03.05.17</c:v>
                </c:pt>
                <c:pt idx="23">
                  <c:v>04.05.17</c:v>
                </c:pt>
                <c:pt idx="24">
                  <c:v>05.05.17</c:v>
                </c:pt>
                <c:pt idx="25">
                  <c:v>06.05.17</c:v>
                </c:pt>
                <c:pt idx="26">
                  <c:v>07.05.17</c:v>
                </c:pt>
                <c:pt idx="27">
                  <c:v>08.05.17</c:v>
                </c:pt>
                <c:pt idx="28">
                  <c:v>09.05.17</c:v>
                </c:pt>
                <c:pt idx="29">
                  <c:v>10.05.17</c:v>
                </c:pt>
              </c:strCache>
            </c:strRef>
          </c:cat>
          <c:val>
            <c:numRef>
              <c:f>'Динамика активности'!$B$2:$B$31</c:f>
              <c:numCache>
                <c:formatCode>General</c:formatCode>
                <c:ptCount val="30"/>
                <c:pt idx="0">
                  <c:v>0</c:v>
                </c:pt>
                <c:pt idx="1">
                  <c:v>4</c:v>
                </c:pt>
                <c:pt idx="2">
                  <c:v>5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15</c:v>
                </c:pt>
                <c:pt idx="7">
                  <c:v>1</c:v>
                </c:pt>
                <c:pt idx="8">
                  <c:v>4</c:v>
                </c:pt>
                <c:pt idx="9">
                  <c:v>9</c:v>
                </c:pt>
                <c:pt idx="10">
                  <c:v>12</c:v>
                </c:pt>
                <c:pt idx="11">
                  <c:v>0</c:v>
                </c:pt>
                <c:pt idx="12">
                  <c:v>1</c:v>
                </c:pt>
                <c:pt idx="13">
                  <c:v>7</c:v>
                </c:pt>
                <c:pt idx="14">
                  <c:v>19</c:v>
                </c:pt>
                <c:pt idx="15">
                  <c:v>33</c:v>
                </c:pt>
                <c:pt idx="16">
                  <c:v>19</c:v>
                </c:pt>
                <c:pt idx="17">
                  <c:v>12</c:v>
                </c:pt>
                <c:pt idx="18">
                  <c:v>19</c:v>
                </c:pt>
                <c:pt idx="19">
                  <c:v>10</c:v>
                </c:pt>
                <c:pt idx="20">
                  <c:v>11</c:v>
                </c:pt>
                <c:pt idx="21">
                  <c:v>30</c:v>
                </c:pt>
                <c:pt idx="22">
                  <c:v>54</c:v>
                </c:pt>
                <c:pt idx="23">
                  <c:v>72</c:v>
                </c:pt>
                <c:pt idx="24">
                  <c:v>26</c:v>
                </c:pt>
                <c:pt idx="25">
                  <c:v>7</c:v>
                </c:pt>
                <c:pt idx="26">
                  <c:v>8</c:v>
                </c:pt>
                <c:pt idx="27">
                  <c:v>22</c:v>
                </c:pt>
                <c:pt idx="28">
                  <c:v>26</c:v>
                </c:pt>
                <c:pt idx="29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19-4518-A795-BE3C51176195}"/>
            </c:ext>
          </c:extLst>
        </c:ser>
        <c:ser>
          <c:idx val="1"/>
          <c:order val="1"/>
          <c:tx>
            <c:strRef>
              <c:f>'Динамика активности'!$C$1</c:f>
              <c:strCache>
                <c:ptCount val="1"/>
                <c:pt idx="0">
                  <c:v>Комментариев</c:v>
                </c:pt>
              </c:strCache>
            </c:strRef>
          </c:tx>
          <c:invertIfNegative val="0"/>
          <c:cat>
            <c:strRef>
              <c:f>'Динамика активности'!$A$2:$A$31</c:f>
              <c:strCache>
                <c:ptCount val="30"/>
                <c:pt idx="0">
                  <c:v>11.04.17</c:v>
                </c:pt>
                <c:pt idx="1">
                  <c:v>12.04.17</c:v>
                </c:pt>
                <c:pt idx="2">
                  <c:v>13.04.17</c:v>
                </c:pt>
                <c:pt idx="3">
                  <c:v>14.04.17</c:v>
                </c:pt>
                <c:pt idx="4">
                  <c:v>15.04.17</c:v>
                </c:pt>
                <c:pt idx="5">
                  <c:v>16.04.17</c:v>
                </c:pt>
                <c:pt idx="6">
                  <c:v>17.04.17</c:v>
                </c:pt>
                <c:pt idx="7">
                  <c:v>18.04.17</c:v>
                </c:pt>
                <c:pt idx="8">
                  <c:v>19.04.17</c:v>
                </c:pt>
                <c:pt idx="9">
                  <c:v>20.04.17</c:v>
                </c:pt>
                <c:pt idx="10">
                  <c:v>21.04.17</c:v>
                </c:pt>
                <c:pt idx="11">
                  <c:v>22.04.17</c:v>
                </c:pt>
                <c:pt idx="12">
                  <c:v>23.04.17</c:v>
                </c:pt>
                <c:pt idx="13">
                  <c:v>24.04.17</c:v>
                </c:pt>
                <c:pt idx="14">
                  <c:v>25.04.17</c:v>
                </c:pt>
                <c:pt idx="15">
                  <c:v>26.04.17</c:v>
                </c:pt>
                <c:pt idx="16">
                  <c:v>27.04.17</c:v>
                </c:pt>
                <c:pt idx="17">
                  <c:v>28.04.17</c:v>
                </c:pt>
                <c:pt idx="18">
                  <c:v>29.04.17</c:v>
                </c:pt>
                <c:pt idx="19">
                  <c:v>30.04.17</c:v>
                </c:pt>
                <c:pt idx="20">
                  <c:v>01.05.17</c:v>
                </c:pt>
                <c:pt idx="21">
                  <c:v>02.05.17</c:v>
                </c:pt>
                <c:pt idx="22">
                  <c:v>03.05.17</c:v>
                </c:pt>
                <c:pt idx="23">
                  <c:v>04.05.17</c:v>
                </c:pt>
                <c:pt idx="24">
                  <c:v>05.05.17</c:v>
                </c:pt>
                <c:pt idx="25">
                  <c:v>06.05.17</c:v>
                </c:pt>
                <c:pt idx="26">
                  <c:v>07.05.17</c:v>
                </c:pt>
                <c:pt idx="27">
                  <c:v>08.05.17</c:v>
                </c:pt>
                <c:pt idx="28">
                  <c:v>09.05.17</c:v>
                </c:pt>
                <c:pt idx="29">
                  <c:v>10.05.17</c:v>
                </c:pt>
              </c:strCache>
            </c:strRef>
          </c:cat>
          <c:val>
            <c:numRef>
              <c:f>'Динамика активности'!$C$2:$C$31</c:f>
              <c:numCache>
                <c:formatCode>General</c:formatCode>
                <c:ptCount val="30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</c:v>
                </c:pt>
                <c:pt idx="7">
                  <c:v>0</c:v>
                </c:pt>
                <c:pt idx="8">
                  <c:v>0</c:v>
                </c:pt>
                <c:pt idx="9">
                  <c:v>3</c:v>
                </c:pt>
                <c:pt idx="10">
                  <c:v>5</c:v>
                </c:pt>
                <c:pt idx="11">
                  <c:v>2</c:v>
                </c:pt>
                <c:pt idx="12">
                  <c:v>7</c:v>
                </c:pt>
                <c:pt idx="13">
                  <c:v>7</c:v>
                </c:pt>
                <c:pt idx="14">
                  <c:v>20</c:v>
                </c:pt>
                <c:pt idx="15">
                  <c:v>30</c:v>
                </c:pt>
                <c:pt idx="16">
                  <c:v>27</c:v>
                </c:pt>
                <c:pt idx="17">
                  <c:v>9</c:v>
                </c:pt>
                <c:pt idx="18">
                  <c:v>7</c:v>
                </c:pt>
                <c:pt idx="19">
                  <c:v>4</c:v>
                </c:pt>
                <c:pt idx="20">
                  <c:v>11</c:v>
                </c:pt>
                <c:pt idx="21">
                  <c:v>13</c:v>
                </c:pt>
                <c:pt idx="22">
                  <c:v>22</c:v>
                </c:pt>
                <c:pt idx="23">
                  <c:v>14</c:v>
                </c:pt>
                <c:pt idx="24">
                  <c:v>6</c:v>
                </c:pt>
                <c:pt idx="25">
                  <c:v>5</c:v>
                </c:pt>
                <c:pt idx="26">
                  <c:v>9</c:v>
                </c:pt>
                <c:pt idx="27">
                  <c:v>11</c:v>
                </c:pt>
                <c:pt idx="28">
                  <c:v>10</c:v>
                </c:pt>
                <c:pt idx="29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119-4518-A795-BE3C51176195}"/>
            </c:ext>
          </c:extLst>
        </c:ser>
        <c:ser>
          <c:idx val="2"/>
          <c:order val="2"/>
          <c:tx>
            <c:strRef>
              <c:f>'Динамика активности'!$D$1</c:f>
              <c:strCache>
                <c:ptCount val="1"/>
                <c:pt idx="0">
                  <c:v>Голосов</c:v>
                </c:pt>
              </c:strCache>
            </c:strRef>
          </c:tx>
          <c:invertIfNegative val="0"/>
          <c:cat>
            <c:strRef>
              <c:f>'Динамика активности'!$A$2:$A$31</c:f>
              <c:strCache>
                <c:ptCount val="30"/>
                <c:pt idx="0">
                  <c:v>11.04.17</c:v>
                </c:pt>
                <c:pt idx="1">
                  <c:v>12.04.17</c:v>
                </c:pt>
                <c:pt idx="2">
                  <c:v>13.04.17</c:v>
                </c:pt>
                <c:pt idx="3">
                  <c:v>14.04.17</c:v>
                </c:pt>
                <c:pt idx="4">
                  <c:v>15.04.17</c:v>
                </c:pt>
                <c:pt idx="5">
                  <c:v>16.04.17</c:v>
                </c:pt>
                <c:pt idx="6">
                  <c:v>17.04.17</c:v>
                </c:pt>
                <c:pt idx="7">
                  <c:v>18.04.17</c:v>
                </c:pt>
                <c:pt idx="8">
                  <c:v>19.04.17</c:v>
                </c:pt>
                <c:pt idx="9">
                  <c:v>20.04.17</c:v>
                </c:pt>
                <c:pt idx="10">
                  <c:v>21.04.17</c:v>
                </c:pt>
                <c:pt idx="11">
                  <c:v>22.04.17</c:v>
                </c:pt>
                <c:pt idx="12">
                  <c:v>23.04.17</c:v>
                </c:pt>
                <c:pt idx="13">
                  <c:v>24.04.17</c:v>
                </c:pt>
                <c:pt idx="14">
                  <c:v>25.04.17</c:v>
                </c:pt>
                <c:pt idx="15">
                  <c:v>26.04.17</c:v>
                </c:pt>
                <c:pt idx="16">
                  <c:v>27.04.17</c:v>
                </c:pt>
                <c:pt idx="17">
                  <c:v>28.04.17</c:v>
                </c:pt>
                <c:pt idx="18">
                  <c:v>29.04.17</c:v>
                </c:pt>
                <c:pt idx="19">
                  <c:v>30.04.17</c:v>
                </c:pt>
                <c:pt idx="20">
                  <c:v>01.05.17</c:v>
                </c:pt>
                <c:pt idx="21">
                  <c:v>02.05.17</c:v>
                </c:pt>
                <c:pt idx="22">
                  <c:v>03.05.17</c:v>
                </c:pt>
                <c:pt idx="23">
                  <c:v>04.05.17</c:v>
                </c:pt>
                <c:pt idx="24">
                  <c:v>05.05.17</c:v>
                </c:pt>
                <c:pt idx="25">
                  <c:v>06.05.17</c:v>
                </c:pt>
                <c:pt idx="26">
                  <c:v>07.05.17</c:v>
                </c:pt>
                <c:pt idx="27">
                  <c:v>08.05.17</c:v>
                </c:pt>
                <c:pt idx="28">
                  <c:v>09.05.17</c:v>
                </c:pt>
                <c:pt idx="29">
                  <c:v>10.05.17</c:v>
                </c:pt>
              </c:strCache>
            </c:strRef>
          </c:cat>
          <c:val>
            <c:numRef>
              <c:f>'Динамика активности'!$D$2:$D$31</c:f>
              <c:numCache>
                <c:formatCode>General</c:formatCode>
                <c:ptCount val="30"/>
                <c:pt idx="0">
                  <c:v>0</c:v>
                </c:pt>
                <c:pt idx="1">
                  <c:v>16</c:v>
                </c:pt>
                <c:pt idx="2">
                  <c:v>11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39</c:v>
                </c:pt>
                <c:pt idx="7">
                  <c:v>2</c:v>
                </c:pt>
                <c:pt idx="8">
                  <c:v>26</c:v>
                </c:pt>
                <c:pt idx="9">
                  <c:v>23</c:v>
                </c:pt>
                <c:pt idx="10">
                  <c:v>18</c:v>
                </c:pt>
                <c:pt idx="11">
                  <c:v>20</c:v>
                </c:pt>
                <c:pt idx="12">
                  <c:v>21</c:v>
                </c:pt>
                <c:pt idx="13">
                  <c:v>31</c:v>
                </c:pt>
                <c:pt idx="14">
                  <c:v>134</c:v>
                </c:pt>
                <c:pt idx="15">
                  <c:v>212</c:v>
                </c:pt>
                <c:pt idx="16">
                  <c:v>80</c:v>
                </c:pt>
                <c:pt idx="17">
                  <c:v>33</c:v>
                </c:pt>
                <c:pt idx="18">
                  <c:v>28</c:v>
                </c:pt>
                <c:pt idx="19">
                  <c:v>29</c:v>
                </c:pt>
                <c:pt idx="20">
                  <c:v>47</c:v>
                </c:pt>
                <c:pt idx="21">
                  <c:v>107</c:v>
                </c:pt>
                <c:pt idx="22">
                  <c:v>85</c:v>
                </c:pt>
                <c:pt idx="23">
                  <c:v>158</c:v>
                </c:pt>
                <c:pt idx="24">
                  <c:v>118</c:v>
                </c:pt>
                <c:pt idx="25">
                  <c:v>178</c:v>
                </c:pt>
                <c:pt idx="26">
                  <c:v>31</c:v>
                </c:pt>
                <c:pt idx="27">
                  <c:v>55</c:v>
                </c:pt>
                <c:pt idx="28">
                  <c:v>85</c:v>
                </c:pt>
                <c:pt idx="29">
                  <c:v>234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119-4518-A795-BE3C511761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1941553216"/>
        <c:axId val="-1941551584"/>
      </c:barChart>
      <c:catAx>
        <c:axId val="-19415532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-1941551584"/>
        <c:crosses val="autoZero"/>
        <c:auto val="1"/>
        <c:lblAlgn val="ctr"/>
        <c:lblOffset val="100"/>
        <c:noMultiLvlLbl val="0"/>
      </c:catAx>
      <c:valAx>
        <c:axId val="-19415515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-194155321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11143-61A7-49CC-ADF3-895665FE7297}" type="datetimeFigureOut">
              <a:rPr lang="ru-RU" smtClean="0"/>
              <a:pPr/>
              <a:t>02.10.2017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EC967-0902-4822-A674-C31BA16166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050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EC967-0902-4822-A674-C31BA1616669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318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EC967-0902-4822-A674-C31BA1616669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360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EC967-0902-4822-A674-C31BA1616669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210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EC967-0902-4822-A674-C31BA1616669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544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EC967-0902-4822-A674-C31BA1616669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380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EC967-0902-4822-A674-C31BA1616669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511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EC967-0902-4822-A674-C31BA1616669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244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EC967-0902-4822-A674-C31BA1616669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379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EC967-0902-4822-A674-C31BA1616669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943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DB0A-277C-43B3-BE3F-AC235DC1C430}" type="datetime1">
              <a:rPr lang="ru-RU" smtClean="0"/>
              <a:pPr/>
              <a:t>02.10.2017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80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7A8E-DC58-459E-9FC8-03AB4B291A1B}" type="datetime1">
              <a:rPr lang="ru-RU" smtClean="0"/>
              <a:pPr/>
              <a:t>02.10.2017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23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7450-51B4-410C-BD48-7DD59C0A05CC}" type="datetime1">
              <a:rPr lang="ru-RU" smtClean="0"/>
              <a:pPr/>
              <a:t>02.10.2017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5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1C9D-ADB6-4025-9E3D-73DFB0918A76}" type="datetime1">
              <a:rPr lang="ru-RU" smtClean="0"/>
              <a:pPr/>
              <a:t>02.10.2017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61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4095D-FB7C-4804-B799-691128558FB0}" type="datetime1">
              <a:rPr lang="ru-RU" smtClean="0"/>
              <a:pPr/>
              <a:t>02.10.2017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6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13A2-4359-4FFE-835C-FD3861630D2D}" type="datetime1">
              <a:rPr lang="ru-RU" smtClean="0"/>
              <a:pPr/>
              <a:t>02.10.2017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7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E5556-17A0-4AD3-9C8C-9137F506B308}" type="datetime1">
              <a:rPr lang="ru-RU" smtClean="0"/>
              <a:pPr/>
              <a:t>02.10.2017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20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484D-B469-478D-A9F1-54957FFA51C3}" type="datetime1">
              <a:rPr lang="ru-RU" smtClean="0"/>
              <a:pPr/>
              <a:t>02.10.2017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75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C0AA-9EA3-4565-9BED-E35A7973641E}" type="datetime1">
              <a:rPr lang="ru-RU" smtClean="0"/>
              <a:pPr/>
              <a:t>02.10.2017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49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2101-8AAC-4B48-A996-19845E1D4677}" type="datetime1">
              <a:rPr lang="ru-RU" smtClean="0"/>
              <a:pPr/>
              <a:t>02.10.2017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80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BFE20-1ABA-45B0-BDD0-E2D148ADC326}" type="datetime1">
              <a:rPr lang="ru-RU" smtClean="0"/>
              <a:pPr/>
              <a:t>02.10.2017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137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BEE25-1839-4AF2-8D89-4CBA4E007F30}" type="datetime1">
              <a:rPr lang="ru-RU" smtClean="0"/>
              <a:pPr/>
              <a:t>02.10.2017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52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hyperlink" Target="mailto:fcomofv@mail.ru" TargetMode="External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hyperlink" Target="mailto:concept_fk@mail.ru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11" Type="http://schemas.openxmlformats.org/officeDocument/2006/relationships/image" Target="../media/image56.jpeg"/><Relationship Id="rId5" Type="http://schemas.openxmlformats.org/officeDocument/2006/relationships/image" Target="../media/image50.png"/><Relationship Id="rId10" Type="http://schemas.openxmlformats.org/officeDocument/2006/relationships/image" Target="../media/image55.jpeg"/><Relationship Id="rId4" Type="http://schemas.openxmlformats.org/officeDocument/2006/relationships/image" Target="../media/image49.png"/><Relationship Id="rId9" Type="http://schemas.openxmlformats.org/officeDocument/2006/relationships/image" Target="../media/image54.jpeg"/><Relationship Id="rId1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63.png"/><Relationship Id="rId9" Type="http://schemas.openxmlformats.org/officeDocument/2006/relationships/image" Target="../media/image6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Relationship Id="rId9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p=2&amp;text=%D1%83%D1%80%D0%BE%D0%BA%20%D1%84%D0%B8%D0%B7%D0%BA%D1%83%D0%BB%D1%8C%D1%82%D1%83%D1%80%D1%8B%20%D0%B2%20%D1%81%D1%82%D0%B0%D1%80%D1%88%D0%B5%D0%B9&amp;noreask=1&amp;img_url=www.rsvpu.ru/departments/soin/arxiv-novostej/2008-god/fitnes---ot-remesla-k-professionalizmu/filedirectory/842/fitnes.jpg&amp;pos=68&amp;rpt=simage&amp;lr=213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images.yandex.ru/yandsearch?p=2&amp;text=%D1%83%D1%80%D0%BE%D0%BA%20%D1%84%D0%B8%D0%B7%D0%BA%D1%83%D0%BB%D1%8C%D1%82%D1%83%D1%80%D1%8B%20%D0%B3%D0%B8%D0%BC%D0%BD%D0%B0%D1%81%D1%82%D0%B8%D0%BA%D0%B0&amp;img_url=crrds463.mskzapad.ru/images/cms/data/p1040972.jpg&amp;pos=79&amp;rpt=simag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3.jpeg"/><Relationship Id="rId5" Type="http://schemas.openxmlformats.org/officeDocument/2006/relationships/image" Target="../media/image9.jpeg"/><Relationship Id="rId15" Type="http://schemas.openxmlformats.org/officeDocument/2006/relationships/image" Target="../media/image18.jpeg"/><Relationship Id="rId10" Type="http://schemas.openxmlformats.org/officeDocument/2006/relationships/image" Target="../media/image14.gif"/><Relationship Id="rId19" Type="http://schemas.openxmlformats.org/officeDocument/2006/relationships/image" Target="../media/image22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hyperlink" Target="http://edu.crowdexpert.ru/" TargetMode="External"/><Relationship Id="rId4" Type="http://schemas.openxmlformats.org/officeDocument/2006/relationships/image" Target="../media/image37.png"/><Relationship Id="rId9" Type="http://schemas.openxmlformats.org/officeDocument/2006/relationships/hyperlink" Target="http://www.predmetconcept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9959" y="2099817"/>
            <a:ext cx="8027892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 </a:t>
            </a:r>
            <a:endParaRPr lang="ru-RU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199959" y="445113"/>
            <a:ext cx="81626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МИНИСТЕРСТВО ОБРАЗОВАНИЯ И НАУКИ РОССИЙСКОЙ ФЕДЕРАЦИИ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Федеральное государственное бюджетное учреждение «Федеральный центр организационно-методического обеспечения физического воспитания»</a:t>
            </a:r>
            <a:endParaRPr lang="ru-RU" sz="2000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5915" y="1762004"/>
            <a:ext cx="102417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О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разработке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проекта Концепции модернизации  учебного предмета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«Физическая культура» </a:t>
            </a:r>
          </a:p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в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Российской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Федерации</a:t>
            </a:r>
          </a:p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3" y="184162"/>
            <a:ext cx="1141039" cy="13221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56299" y="5657671"/>
            <a:ext cx="6378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Федченко Николай Семёнович, директор 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ФГБУ </a:t>
            </a:r>
            <a:r>
              <a:rPr lang="ru-RU" i="1" dirty="0">
                <a:solidFill>
                  <a:srgbClr val="002060"/>
                </a:solidFill>
              </a:rPr>
              <a:t>«Федеральный центр организационно- </a:t>
            </a:r>
            <a:r>
              <a:rPr lang="ru-RU" i="1" dirty="0" smtClean="0">
                <a:solidFill>
                  <a:srgbClr val="002060"/>
                </a:solidFill>
              </a:rPr>
              <a:t>методического </a:t>
            </a:r>
            <a:r>
              <a:rPr lang="ru-RU" i="1" dirty="0">
                <a:solidFill>
                  <a:srgbClr val="002060"/>
                </a:solidFill>
              </a:rPr>
              <a:t>обеспечения физического воспитания</a:t>
            </a:r>
            <a:r>
              <a:rPr lang="ru-RU" i="1" dirty="0" smtClean="0">
                <a:solidFill>
                  <a:srgbClr val="002060"/>
                </a:solidFill>
              </a:rPr>
              <a:t>», </a:t>
            </a:r>
            <a:r>
              <a:rPr lang="ru-RU" i="1" dirty="0" err="1" smtClean="0">
                <a:solidFill>
                  <a:srgbClr val="002060"/>
                </a:solidFill>
              </a:rPr>
              <a:t>к.п.н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  <a:endParaRPr lang="ru-RU" i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7" name="Picture 3" descr="ЛОГО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670" y="369792"/>
            <a:ext cx="755029" cy="95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34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99197" y="1155044"/>
            <a:ext cx="38177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/>
            <a:r>
              <a:rPr lang="ru-RU" sz="1600" b="1" dirty="0">
                <a:solidFill>
                  <a:srgbClr val="002060"/>
                </a:solidFill>
              </a:rPr>
              <a:t>Разработка  Положения  «О единых критериях и нормах оценочной деятельности по </a:t>
            </a:r>
            <a:r>
              <a:rPr lang="ru-RU" sz="1600" b="1" dirty="0" smtClean="0">
                <a:solidFill>
                  <a:srgbClr val="002060"/>
                </a:solidFill>
              </a:rPr>
              <a:t>предмету  «ФК», методических </a:t>
            </a:r>
            <a:r>
              <a:rPr lang="ru-RU" sz="1600" b="1" dirty="0">
                <a:solidFill>
                  <a:srgbClr val="002060"/>
                </a:solidFill>
              </a:rPr>
              <a:t>рекомендаций по критериям и методикам оценивания успеваемости обучающихся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21699" y="1278154"/>
            <a:ext cx="3385321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В</a:t>
            </a:r>
            <a:r>
              <a:rPr lang="ru-RU" sz="1600" b="1" dirty="0" smtClean="0">
                <a:solidFill>
                  <a:srgbClr val="002060"/>
                </a:solidFill>
              </a:rPr>
              <a:t>озможность  </a:t>
            </a:r>
            <a:r>
              <a:rPr lang="ru-RU" sz="1600" b="1" dirty="0">
                <a:solidFill>
                  <a:srgbClr val="002060"/>
                </a:solidFill>
              </a:rPr>
              <a:t>использования  </a:t>
            </a:r>
            <a:r>
              <a:rPr lang="ru-RU" sz="1600" b="1" dirty="0" err="1">
                <a:solidFill>
                  <a:srgbClr val="002060"/>
                </a:solidFill>
              </a:rPr>
              <a:t>балльно</a:t>
            </a:r>
            <a:r>
              <a:rPr lang="ru-RU" sz="1600" b="1" dirty="0">
                <a:solidFill>
                  <a:srgbClr val="002060"/>
                </a:solidFill>
              </a:rPr>
              <a:t>-рейтинговой системы, зачетной системы для оценивания обучающихся по </a:t>
            </a:r>
            <a:r>
              <a:rPr lang="ru-RU" sz="1600" b="1" dirty="0" smtClean="0">
                <a:solidFill>
                  <a:srgbClr val="002060"/>
                </a:solidFill>
              </a:rPr>
              <a:t>предмету </a:t>
            </a:r>
            <a:r>
              <a:rPr lang="ru-RU" sz="1600" b="1" dirty="0">
                <a:solidFill>
                  <a:srgbClr val="002060"/>
                </a:solidFill>
              </a:rPr>
              <a:t>«</a:t>
            </a:r>
            <a:r>
              <a:rPr lang="ru-RU" sz="1600" b="1" dirty="0" smtClean="0">
                <a:solidFill>
                  <a:srgbClr val="002060"/>
                </a:solidFill>
              </a:rPr>
              <a:t>ФК»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19030" y="1155044"/>
            <a:ext cx="3929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Разработка  контрольно-измерительных  материалов  (</a:t>
            </a:r>
            <a:r>
              <a:rPr lang="ru-RU" sz="1600" b="1" dirty="0" err="1">
                <a:solidFill>
                  <a:srgbClr val="002060"/>
                </a:solidFill>
              </a:rPr>
              <a:t>КИМы</a:t>
            </a:r>
            <a:r>
              <a:rPr lang="ru-RU" sz="1600" b="1" dirty="0">
                <a:solidFill>
                  <a:srgbClr val="002060"/>
                </a:solidFill>
              </a:rPr>
              <a:t>) для  оценивания </a:t>
            </a:r>
            <a:r>
              <a:rPr lang="ru-RU" sz="1600" b="1" dirty="0" smtClean="0">
                <a:solidFill>
                  <a:srgbClr val="002060"/>
                </a:solidFill>
              </a:rPr>
              <a:t>знаний, умений и навыков  </a:t>
            </a:r>
            <a:r>
              <a:rPr lang="ru-RU" sz="1600" b="1" dirty="0">
                <a:solidFill>
                  <a:srgbClr val="002060"/>
                </a:solidFill>
              </a:rPr>
              <a:t>обучающихся на уроках </a:t>
            </a:r>
            <a:r>
              <a:rPr lang="ru-RU" sz="1600" b="1" dirty="0" smtClean="0">
                <a:solidFill>
                  <a:srgbClr val="002060"/>
                </a:solidFill>
              </a:rPr>
              <a:t>ФК по </a:t>
            </a:r>
            <a:r>
              <a:rPr lang="ru-RU" sz="1600" b="1" dirty="0">
                <a:solidFill>
                  <a:srgbClr val="002060"/>
                </a:solidFill>
              </a:rPr>
              <a:t>разделам программного материала  </a:t>
            </a:r>
            <a:r>
              <a:rPr lang="ru-RU" sz="1600" b="1" dirty="0" smtClean="0">
                <a:solidFill>
                  <a:srgbClr val="002060"/>
                </a:solidFill>
              </a:rPr>
              <a:t>в </a:t>
            </a:r>
            <a:r>
              <a:rPr lang="ru-RU" sz="1600" b="1" dirty="0">
                <a:solidFill>
                  <a:srgbClr val="002060"/>
                </a:solidFill>
              </a:rPr>
              <a:t>условиях реализации </a:t>
            </a:r>
            <a:r>
              <a:rPr lang="ru-RU" sz="1600" b="1" dirty="0" smtClean="0">
                <a:solidFill>
                  <a:srgbClr val="002060"/>
                </a:solidFill>
              </a:rPr>
              <a:t>ФГОС </a:t>
            </a:r>
            <a:endParaRPr lang="ru-RU" sz="1600" b="1" dirty="0">
              <a:solidFill>
                <a:srgbClr val="002060"/>
              </a:solidFill>
            </a:endParaRPr>
          </a:p>
          <a:p>
            <a:pPr algn="ctr" eaLnBrk="0" fontAlgn="base" hangingPunct="0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60305" y="2949316"/>
            <a:ext cx="5973070" cy="35394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Критерии эффективности деятельности организации:</a:t>
            </a:r>
            <a:endParaRPr lang="ru-RU" sz="1400" dirty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/>
              <a:t> </a:t>
            </a:r>
            <a:r>
              <a:rPr lang="ru-RU" sz="1400" b="1" u="sng" dirty="0">
                <a:solidFill>
                  <a:srgbClr val="002060"/>
                </a:solidFill>
              </a:rPr>
              <a:t>внеурочная деятельность</a:t>
            </a:r>
            <a:endParaRPr lang="ru-RU" sz="1400" u="sng" dirty="0">
              <a:solidFill>
                <a:srgbClr val="002060"/>
              </a:solidFill>
            </a:endParaRPr>
          </a:p>
          <a:p>
            <a:r>
              <a:rPr lang="ru-RU" sz="1400" b="1" dirty="0">
                <a:solidFill>
                  <a:srgbClr val="002060"/>
                </a:solidFill>
              </a:rPr>
              <a:t>- </a:t>
            </a:r>
            <a:r>
              <a:rPr lang="ru-RU" sz="1400" dirty="0">
                <a:solidFill>
                  <a:srgbClr val="002060"/>
                </a:solidFill>
              </a:rPr>
              <a:t>реализация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</a:rPr>
              <a:t>программы по формированию здорового образа жизни участников образовательного процесса;</a:t>
            </a:r>
          </a:p>
          <a:p>
            <a:r>
              <a:rPr lang="ru-RU" sz="1400" dirty="0">
                <a:solidFill>
                  <a:srgbClr val="002060"/>
                </a:solidFill>
              </a:rPr>
              <a:t>- деятельность  ШСК  образовательной организации</a:t>
            </a:r>
            <a:r>
              <a:rPr lang="ru-RU" sz="1400" dirty="0" smtClean="0">
                <a:solidFill>
                  <a:srgbClr val="002060"/>
                </a:solidFill>
              </a:rPr>
              <a:t>;  охват </a:t>
            </a:r>
            <a:r>
              <a:rPr lang="ru-RU" sz="1400" dirty="0">
                <a:solidFill>
                  <a:srgbClr val="002060"/>
                </a:solidFill>
              </a:rPr>
              <a:t>занимающихся в ШСК, секциях, организованных в школе (% от общего количества);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</a:rPr>
              <a:t>охват учащихся,  </a:t>
            </a:r>
            <a:r>
              <a:rPr lang="ru-RU" sz="1400" dirty="0">
                <a:solidFill>
                  <a:srgbClr val="002060"/>
                </a:solidFill>
              </a:rPr>
              <a:t>принимающих участие в </a:t>
            </a:r>
            <a:r>
              <a:rPr lang="ru-RU" sz="1400" dirty="0" smtClean="0">
                <a:solidFill>
                  <a:srgbClr val="002060"/>
                </a:solidFill>
              </a:rPr>
              <a:t>«Президентских состязаниях» 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и «Президентских </a:t>
            </a:r>
            <a:r>
              <a:rPr lang="ru-RU" sz="1400" dirty="0">
                <a:solidFill>
                  <a:srgbClr val="002060"/>
                </a:solidFill>
              </a:rPr>
              <a:t>спортивных </a:t>
            </a:r>
            <a:r>
              <a:rPr lang="ru-RU" sz="1400" dirty="0" smtClean="0">
                <a:solidFill>
                  <a:srgbClr val="002060"/>
                </a:solidFill>
              </a:rPr>
              <a:t>играх»;</a:t>
            </a:r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-  количество и качество физкультурно-оздоровительных и спортивно-массовых мероприятий, проводимых в </a:t>
            </a:r>
            <a:r>
              <a:rPr lang="ru-RU" sz="1400" dirty="0" smtClean="0">
                <a:solidFill>
                  <a:srgbClr val="002060"/>
                </a:solidFill>
              </a:rPr>
              <a:t>образовательной организации;</a:t>
            </a:r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-  количество учащихся, принявших участие в спортивных соревнованиях различных уровней;</a:t>
            </a:r>
          </a:p>
          <a:p>
            <a:r>
              <a:rPr lang="ru-RU" sz="1400" dirty="0">
                <a:solidFill>
                  <a:srgbClr val="002060"/>
                </a:solidFill>
              </a:rPr>
              <a:t>-  достижения отдельных учащихся в  проектных и спортивных мероприятиях, акциях;</a:t>
            </a:r>
          </a:p>
          <a:p>
            <a:r>
              <a:rPr lang="ru-RU" sz="1400" dirty="0">
                <a:solidFill>
                  <a:srgbClr val="002060"/>
                </a:solidFill>
              </a:rPr>
              <a:t>- уровень материально-технической базы, оснащённость спортинвентарём и оборудованием с учётом требований </a:t>
            </a:r>
            <a:r>
              <a:rPr lang="ru-RU" sz="1400" dirty="0" smtClean="0">
                <a:solidFill>
                  <a:srgbClr val="002060"/>
                </a:solidFill>
              </a:rPr>
              <a:t>ФГОС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9197" y="2949316"/>
            <a:ext cx="5428556" cy="35394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Критерии эффективности деятельности организации:</a:t>
            </a:r>
            <a:endParaRPr lang="ru-RU" sz="1400" dirty="0">
              <a:solidFill>
                <a:srgbClr val="002060"/>
              </a:solidFill>
            </a:endParaRPr>
          </a:p>
          <a:p>
            <a:pPr algn="ctr"/>
            <a:r>
              <a:rPr lang="ru-RU" sz="1400" b="1" u="sng" dirty="0">
                <a:solidFill>
                  <a:srgbClr val="002060"/>
                </a:solidFill>
              </a:rPr>
              <a:t>учебная деятельность</a:t>
            </a:r>
            <a:endParaRPr lang="ru-RU" sz="1400" u="sng" dirty="0">
              <a:solidFill>
                <a:srgbClr val="002060"/>
              </a:solidFill>
            </a:endParaRPr>
          </a:p>
          <a:p>
            <a:pPr indent="180975"/>
            <a:r>
              <a:rPr lang="ru-RU" sz="1400" dirty="0">
                <a:solidFill>
                  <a:srgbClr val="002060"/>
                </a:solidFill>
              </a:rPr>
              <a:t>- учёт процента успеваемости и качества </a:t>
            </a:r>
            <a:r>
              <a:rPr lang="ru-RU" sz="1400" dirty="0" err="1">
                <a:solidFill>
                  <a:srgbClr val="002060"/>
                </a:solidFill>
              </a:rPr>
              <a:t>обученности</a:t>
            </a:r>
            <a:r>
              <a:rPr lang="ru-RU" sz="1400" dirty="0">
                <a:solidFill>
                  <a:srgbClr val="002060"/>
                </a:solidFill>
              </a:rPr>
              <a:t> учащихся по предмету </a:t>
            </a:r>
            <a:r>
              <a:rPr lang="ru-RU" sz="1400" dirty="0" smtClean="0">
                <a:solidFill>
                  <a:srgbClr val="002060"/>
                </a:solidFill>
              </a:rPr>
              <a:t>ФК;</a:t>
            </a:r>
            <a:endParaRPr lang="ru-RU" sz="1400" dirty="0">
              <a:solidFill>
                <a:srgbClr val="002060"/>
              </a:solidFill>
            </a:endParaRPr>
          </a:p>
          <a:p>
            <a:pPr indent="180975"/>
            <a:r>
              <a:rPr lang="ru-RU" sz="1400" dirty="0">
                <a:solidFill>
                  <a:srgbClr val="002060"/>
                </a:solidFill>
              </a:rPr>
              <a:t>- количество участников, призёров и победителей муниципального, регионального и заключительного этапов Всероссийской олимпиады школьников </a:t>
            </a:r>
            <a:r>
              <a:rPr lang="ru-RU" sz="1400" dirty="0" smtClean="0">
                <a:solidFill>
                  <a:srgbClr val="002060"/>
                </a:solidFill>
              </a:rPr>
              <a:t>по ФК;</a:t>
            </a:r>
            <a:endParaRPr lang="ru-RU" sz="1400" dirty="0">
              <a:solidFill>
                <a:srgbClr val="002060"/>
              </a:solidFill>
            </a:endParaRPr>
          </a:p>
          <a:p>
            <a:pPr indent="180975">
              <a:buFontTx/>
              <a:buChar char="-"/>
            </a:pPr>
            <a:r>
              <a:rPr lang="ru-RU" sz="1400" dirty="0">
                <a:solidFill>
                  <a:srgbClr val="002060"/>
                </a:solidFill>
              </a:rPr>
              <a:t>р</a:t>
            </a:r>
            <a:r>
              <a:rPr lang="ru-RU" sz="1400" dirty="0" smtClean="0">
                <a:solidFill>
                  <a:srgbClr val="002060"/>
                </a:solidFill>
              </a:rPr>
              <a:t>абота  </a:t>
            </a:r>
            <a:r>
              <a:rPr lang="ru-RU" sz="1400" dirty="0">
                <a:solidFill>
                  <a:srgbClr val="002060"/>
                </a:solidFill>
              </a:rPr>
              <a:t>учреждения по профилактике и предупреждению травматизма на уроках и внеклассных мероприятиях </a:t>
            </a:r>
            <a:r>
              <a:rPr lang="ru-RU" sz="1400" dirty="0" smtClean="0">
                <a:solidFill>
                  <a:srgbClr val="002060"/>
                </a:solidFill>
              </a:rPr>
              <a:t>по ФК; </a:t>
            </a:r>
          </a:p>
          <a:p>
            <a:pPr indent="180975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</a:rPr>
              <a:t>оценка динамики заболеваемости и групп здоровья за три последних календарных года; </a:t>
            </a:r>
            <a:endParaRPr lang="ru-RU" sz="1400" dirty="0" smtClean="0">
              <a:solidFill>
                <a:srgbClr val="002060"/>
              </a:solidFill>
            </a:endParaRPr>
          </a:p>
          <a:p>
            <a:pPr indent="180975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</a:rPr>
              <a:t>увеличение </a:t>
            </a:r>
            <a:r>
              <a:rPr lang="ru-RU" sz="1400" dirty="0">
                <a:solidFill>
                  <a:srgbClr val="002060"/>
                </a:solidFill>
              </a:rPr>
              <a:t>количества детей, перешедших </a:t>
            </a:r>
            <a:r>
              <a:rPr lang="ru-RU" sz="1400" dirty="0" smtClean="0">
                <a:solidFill>
                  <a:srgbClr val="002060"/>
                </a:solidFill>
              </a:rPr>
              <a:t>из </a:t>
            </a:r>
            <a:r>
              <a:rPr lang="ru-RU" sz="1400" dirty="0">
                <a:solidFill>
                  <a:srgbClr val="002060"/>
                </a:solidFill>
              </a:rPr>
              <a:t>подготовительной </a:t>
            </a:r>
            <a:r>
              <a:rPr lang="ru-RU" sz="1400" dirty="0" smtClean="0">
                <a:solidFill>
                  <a:srgbClr val="002060"/>
                </a:solidFill>
              </a:rPr>
              <a:t>группы  </a:t>
            </a:r>
            <a:r>
              <a:rPr lang="ru-RU" sz="1400" dirty="0">
                <a:solidFill>
                  <a:srgbClr val="002060"/>
                </a:solidFill>
              </a:rPr>
              <a:t>в </a:t>
            </a:r>
            <a:r>
              <a:rPr lang="ru-RU" sz="1400" dirty="0" smtClean="0">
                <a:solidFill>
                  <a:srgbClr val="002060"/>
                </a:solidFill>
              </a:rPr>
              <a:t>основную;</a:t>
            </a:r>
            <a:endParaRPr lang="ru-RU" sz="1400" dirty="0">
              <a:solidFill>
                <a:srgbClr val="002060"/>
              </a:solidFill>
            </a:endParaRPr>
          </a:p>
          <a:p>
            <a:pPr indent="180975"/>
            <a:r>
              <a:rPr lang="ru-RU" sz="1400" dirty="0" smtClean="0">
                <a:solidFill>
                  <a:srgbClr val="002060"/>
                </a:solidFill>
              </a:rPr>
              <a:t>-проведение </a:t>
            </a:r>
            <a:r>
              <a:rPr lang="ru-RU" sz="1400" dirty="0">
                <a:solidFill>
                  <a:srgbClr val="002060"/>
                </a:solidFill>
              </a:rPr>
              <a:t>цикличных статистических наблюдений, анкетирование учащихся </a:t>
            </a:r>
            <a:r>
              <a:rPr lang="ru-RU" sz="1400" dirty="0" smtClean="0">
                <a:solidFill>
                  <a:srgbClr val="002060"/>
                </a:solidFill>
              </a:rPr>
              <a:t>для </a:t>
            </a:r>
            <a:r>
              <a:rPr lang="ru-RU" sz="1400" dirty="0">
                <a:solidFill>
                  <a:srgbClr val="002060"/>
                </a:solidFill>
              </a:rPr>
              <a:t>выявления и улучшения качества </a:t>
            </a:r>
            <a:r>
              <a:rPr lang="ru-RU" sz="1400" dirty="0" smtClean="0">
                <a:solidFill>
                  <a:srgbClr val="002060"/>
                </a:solidFill>
              </a:rPr>
              <a:t>образования, преподавания предмета ФК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171" y="83228"/>
            <a:ext cx="11627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/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 smtClean="0">
                <a:solidFill>
                  <a:srgbClr val="C00000"/>
                </a:solidFill>
              </a:rPr>
              <a:t>ФОРМИРОВАНИЕ ЕДИНЫХ ПОДХОДОВ К КРИТЕРИЯМ  ОЦЕНКИ ЭФФЕКТИВНОСТИ ДЕЯТЕЛЬНОСТИ  ОБРАЗОВАТЕЛЬНЫХ ОРГАНИЗАЦИЙ, КРИТЕРИЯМ И  МЕТОДИКАМ ОЦЕНИВАНИЯ УСПЕВАЕМОСТИ ОБУЧАЮЩИХСЯ ПО УЧЕБНОМУ ПРЕДМЕТУ «ФИЗИЧЕСКАЯ КУЛЬТУРА»</a:t>
            </a:r>
          </a:p>
        </p:txBody>
      </p:sp>
      <p:pic>
        <p:nvPicPr>
          <p:cNvPr id="2052" name="Picture 4" descr="http://pionerart.ru/content/images/625px-number5_mat1_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839" y="2443172"/>
            <a:ext cx="1056226" cy="10122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3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7128" y="1198293"/>
            <a:ext cx="3817786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/>
            <a:r>
              <a:rPr lang="ru-RU" sz="1600" b="1" dirty="0">
                <a:solidFill>
                  <a:srgbClr val="002060"/>
                </a:solidFill>
              </a:rPr>
              <a:t>Разработка </a:t>
            </a:r>
            <a:r>
              <a:rPr lang="ru-RU" sz="1600" b="1" dirty="0" smtClean="0">
                <a:solidFill>
                  <a:srgbClr val="002060"/>
                </a:solidFill>
              </a:rPr>
              <a:t>методических рекомендаций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по  организации </a:t>
            </a:r>
            <a:r>
              <a:rPr lang="ru-RU" sz="1600" b="1" dirty="0">
                <a:solidFill>
                  <a:srgbClr val="002060"/>
                </a:solidFill>
              </a:rPr>
              <a:t>просветительской работы в области организации учебного процесса и требований к уроку п о ФК </a:t>
            </a:r>
            <a:r>
              <a:rPr lang="ru-RU" sz="1600" b="1" dirty="0" smtClean="0">
                <a:solidFill>
                  <a:srgbClr val="002060"/>
                </a:solidFill>
              </a:rPr>
              <a:t>для родителей обучающихся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15796" y="964671"/>
            <a:ext cx="38177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 </a:t>
            </a:r>
            <a:r>
              <a:rPr lang="ru-RU" sz="1600" b="1" dirty="0">
                <a:solidFill>
                  <a:srgbClr val="002060"/>
                </a:solidFill>
              </a:rPr>
              <a:t>Создание бесплатного  всероссийского  электронного банка  программных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и  </a:t>
            </a:r>
            <a:r>
              <a:rPr lang="ru-RU" sz="1600" b="1" dirty="0">
                <a:solidFill>
                  <a:srgbClr val="002060"/>
                </a:solidFill>
              </a:rPr>
              <a:t>методических материалов </a:t>
            </a:r>
            <a:r>
              <a:rPr lang="ru-RU" sz="1600" b="1" dirty="0" smtClean="0">
                <a:solidFill>
                  <a:srgbClr val="002060"/>
                </a:solidFill>
              </a:rPr>
              <a:t>(</a:t>
            </a:r>
            <a:r>
              <a:rPr lang="ru-RU" sz="1600" b="1" dirty="0">
                <a:solidFill>
                  <a:srgbClr val="002060"/>
                </a:solidFill>
              </a:rPr>
              <a:t>рабочие </a:t>
            </a:r>
            <a:r>
              <a:rPr lang="ru-RU" sz="1600" b="1" dirty="0" smtClean="0">
                <a:solidFill>
                  <a:srgbClr val="002060"/>
                </a:solidFill>
              </a:rPr>
              <a:t>программы, </a:t>
            </a:r>
            <a:r>
              <a:rPr lang="ru-RU" sz="1600" b="1" dirty="0">
                <a:solidFill>
                  <a:srgbClr val="002060"/>
                </a:solidFill>
              </a:rPr>
              <a:t>технологические </a:t>
            </a:r>
            <a:r>
              <a:rPr lang="ru-RU" sz="1600" b="1" dirty="0" smtClean="0">
                <a:solidFill>
                  <a:srgbClr val="002060"/>
                </a:solidFill>
              </a:rPr>
              <a:t>карты, контрольные </a:t>
            </a:r>
            <a:r>
              <a:rPr lang="ru-RU" sz="1600" b="1" dirty="0">
                <a:solidFill>
                  <a:srgbClr val="002060"/>
                </a:solidFill>
              </a:rPr>
              <a:t>упражнения, тестовые и домашние  задания для </a:t>
            </a:r>
            <a:r>
              <a:rPr lang="ru-RU" sz="1600" b="1" dirty="0" smtClean="0">
                <a:solidFill>
                  <a:srgbClr val="002060"/>
                </a:solidFill>
              </a:rPr>
              <a:t>1-11 </a:t>
            </a:r>
            <a:r>
              <a:rPr lang="ru-RU" sz="1600" b="1" dirty="0">
                <a:solidFill>
                  <a:srgbClr val="002060"/>
                </a:solidFill>
              </a:rPr>
              <a:t>классов,  </a:t>
            </a:r>
            <a:r>
              <a:rPr lang="ru-RU" sz="1600" b="1" dirty="0" smtClean="0">
                <a:solidFill>
                  <a:srgbClr val="002060"/>
                </a:solidFill>
              </a:rPr>
              <a:t>задания </a:t>
            </a:r>
            <a:r>
              <a:rPr lang="ru-RU" sz="1600" b="1" dirty="0">
                <a:solidFill>
                  <a:srgbClr val="002060"/>
                </a:solidFill>
              </a:rPr>
              <a:t>для подготовки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к </a:t>
            </a:r>
            <a:r>
              <a:rPr lang="ru-RU" sz="1600" b="1" dirty="0">
                <a:solidFill>
                  <a:srgbClr val="002060"/>
                </a:solidFill>
              </a:rPr>
              <a:t>олимпиадам по </a:t>
            </a:r>
            <a:r>
              <a:rPr lang="ru-RU" sz="1600" b="1" dirty="0" smtClean="0">
                <a:solidFill>
                  <a:srgbClr val="002060"/>
                </a:solidFill>
              </a:rPr>
              <a:t>ФК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33386" y="1210893"/>
            <a:ext cx="3962185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 Создание  сборника мультимедийных пособий, открытых уроков и занятий по физической культуре лучших учителей физической культуры, педагогов дополнительного образования, тренеров-преподавателей России.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968" y="4924076"/>
            <a:ext cx="1147088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/>
            <a:r>
              <a:rPr lang="ru-RU" sz="1600" b="1" dirty="0">
                <a:solidFill>
                  <a:srgbClr val="002060"/>
                </a:solidFill>
              </a:rPr>
              <a:t>Разработка единой  программы по предмету «Физическая культура» </a:t>
            </a:r>
            <a:r>
              <a:rPr lang="ru-RU" sz="1600" b="1" dirty="0" smtClean="0">
                <a:solidFill>
                  <a:srgbClr val="002060"/>
                </a:solidFill>
              </a:rPr>
              <a:t> и к ней необходимый </a:t>
            </a:r>
            <a:r>
              <a:rPr lang="ru-RU" sz="1600" b="1" dirty="0">
                <a:solidFill>
                  <a:srgbClr val="002060"/>
                </a:solidFill>
              </a:rPr>
              <a:t>учебно-методический </a:t>
            </a:r>
            <a:r>
              <a:rPr lang="ru-RU" sz="1600" b="1" dirty="0" smtClean="0">
                <a:solidFill>
                  <a:srgbClr val="002060"/>
                </a:solidFill>
              </a:rPr>
              <a:t>комплекс;</a:t>
            </a:r>
          </a:p>
          <a:p>
            <a:pPr algn="ctr" eaLnBrk="0" fontAlgn="base" hangingPunct="0"/>
            <a:r>
              <a:rPr lang="ru-RU" sz="1600" b="1" dirty="0">
                <a:solidFill>
                  <a:srgbClr val="002060"/>
                </a:solidFill>
              </a:rPr>
              <a:t>р</a:t>
            </a:r>
            <a:r>
              <a:rPr lang="ru-RU" sz="1600" b="1" dirty="0" smtClean="0">
                <a:solidFill>
                  <a:srgbClr val="002060"/>
                </a:solidFill>
              </a:rPr>
              <a:t>азработка 2-3-х программ по ФК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7199" y="3292358"/>
            <a:ext cx="3829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Сокращение объема технологических карт уроков физической культуры </a:t>
            </a:r>
            <a:r>
              <a:rPr lang="ru-RU" sz="1600" b="1" dirty="0" smtClean="0">
                <a:solidFill>
                  <a:srgbClr val="002060"/>
                </a:solidFill>
              </a:rPr>
              <a:t>(краткость </a:t>
            </a:r>
            <a:r>
              <a:rPr lang="ru-RU" sz="1600" b="1" dirty="0">
                <a:solidFill>
                  <a:srgbClr val="002060"/>
                </a:solidFill>
              </a:rPr>
              <a:t>и </a:t>
            </a:r>
            <a:r>
              <a:rPr lang="ru-RU" sz="1600" b="1" dirty="0" smtClean="0">
                <a:solidFill>
                  <a:srgbClr val="002060"/>
                </a:solidFill>
              </a:rPr>
              <a:t>мобильность; алгоритм 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организации, содержания урока)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22700" y="3391752"/>
            <a:ext cx="4232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Разработка  примерных  вариантов планирования на прохождение разделов образовательной программы  по предмету «Физическая культура» в условиях ФГОС.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4688" y="5766381"/>
            <a:ext cx="11470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/>
            <a:r>
              <a:rPr lang="ru-RU" sz="1600" b="1" dirty="0">
                <a:solidFill>
                  <a:srgbClr val="002060"/>
                </a:solidFill>
              </a:rPr>
              <a:t>Дополнение программно-методического обеспечения модулями, включающими современные образовательные технологии, работу с одарёнными  </a:t>
            </a:r>
            <a:r>
              <a:rPr lang="ru-RU" sz="1600" b="1" dirty="0" smtClean="0">
                <a:solidFill>
                  <a:srgbClr val="002060"/>
                </a:solidFill>
              </a:rPr>
              <a:t>детьми </a:t>
            </a:r>
            <a:r>
              <a:rPr lang="ru-RU" sz="1600" b="1" dirty="0">
                <a:solidFill>
                  <a:srgbClr val="002060"/>
                </a:solidFill>
              </a:rPr>
              <a:t>и детьми с </a:t>
            </a:r>
            <a:r>
              <a:rPr lang="ru-RU" sz="1600" b="1" dirty="0" smtClean="0">
                <a:solidFill>
                  <a:srgbClr val="002060"/>
                </a:solidFill>
              </a:rPr>
              <a:t>ОВЗ, с </a:t>
            </a:r>
            <a:r>
              <a:rPr lang="ru-RU" sz="1600" b="1" dirty="0">
                <a:solidFill>
                  <a:srgbClr val="002060"/>
                </a:solidFill>
              </a:rPr>
              <a:t>приложением технологических карт по основным </a:t>
            </a:r>
            <a:r>
              <a:rPr lang="ru-RU" sz="1600" b="1" dirty="0" smtClean="0">
                <a:solidFill>
                  <a:srgbClr val="002060"/>
                </a:solidFill>
              </a:rPr>
              <a:t>темам </a:t>
            </a:r>
            <a:r>
              <a:rPr lang="ru-RU" sz="1600" b="1" dirty="0">
                <a:solidFill>
                  <a:srgbClr val="002060"/>
                </a:solidFill>
              </a:rPr>
              <a:t>предмета «</a:t>
            </a:r>
            <a:r>
              <a:rPr lang="ru-RU" sz="1600" b="1" dirty="0" smtClean="0">
                <a:solidFill>
                  <a:srgbClr val="002060"/>
                </a:solidFill>
              </a:rPr>
              <a:t>ФК», </a:t>
            </a:r>
            <a:r>
              <a:rPr lang="ru-RU" sz="1600" b="1" dirty="0">
                <a:solidFill>
                  <a:srgbClr val="002060"/>
                </a:solidFill>
              </a:rPr>
              <a:t>рабочих тетрадей  по предмету, экранно-звуковых пособий  </a:t>
            </a:r>
            <a:r>
              <a:rPr lang="ru-RU" sz="1600" b="1" dirty="0" smtClean="0">
                <a:solidFill>
                  <a:srgbClr val="002060"/>
                </a:solidFill>
              </a:rPr>
              <a:t>(слайд-альбомы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smtClean="0">
                <a:solidFill>
                  <a:srgbClr val="002060"/>
                </a:solidFill>
              </a:rPr>
              <a:t>видеофильмы, иное)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4688" y="164450"/>
            <a:ext cx="11470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/>
            <a:r>
              <a:rPr lang="ru-RU" b="1" dirty="0">
                <a:solidFill>
                  <a:srgbClr val="C00000"/>
                </a:solidFill>
              </a:rPr>
              <a:t>ПРОГРАММНО-МЕТОДИЧЕСКОЕ ОБЕСПЕЧЕНИЕ УЧЕБНОГО ПРЕДМЕТА «ФИЗИЧЕСКАЯ КУЛЬТУРА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</a:p>
          <a:p>
            <a:pPr algn="ctr" eaLnBrk="0" fontAlgn="base" hangingPunct="0"/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(ПРОГРАММЫ, </a:t>
            </a:r>
            <a:r>
              <a:rPr lang="ru-RU" b="1" dirty="0" smtClean="0">
                <a:solidFill>
                  <a:srgbClr val="C00000"/>
                </a:solidFill>
              </a:rPr>
              <a:t>ПЛАНИРОВАНИЕ)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594354" y="3292358"/>
            <a:ext cx="2660670" cy="1176612"/>
            <a:chOff x="8630409" y="4872508"/>
            <a:chExt cx="2660670" cy="1176612"/>
          </a:xfrm>
        </p:grpSpPr>
        <p:pic>
          <p:nvPicPr>
            <p:cNvPr id="16" name="Рисунок 15" descr="Программа интегративного курса физического воспитания для учащихся начальной школы на основе футбола, М. А. Грибачева, В. А. Круглыхин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30409" y="5056743"/>
              <a:ext cx="667748" cy="992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6" descr="http://static.ozone.ru/multimedia/books_covers/c300/101229639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9368" y="4872509"/>
              <a:ext cx="671338" cy="940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 descr="C:\Users\Марина\Desktop\img171.jp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116928" y="4872508"/>
              <a:ext cx="682101" cy="940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Рисунок 18" descr="http://auto.ur.ru/img/books_covers/1005550767.jp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4691" y="5079144"/>
              <a:ext cx="666388" cy="9699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" name="Picture 4" descr="http://catalog.ppub.ru/images/big/88668c8e-e886-11de-9b05-0019b9f502d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733" y="3498994"/>
            <a:ext cx="701281" cy="98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94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673050" y="3025122"/>
            <a:ext cx="41732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Организация и проведение внеурочных мероприятий по </a:t>
            </a:r>
            <a:r>
              <a:rPr lang="ru-RU" sz="1600" b="1" dirty="0" smtClean="0">
                <a:solidFill>
                  <a:srgbClr val="002060"/>
                </a:solidFill>
              </a:rPr>
              <a:t>ФК, </a:t>
            </a:r>
            <a:r>
              <a:rPr lang="ru-RU" sz="1600" b="1" dirty="0">
                <a:solidFill>
                  <a:srgbClr val="002060"/>
                </a:solidFill>
              </a:rPr>
              <a:t>посвященных национальным видам спорта, национальным играм, в том числе интеллектуальным (элективные курсы, спецкурсы и т.д.)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2390" y="841561"/>
            <a:ext cx="3817786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Разработка программ внеурочной деятельности по наиболее популярным видам спорта (с учётом количества часов в неделю – 1 или 2 часа). Подготовка методических рекомендаций по реализации внеурочной деятельности </a:t>
            </a:r>
            <a:r>
              <a:rPr lang="ru-RU" sz="1600" b="1" dirty="0" smtClean="0">
                <a:solidFill>
                  <a:srgbClr val="002060"/>
                </a:solidFill>
              </a:rPr>
              <a:t>по предмету «ФК»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14830" y="841561"/>
            <a:ext cx="32439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/>
            <a:r>
              <a:rPr lang="ru-RU" sz="1600" b="1" dirty="0">
                <a:solidFill>
                  <a:srgbClr val="002060"/>
                </a:solidFill>
              </a:rPr>
              <a:t>Создание федерального банка программ внеурочной деятельности по спортивно оздоровительному направлению, соответствующих требованиям ФГОС и прошедших внешнюю </a:t>
            </a:r>
            <a:r>
              <a:rPr lang="ru-RU" sz="1600" b="1" dirty="0" smtClean="0">
                <a:solidFill>
                  <a:srgbClr val="002060"/>
                </a:solidFill>
              </a:rPr>
              <a:t>экспертизу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4689" y="5903971"/>
            <a:ext cx="11210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Проведение обучения учителей физической культуры с использованием эффективного практического опыта педагогов по организации и проведению мероприятий внеурочной деятельности в предметной  области «Физическая культура» в рамках курсов повышения квалификации, обучающих </a:t>
            </a:r>
            <a:r>
              <a:rPr lang="ru-RU" sz="1600" b="1" dirty="0" smtClean="0">
                <a:solidFill>
                  <a:srgbClr val="002060"/>
                </a:solidFill>
              </a:rPr>
              <a:t>семинаров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4830" y="3025122"/>
            <a:ext cx="3927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Разработка единого подхода в планировании и критериях внеурочной деятельности по параллелям.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Создание  единых требований к объёму нагрузки и наполняемости учебных групп во внеурочной </a:t>
            </a:r>
            <a:r>
              <a:rPr lang="ru-RU" sz="1600" b="1" dirty="0" smtClean="0">
                <a:solidFill>
                  <a:srgbClr val="002060"/>
                </a:solidFill>
              </a:rPr>
              <a:t>деятельности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6899" y="4826753"/>
            <a:ext cx="1110849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Включение </a:t>
            </a:r>
            <a:r>
              <a:rPr lang="ru-RU" sz="1600" b="1" dirty="0">
                <a:solidFill>
                  <a:srgbClr val="002060"/>
                </a:solidFill>
              </a:rPr>
              <a:t>в </a:t>
            </a:r>
            <a:r>
              <a:rPr lang="ru-RU" sz="1600" b="1" dirty="0" smtClean="0">
                <a:solidFill>
                  <a:srgbClr val="002060"/>
                </a:solidFill>
              </a:rPr>
              <a:t>программы  </a:t>
            </a:r>
            <a:r>
              <a:rPr lang="ru-RU" sz="1600" b="1" dirty="0">
                <a:solidFill>
                  <a:srgbClr val="002060"/>
                </a:solidFill>
              </a:rPr>
              <a:t>внеурочной деятельности </a:t>
            </a:r>
            <a:r>
              <a:rPr lang="ru-RU" sz="1600" b="1" dirty="0" smtClean="0">
                <a:solidFill>
                  <a:srgbClr val="002060"/>
                </a:solidFill>
              </a:rPr>
              <a:t>сотрудничества </a:t>
            </a:r>
            <a:r>
              <a:rPr lang="ru-RU" sz="1600" b="1" dirty="0">
                <a:solidFill>
                  <a:srgbClr val="002060"/>
                </a:solidFill>
              </a:rPr>
              <a:t>образовательных организаций  с социальными партерами: организации дополнительного образования, учреждения культуры и спорта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(</a:t>
            </a:r>
            <a:r>
              <a:rPr lang="ru-RU" sz="1600" b="1" dirty="0">
                <a:solidFill>
                  <a:srgbClr val="002060"/>
                </a:solidFill>
              </a:rPr>
              <a:t>государственный и негосударственный сектор), семьёй и </a:t>
            </a:r>
            <a:r>
              <a:rPr lang="ru-RU" sz="1600" b="1" dirty="0" smtClean="0">
                <a:solidFill>
                  <a:srgbClr val="002060"/>
                </a:solidFill>
              </a:rPr>
              <a:t>общественностью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14086" y="841561"/>
            <a:ext cx="4232224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Представление положительного опыта педагогической практики по реализации внеурочной деятельности по предмету  </a:t>
            </a:r>
            <a:r>
              <a:rPr lang="ru-RU" sz="1600" b="1" dirty="0" smtClean="0">
                <a:solidFill>
                  <a:srgbClr val="002060"/>
                </a:solidFill>
              </a:rPr>
              <a:t>«ФК»  </a:t>
            </a:r>
            <a:r>
              <a:rPr lang="ru-RU" sz="1600" b="1" dirty="0">
                <a:solidFill>
                  <a:srgbClr val="002060"/>
                </a:solidFill>
              </a:rPr>
              <a:t>в рамках научно-практических конференций, конкурсов профессионального мастерства регионального, межрегионального и всероссийского </a:t>
            </a:r>
            <a:r>
              <a:rPr lang="ru-RU" sz="1600" b="1" dirty="0" smtClean="0">
                <a:solidFill>
                  <a:srgbClr val="002060"/>
                </a:solidFill>
              </a:rPr>
              <a:t>уровней</a:t>
            </a: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41090" y="161873"/>
            <a:ext cx="8403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/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ВНЕУРОЧНАЯ ДЕЯТЕЛЬНОСТЬ</a:t>
            </a:r>
          </a:p>
        </p:txBody>
      </p:sp>
      <p:pic>
        <p:nvPicPr>
          <p:cNvPr id="3074" name="Picture 2" descr="http://shkola1z.ru/images/%D1%88%D0%BA%D0%BE%D0%BB%D0%B0/%D0%B2%D0%BD%D0%B5%D1%83%D1%80%D0%BE%D1%87%D0%BD%D0%B0%D1%8F%20%D0%B4%D0%B5%D1%8F%D1%82%D0%B5%D0%BB%D1%8C%D0%BD%D0%BE%D1%81%D1%82%D1%8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566" y="2805070"/>
            <a:ext cx="2539833" cy="1678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45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85386" y="2278562"/>
            <a:ext cx="38177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Освещение проблем инклюзивного образования </a:t>
            </a:r>
            <a:r>
              <a:rPr lang="ru-RU" sz="1600" b="1" dirty="0" smtClean="0">
                <a:solidFill>
                  <a:srgbClr val="002060"/>
                </a:solidFill>
              </a:rPr>
              <a:t>в </a:t>
            </a:r>
            <a:r>
              <a:rPr lang="ru-RU" sz="1600" b="1" dirty="0">
                <a:solidFill>
                  <a:srgbClr val="002060"/>
                </a:solidFill>
              </a:rPr>
              <a:t>процессе реализации ФГОС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r>
              <a:rPr lang="ru-RU" sz="1600" b="1" dirty="0">
                <a:solidFill>
                  <a:srgbClr val="002060"/>
                </a:solidFill>
              </a:rPr>
              <a:t> Проведение специальной Олимпиады для детей коррекционных школ на всероссийском и региональном </a:t>
            </a:r>
            <a:r>
              <a:rPr lang="ru-RU" sz="1600" b="1" dirty="0" smtClean="0">
                <a:solidFill>
                  <a:srgbClr val="002060"/>
                </a:solidFill>
              </a:rPr>
              <a:t>уровнях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3254" y="818243"/>
            <a:ext cx="3817786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Модели оценивания деятельности обучающихся на уроках физической культуры в соответствии с 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ФГОС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Формы и методы </a:t>
            </a:r>
            <a:r>
              <a:rPr lang="ru-RU" sz="1600" b="1" dirty="0" smtClean="0">
                <a:solidFill>
                  <a:srgbClr val="002060"/>
                </a:solidFill>
              </a:rPr>
              <a:t>контрольно-оценочной деятельности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35180" y="2278562"/>
            <a:ext cx="4195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Проведение всероссийских и международных конференций, семинаров и других мероприятий, в </a:t>
            </a:r>
            <a:r>
              <a:rPr lang="ru-RU" sz="1600" b="1" dirty="0" err="1">
                <a:solidFill>
                  <a:srgbClr val="002060"/>
                </a:solidFill>
              </a:rPr>
              <a:t>т.ч</a:t>
            </a:r>
            <a:r>
              <a:rPr lang="ru-RU" sz="1600" b="1" dirty="0">
                <a:solidFill>
                  <a:srgbClr val="002060"/>
                </a:solidFill>
              </a:rPr>
              <a:t>. </a:t>
            </a:r>
            <a:r>
              <a:rPr lang="en-US" sz="1600" b="1" dirty="0">
                <a:solidFill>
                  <a:srgbClr val="002060"/>
                </a:solidFill>
              </a:rPr>
              <a:t>o</a:t>
            </a:r>
            <a:r>
              <a:rPr lang="en-US" sz="1600" b="1" dirty="0" smtClean="0">
                <a:solidFill>
                  <a:srgbClr val="002060"/>
                </a:solidFill>
              </a:rPr>
              <a:t>n-line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режиме,  по обмену педагогическим опытом, доступных для любого </a:t>
            </a:r>
            <a:r>
              <a:rPr lang="ru-RU" sz="1600" b="1" dirty="0" smtClean="0">
                <a:solidFill>
                  <a:srgbClr val="002060"/>
                </a:solidFill>
              </a:rPr>
              <a:t>педагога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9981" y="5178927"/>
            <a:ext cx="11179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Использование  компьютерных технологий для  контроля, коррекции, тестирования уровня физической подготовленности обучающихся в  учебном  процессе по предмету «</a:t>
            </a:r>
            <a:r>
              <a:rPr lang="ru-RU" sz="1600" b="1" dirty="0" smtClean="0">
                <a:solidFill>
                  <a:srgbClr val="002060"/>
                </a:solidFill>
              </a:rPr>
              <a:t>ФК»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75671" y="1047731"/>
            <a:ext cx="3283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002060"/>
                </a:solidFill>
              </a:rPr>
              <a:t>Здоровьесберегающие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технологии преподавания </a:t>
            </a:r>
            <a:r>
              <a:rPr lang="ru-RU" sz="1600" b="1" dirty="0" smtClean="0">
                <a:solidFill>
                  <a:srgbClr val="002060"/>
                </a:solidFill>
              </a:rPr>
              <a:t> ФК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в условиях реализации </a:t>
            </a:r>
            <a:r>
              <a:rPr lang="ru-RU" sz="1600" b="1" dirty="0" smtClean="0">
                <a:solidFill>
                  <a:srgbClr val="002060"/>
                </a:solidFill>
              </a:rPr>
              <a:t>ФГОС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124" y="5857327"/>
            <a:ext cx="1148873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Организация краткосрочных учебных семинаров с участием специалистов по разным видам </a:t>
            </a:r>
            <a:r>
              <a:rPr lang="ru-RU" sz="1600" b="1" dirty="0" smtClean="0">
                <a:solidFill>
                  <a:srgbClr val="002060"/>
                </a:solidFill>
              </a:rPr>
              <a:t>спорта. Возобновление </a:t>
            </a:r>
            <a:r>
              <a:rPr lang="ru-RU" sz="1600" b="1" dirty="0">
                <a:solidFill>
                  <a:srgbClr val="002060"/>
                </a:solidFill>
              </a:rPr>
              <a:t>мероприятий по обмену делегациями учителей </a:t>
            </a:r>
            <a:r>
              <a:rPr lang="ru-RU" sz="1600" b="1" dirty="0" smtClean="0">
                <a:solidFill>
                  <a:srgbClr val="002060"/>
                </a:solidFill>
              </a:rPr>
              <a:t>ФК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(междугородный, межрегиональный,  международный</a:t>
            </a:r>
            <a:r>
              <a:rPr lang="ru-RU" sz="1600" b="1" dirty="0" smtClean="0">
                <a:solidFill>
                  <a:srgbClr val="002060"/>
                </a:solidFill>
              </a:rPr>
              <a:t>)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14086" y="841561"/>
            <a:ext cx="4232224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Работа с обучающимися на уроках </a:t>
            </a:r>
            <a:r>
              <a:rPr lang="ru-RU" sz="1600" b="1" dirty="0" smtClean="0">
                <a:solidFill>
                  <a:srgbClr val="002060"/>
                </a:solidFill>
              </a:rPr>
              <a:t>ФК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с </a:t>
            </a:r>
            <a:r>
              <a:rPr lang="ru-RU" sz="1600" b="1" dirty="0">
                <a:solidFill>
                  <a:srgbClr val="002060"/>
                </a:solidFill>
              </a:rPr>
              <a:t>учетом психологических особенностей: одарённые дети,  дети  с </a:t>
            </a:r>
            <a:r>
              <a:rPr lang="ru-RU" sz="1600" b="1" dirty="0" err="1">
                <a:solidFill>
                  <a:srgbClr val="002060"/>
                </a:solidFill>
              </a:rPr>
              <a:t>девиантным</a:t>
            </a:r>
            <a:r>
              <a:rPr lang="ru-RU" sz="1600" b="1" dirty="0">
                <a:solidFill>
                  <a:srgbClr val="002060"/>
                </a:solidFill>
              </a:rPr>
              <a:t>  поведением, </a:t>
            </a:r>
            <a:r>
              <a:rPr lang="ru-RU" sz="1600" b="1" dirty="0" smtClean="0">
                <a:solidFill>
                  <a:srgbClr val="002060"/>
                </a:solidFill>
              </a:rPr>
              <a:t>дети-инвалиды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975" y="110357"/>
            <a:ext cx="11101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/>
            <a:r>
              <a:rPr lang="ru-RU" sz="2000" b="1" dirty="0" smtClean="0">
                <a:solidFill>
                  <a:srgbClr val="C00000"/>
                </a:solidFill>
              </a:rPr>
              <a:t>ФОРМИРОВАНИЕ ТЕМАТИКИ СОВЕЩАНИЙ, КОНФЕРЕНЦИЙ, СЕМИНАРОВ </a:t>
            </a:r>
          </a:p>
          <a:p>
            <a:pPr algn="ctr" eaLnBrk="0" fontAlgn="base" hangingPunct="0"/>
            <a:r>
              <a:rPr lang="ru-RU" sz="2000" b="1" dirty="0" smtClean="0">
                <a:solidFill>
                  <a:srgbClr val="C00000"/>
                </a:solidFill>
              </a:rPr>
              <a:t>И ДРУГИХ ФОРМ МЕРОПРИЯТИЙ ФЕДЕРАЛЬНОГО УРОВНЯ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3254" y="3872272"/>
            <a:ext cx="3817786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Уроки физической культуры в сельских малокомплектных школах.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Опыт </a:t>
            </a:r>
            <a:r>
              <a:rPr lang="ru-RU" sz="1600" b="1" dirty="0">
                <a:solidFill>
                  <a:srgbClr val="002060"/>
                </a:solidFill>
              </a:rPr>
              <a:t>проведения третьего урока </a:t>
            </a:r>
            <a:r>
              <a:rPr lang="ru-RU" sz="1600" b="1" dirty="0" smtClean="0">
                <a:solidFill>
                  <a:srgbClr val="002060"/>
                </a:solidFill>
              </a:rPr>
              <a:t>ФК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в районах с  суровыми </a:t>
            </a:r>
            <a:r>
              <a:rPr lang="ru-RU" sz="1600" b="1" dirty="0" smtClean="0">
                <a:solidFill>
                  <a:srgbClr val="002060"/>
                </a:solidFill>
              </a:rPr>
              <a:t>климатом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35180" y="3848222"/>
            <a:ext cx="4213382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Методы и формы формирования у родителей устойчивой мотивации к регулярному использованию средств физической культуры в </a:t>
            </a:r>
            <a:r>
              <a:rPr lang="ru-RU" sz="1600" b="1" dirty="0" smtClean="0">
                <a:solidFill>
                  <a:srgbClr val="002060"/>
                </a:solidFill>
              </a:rPr>
              <a:t>семье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43931" y="2278562"/>
            <a:ext cx="3591249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Реализации этнокультурного и этно-оздоровительного содержания физкультурного </a:t>
            </a:r>
            <a:r>
              <a:rPr lang="ru-RU" sz="1600" b="1" dirty="0" smtClean="0">
                <a:solidFill>
                  <a:srgbClr val="002060"/>
                </a:solidFill>
              </a:rPr>
              <a:t>образования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://ethm.ru/assets/images/%D0%94%D0%B8%D1%81%D1%82%D0%B0%D0%BD%D1%86%D0%B8%D0%BE%D0%BD%D0%BD%D0%BE%D0%B5-%D0%BE%D0%B1%D1%81%D0%BB%D1%83%D0%B6%D0%B8%D0%B2%D0%B0%D0%BD%D0%B8%D0%B5-1%D0%A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21" y="3315985"/>
            <a:ext cx="2054487" cy="16335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88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257175" y="138765"/>
            <a:ext cx="11715750" cy="6740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002060"/>
                </a:solidFill>
                <a:latin typeface="+mn-lt"/>
              </a:rPr>
              <a:t>ЭТАПЫ РАЗРАБОТКИ И  ОБСУЖДЕНИЕ  ПРОЕКТА КОНЦЕПЦИИ </a:t>
            </a:r>
            <a:r>
              <a:rPr lang="ru-RU" sz="1800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1800" dirty="0">
                <a:solidFill>
                  <a:srgbClr val="C00000"/>
                </a:solidFill>
                <a:latin typeface="+mn-lt"/>
              </a:rPr>
            </a:br>
            <a:endParaRPr lang="ru-RU" sz="1800" b="1" u="sng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75" y="608142"/>
            <a:ext cx="11830050" cy="16320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 Апрель  2016 г.- февраль 2017 г.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– члены рабочей группы по разработке   Концепции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 вносили предложения и обсуждали содержание  документа в онлайн режиме, по телефону, на специально открытой электронной почте</a:t>
            </a: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>
                <a:solidFill>
                  <a:schemeClr val="accent5">
                    <a:lumMod val="75000"/>
                  </a:schemeClr>
                </a:solidFill>
              </a:rPr>
              <a:t>k</a:t>
            </a:r>
            <a:r>
              <a:rPr lang="en-US" sz="1600" b="1" u="sng" dirty="0" err="1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oncept</a:t>
            </a:r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_</a:t>
            </a:r>
            <a:r>
              <a:rPr lang="en-US" sz="1600" b="1" u="sng" dirty="0" err="1">
                <a:solidFill>
                  <a:schemeClr val="accent5">
                    <a:lumMod val="75000"/>
                  </a:schemeClr>
                </a:solidFill>
                <a:hlinkClick r:id="rId2"/>
              </a:rPr>
              <a:t>fk</a:t>
            </a:r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@</a:t>
            </a:r>
            <a:r>
              <a:rPr lang="en-US" sz="1600" b="1" u="sng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mail</a:t>
            </a:r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.</a:t>
            </a:r>
            <a:r>
              <a:rPr lang="en-US" sz="1600" b="1" u="sng" dirty="0" err="1">
                <a:solidFill>
                  <a:schemeClr val="accent5">
                    <a:lumMod val="75000"/>
                  </a:schemeClr>
                </a:solidFill>
                <a:hlinkClick r:id="rId2"/>
              </a:rPr>
              <a:t>ru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и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fcomofv@mail.ru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Рисунок 9" descr="http://academyviner.com/d/575895/t/v87/images/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109" y="1403606"/>
            <a:ext cx="864988" cy="66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 descr="ЛОГО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04" y="1423496"/>
            <a:ext cx="501558" cy="63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Рисунок 11" descr="Логотип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61" y="1607691"/>
            <a:ext cx="1635367" cy="412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dostupnyisport.ru/wp-content/uploads/2014/05/Logo_012-300x107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6" r="26529"/>
          <a:stretch/>
        </p:blipFill>
        <p:spPr bwMode="auto">
          <a:xfrm>
            <a:off x="653933" y="1375615"/>
            <a:ext cx="1030408" cy="812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gerbmaster.ru/upload/iblock/c2e/gerb_orenburgskoy_oblasti_gerbmaster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1476921"/>
            <a:ext cx="639156" cy="674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ugranow.ru/wp-content/uploads/2016/01/uhk2BkoUfDw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6" r="21002"/>
          <a:stretch/>
        </p:blipFill>
        <p:spPr bwMode="auto">
          <a:xfrm>
            <a:off x="7115879" y="1454073"/>
            <a:ext cx="773872" cy="7467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Ассоциация спортивного инжиниринга - Строительство, реконструкция, проектирование, поставка и монтаж спортивных сооружений, спортивного оборудования и покрытий.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03"/>
          <a:stretch/>
        </p:blipFill>
        <p:spPr bwMode="auto">
          <a:xfrm>
            <a:off x="10261236" y="1438413"/>
            <a:ext cx="1289491" cy="7600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http://vdvsp.ru/pic/news/1459210778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432" y="1423496"/>
            <a:ext cx="717040" cy="746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misanec.ru/wp-content/uploads/2016/03/1508122_20121004141355.jpg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3" r="8868"/>
          <a:stretch/>
        </p:blipFill>
        <p:spPr bwMode="auto">
          <a:xfrm>
            <a:off x="8123249" y="1434425"/>
            <a:ext cx="924423" cy="76243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Скругленный прямоугольник 19"/>
          <p:cNvSpPr/>
          <p:nvPr/>
        </p:nvSpPr>
        <p:spPr>
          <a:xfrm>
            <a:off x="142875" y="2333666"/>
            <a:ext cx="11830050" cy="28847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600" b="1" dirty="0">
                <a:solidFill>
                  <a:srgbClr val="C00000"/>
                </a:solidFill>
              </a:rPr>
              <a:t>Письмо от 11 августа 2016 года №08-1637</a:t>
            </a:r>
            <a:endParaRPr lang="ru-RU" sz="1600" dirty="0">
              <a:solidFill>
                <a:srgbClr val="C00000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Департамента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государственной политики в сфере общего образования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</a:rPr>
              <a:t>Минобрнауки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 России </a:t>
            </a:r>
            <a:endParaRPr lang="ru-RU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адрес руководителей органов исполнительной власти субъектов Российской Федерации, </a:t>
            </a:r>
            <a:endParaRPr lang="ru-RU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осуществляющих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государственное управление в сфере образования.</a:t>
            </a:r>
          </a:p>
          <a:p>
            <a:pPr algn="ctr"/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Форматы обсуждения проекта Концепции в субъектах Российской Федерации: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</a:rPr>
              <a:t>организация круглых столов,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</a:rPr>
              <a:t>организация педагогических марафонов,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</a:rPr>
              <a:t>организация секций с учителями физической культуры в рамках августовских педсоветов,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</a:rPr>
              <a:t>участие в дистанционном обсуждении на региональных сайтах институтов развития образования,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</a:rPr>
              <a:t>экспертная оценка проекта 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</a:rPr>
              <a:t>Концепции.</a:t>
            </a:r>
          </a:p>
          <a:p>
            <a:pPr algn="ctr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142875" y="5311886"/>
            <a:ext cx="11715750" cy="9510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+mn-lt"/>
              </a:rPr>
              <a:t>Заключительный этап - </a:t>
            </a: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профессионально-общественное обсуждение   проекта </a:t>
            </a:r>
            <a:r>
              <a:rPr lang="ru-RU" sz="2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Концепции</a:t>
            </a: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rgbClr val="C00000"/>
                </a:solidFill>
                <a:latin typeface="+mn-lt"/>
              </a:rPr>
            </a:b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Сайт  «Общественная экспертиза нормативных документов в области образования» 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- </a:t>
            </a:r>
            <a:r>
              <a:rPr lang="en-US" sz="2400" b="1" u="sng" dirty="0" smtClean="0">
                <a:solidFill>
                  <a:srgbClr val="0070C0"/>
                </a:solidFill>
                <a:latin typeface="+mn-lt"/>
              </a:rPr>
              <a:t>e</a:t>
            </a:r>
            <a:r>
              <a:rPr lang="ru-RU" sz="2400" b="1" u="sng" dirty="0" smtClean="0">
                <a:solidFill>
                  <a:srgbClr val="0070C0"/>
                </a:solidFill>
                <a:latin typeface="+mn-lt"/>
              </a:rPr>
              <a:t>du.crowdexpert.ru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</a:rPr>
              <a:t>Всего за период проведения </a:t>
            </a:r>
            <a:r>
              <a:rPr lang="ru-RU" sz="1600" b="1" dirty="0" smtClean="0">
                <a:solidFill>
                  <a:srgbClr val="C00000"/>
                </a:solidFill>
              </a:rPr>
              <a:t>общественных </a:t>
            </a:r>
            <a:r>
              <a:rPr lang="ru-RU" sz="1600" b="1" dirty="0">
                <a:solidFill>
                  <a:srgbClr val="C00000"/>
                </a:solidFill>
              </a:rPr>
              <a:t>консультаций </a:t>
            </a:r>
            <a:r>
              <a:rPr lang="ru-RU" sz="1600" b="1" dirty="0" smtClean="0">
                <a:solidFill>
                  <a:srgbClr val="C00000"/>
                </a:solidFill>
              </a:rPr>
              <a:t>с </a:t>
            </a:r>
            <a:r>
              <a:rPr lang="ru-RU" sz="1600" b="1" dirty="0">
                <a:solidFill>
                  <a:srgbClr val="C00000"/>
                </a:solidFill>
              </a:rPr>
              <a:t>11.04.2017 по 10.05.2017 </a:t>
            </a:r>
            <a:r>
              <a:rPr lang="ru-RU" sz="1600" b="1" dirty="0" err="1">
                <a:solidFill>
                  <a:srgbClr val="C00000"/>
                </a:solidFill>
              </a:rPr>
              <a:t>г.г</a:t>
            </a:r>
            <a:r>
              <a:rPr lang="ru-RU" sz="1600" b="1" dirty="0">
                <a:solidFill>
                  <a:srgbClr val="C00000"/>
                </a:solidFill>
              </a:rPr>
              <a:t>. </a:t>
            </a:r>
            <a:r>
              <a:rPr lang="ru-RU" sz="1600" b="1" dirty="0" smtClean="0">
                <a:solidFill>
                  <a:srgbClr val="C00000"/>
                </a:solidFill>
              </a:rPr>
              <a:t>зарегистрирован </a:t>
            </a:r>
            <a:r>
              <a:rPr lang="ru-RU" sz="1600" b="1" dirty="0">
                <a:solidFill>
                  <a:srgbClr val="C00000"/>
                </a:solidFill>
              </a:rPr>
              <a:t>1 851 пользователь.</a:t>
            </a:r>
            <a:endParaRPr lang="ru-RU" sz="1600" b="1" u="sng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36" y="2364818"/>
            <a:ext cx="756402" cy="876466"/>
          </a:xfrm>
          <a:prstGeom prst="rect">
            <a:avLst/>
          </a:prstGeom>
        </p:spPr>
      </p:pic>
      <p:sp>
        <p:nvSpPr>
          <p:cNvPr id="22" name="Овал 21"/>
          <p:cNvSpPr/>
          <p:nvPr/>
        </p:nvSpPr>
        <p:spPr>
          <a:xfrm>
            <a:off x="9248193" y="3008512"/>
            <a:ext cx="2302534" cy="1535091"/>
          </a:xfrm>
          <a:prstGeom prst="ellipse">
            <a:avLst/>
          </a:prstGeom>
          <a:blipFill rotWithShape="0">
            <a:blip r:embed="rId1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3914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24248" y="6296043"/>
            <a:ext cx="2743200" cy="365125"/>
          </a:xfrm>
        </p:spPr>
        <p:txBody>
          <a:bodyPr/>
          <a:lstStyle/>
          <a:p>
            <a:fld id="{DC821712-4B04-4E5F-A3BC-D8F30268D7D7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204537" y="56813"/>
            <a:ext cx="11715750" cy="10341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Заключительный </a:t>
            </a:r>
            <a:r>
              <a:rPr lang="ru-RU" sz="2000" b="1" dirty="0">
                <a:solidFill>
                  <a:srgbClr val="C00000"/>
                </a:solidFill>
              </a:rPr>
              <a:t>этап - </a:t>
            </a:r>
            <a:r>
              <a:rPr lang="ru-RU" sz="2000" b="1" dirty="0">
                <a:solidFill>
                  <a:srgbClr val="002060"/>
                </a:solidFill>
              </a:rPr>
              <a:t>профессионально-общественное обсуждение   проекта  Концепции</a:t>
            </a: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Сайт  «Общественная экспертиза нормативных документов в области образования»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en-US" sz="1600" b="1" u="sng" dirty="0">
                <a:solidFill>
                  <a:srgbClr val="C00000"/>
                </a:solidFill>
              </a:rPr>
              <a:t>e</a:t>
            </a:r>
            <a:r>
              <a:rPr lang="ru-RU" sz="1600" b="1" u="sng" dirty="0" smtClean="0">
                <a:solidFill>
                  <a:srgbClr val="C00000"/>
                </a:solidFill>
              </a:rPr>
              <a:t>du.crowdexpert.ru</a:t>
            </a: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Всего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за период проведения общественных консультаций с 11.04.2017 по 10.05.2017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г. зарегистрирован </a:t>
            </a:r>
            <a:r>
              <a:rPr lang="ru-RU" sz="1600" b="1" dirty="0">
                <a:solidFill>
                  <a:srgbClr val="C00000"/>
                </a:solidFill>
              </a:rPr>
              <a:t>1 851 </a:t>
            </a:r>
            <a:r>
              <a:rPr lang="ru-RU" sz="1600" b="1" dirty="0" smtClean="0">
                <a:solidFill>
                  <a:srgbClr val="C00000"/>
                </a:solidFill>
              </a:rPr>
              <a:t>пользователь.</a:t>
            </a: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Участники создали: 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предложений — </a:t>
            </a:r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493,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комментариев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— </a:t>
            </a:r>
            <a:r>
              <a:rPr lang="ru-RU" sz="1600" b="1" dirty="0">
                <a:solidFill>
                  <a:srgbClr val="C00000"/>
                </a:solidFill>
                <a:latin typeface="+mn-lt"/>
              </a:rPr>
              <a:t>298</a:t>
            </a:r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.</a:t>
            </a:r>
            <a:r>
              <a:rPr lang="ru-RU" sz="1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Участники проголосовали </a:t>
            </a:r>
            <a:r>
              <a:rPr lang="ru-RU" sz="1600" b="1" dirty="0">
                <a:solidFill>
                  <a:srgbClr val="C00000"/>
                </a:solidFill>
                <a:latin typeface="+mn-lt"/>
              </a:rPr>
              <a:t>1 823 раза</a:t>
            </a:r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.</a:t>
            </a:r>
            <a:endParaRPr lang="ru-RU" sz="16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3" name="Рисунок 2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158697"/>
            <a:ext cx="3314486" cy="201357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9050">
            <a:contourClr>
              <a:srgbClr val="002060"/>
            </a:contourClr>
          </a:sp3d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098727"/>
              </p:ext>
            </p:extLst>
          </p:nvPr>
        </p:nvGraphicFramePr>
        <p:xfrm>
          <a:off x="3999947" y="1158697"/>
          <a:ext cx="8015841" cy="2605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2157">
                  <a:extLst>
                    <a:ext uri="{9D8B030D-6E8A-4147-A177-3AD203B41FA5}">
                      <a16:colId xmlns:a16="http://schemas.microsoft.com/office/drawing/2014/main" xmlns="" val="32690160"/>
                    </a:ext>
                  </a:extLst>
                </a:gridCol>
                <a:gridCol w="1534008">
                  <a:extLst>
                    <a:ext uri="{9D8B030D-6E8A-4147-A177-3AD203B41FA5}">
                      <a16:colId xmlns:a16="http://schemas.microsoft.com/office/drawing/2014/main" xmlns="" val="2440159177"/>
                    </a:ext>
                  </a:extLst>
                </a:gridCol>
                <a:gridCol w="1044031">
                  <a:extLst>
                    <a:ext uri="{9D8B030D-6E8A-4147-A177-3AD203B41FA5}">
                      <a16:colId xmlns:a16="http://schemas.microsoft.com/office/drawing/2014/main" xmlns="" val="1086417062"/>
                    </a:ext>
                  </a:extLst>
                </a:gridCol>
                <a:gridCol w="1058394">
                  <a:extLst>
                    <a:ext uri="{9D8B030D-6E8A-4147-A177-3AD203B41FA5}">
                      <a16:colId xmlns:a16="http://schemas.microsoft.com/office/drawing/2014/main" xmlns="" val="429406528"/>
                    </a:ext>
                  </a:extLst>
                </a:gridCol>
                <a:gridCol w="1108109">
                  <a:extLst>
                    <a:ext uri="{9D8B030D-6E8A-4147-A177-3AD203B41FA5}">
                      <a16:colId xmlns:a16="http://schemas.microsoft.com/office/drawing/2014/main" xmlns="" val="3825144446"/>
                    </a:ext>
                  </a:extLst>
                </a:gridCol>
                <a:gridCol w="1219142">
                  <a:extLst>
                    <a:ext uri="{9D8B030D-6E8A-4147-A177-3AD203B41FA5}">
                      <a16:colId xmlns:a16="http://schemas.microsoft.com/office/drawing/2014/main" xmlns="" val="2146730431"/>
                    </a:ext>
                  </a:extLst>
                </a:gridCol>
              </a:tblGrid>
              <a:tr h="28514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Статистика по федеральным </a:t>
                      </a:r>
                      <a:r>
                        <a:rPr lang="ru-RU" sz="1200" dirty="0" smtClean="0">
                          <a:effectLst/>
                        </a:rPr>
                        <a:t>округам Российской</a:t>
                      </a:r>
                      <a:r>
                        <a:rPr lang="ru-RU" sz="1200" baseline="0" dirty="0" smtClean="0">
                          <a:effectLst/>
                        </a:rPr>
                        <a:t> Федерации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8599899"/>
                  </a:ext>
                </a:extLst>
              </a:tr>
              <a:tr h="427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Федеральный округ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Зарегистрировавшихся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Активных участников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Авторов предложений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Авторов комментариев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Проголосовавших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8885421"/>
                  </a:ext>
                </a:extLst>
              </a:tr>
              <a:tr h="1425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Центральный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38357941"/>
                  </a:ext>
                </a:extLst>
              </a:tr>
              <a:tr h="1425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Южный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08157075"/>
                  </a:ext>
                </a:extLst>
              </a:tr>
              <a:tr h="1425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Северо-Западный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83451400"/>
                  </a:ext>
                </a:extLst>
              </a:tr>
              <a:tr h="1425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Дальневосточный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81523158"/>
                  </a:ext>
                </a:extLst>
              </a:tr>
              <a:tr h="1425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Сибирский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77951879"/>
                  </a:ext>
                </a:extLst>
              </a:tr>
              <a:tr h="1425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Уральский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6975853"/>
                  </a:ext>
                </a:extLst>
              </a:tr>
              <a:tr h="1425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Приволжский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49868925"/>
                  </a:ext>
                </a:extLst>
              </a:tr>
              <a:tr h="1425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Северо-Кавказский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48375504"/>
                  </a:ext>
                </a:extLst>
              </a:tr>
              <a:tr h="1425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Крымский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15037289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290222"/>
              </p:ext>
            </p:extLst>
          </p:nvPr>
        </p:nvGraphicFramePr>
        <p:xfrm>
          <a:off x="300038" y="3407644"/>
          <a:ext cx="3314486" cy="3202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7487">
                  <a:extLst>
                    <a:ext uri="{9D8B030D-6E8A-4147-A177-3AD203B41FA5}">
                      <a16:colId xmlns:a16="http://schemas.microsoft.com/office/drawing/2014/main" xmlns="" val="3440844429"/>
                    </a:ext>
                  </a:extLst>
                </a:gridCol>
                <a:gridCol w="756999">
                  <a:extLst>
                    <a:ext uri="{9D8B030D-6E8A-4147-A177-3AD203B41FA5}">
                      <a16:colId xmlns:a16="http://schemas.microsoft.com/office/drawing/2014/main" xmlns="" val="2763767949"/>
                    </a:ext>
                  </a:extLst>
                </a:gridCol>
              </a:tblGrid>
              <a:tr h="49271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25040" algn="l"/>
                        </a:tabLst>
                      </a:pPr>
                      <a:r>
                        <a:rPr lang="ru-RU" sz="1200" dirty="0">
                          <a:effectLst/>
                        </a:rPr>
                        <a:t>Тип образовательных организаций</a:t>
                      </a:r>
                      <a:r>
                        <a:rPr lang="ru-RU" sz="1200" dirty="0" smtClean="0">
                          <a:effectLst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2504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указанных участниками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6768787"/>
                  </a:ext>
                </a:extLst>
              </a:tr>
              <a:tr h="246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25040" algn="l"/>
                        </a:tabLst>
                      </a:pPr>
                      <a:r>
                        <a:rPr lang="ru-RU" sz="1200">
                          <a:effectLst/>
                        </a:rPr>
                        <a:t>Орган управления образованием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2 787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68504799"/>
                  </a:ext>
                </a:extLst>
              </a:tr>
              <a:tr h="246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25040" algn="l"/>
                        </a:tabLst>
                      </a:pPr>
                      <a:r>
                        <a:rPr lang="ru-RU" sz="1200">
                          <a:effectLst/>
                        </a:rPr>
                        <a:t>Общеобразовательная организация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90 777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2560279"/>
                  </a:ext>
                </a:extLst>
              </a:tr>
              <a:tr h="492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25040" algn="l"/>
                        </a:tabLst>
                      </a:pPr>
                      <a:r>
                        <a:rPr lang="ru-RU" sz="1200">
                          <a:effectLst/>
                        </a:rPr>
                        <a:t>Профессиональная образовательная организация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909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89271261"/>
                  </a:ext>
                </a:extLst>
              </a:tr>
              <a:tr h="492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25040" algn="l"/>
                        </a:tabLst>
                      </a:pPr>
                      <a:r>
                        <a:rPr lang="ru-RU" sz="1200">
                          <a:effectLst/>
                        </a:rPr>
                        <a:t>Образовательная организация высшего образования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1 276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43331712"/>
                  </a:ext>
                </a:extLst>
              </a:tr>
              <a:tr h="492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25040" algn="l"/>
                        </a:tabLst>
                      </a:pPr>
                      <a:r>
                        <a:rPr lang="ru-RU" sz="1200">
                          <a:effectLst/>
                        </a:rPr>
                        <a:t>Организация (учреждение) дополнительного образования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1 248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58465641"/>
                  </a:ext>
                </a:extLst>
              </a:tr>
              <a:tr h="246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25040" algn="l"/>
                        </a:tabLst>
                      </a:pPr>
                      <a:r>
                        <a:rPr lang="ru-RU" sz="1200">
                          <a:effectLst/>
                        </a:rPr>
                        <a:t>Методические центры и службы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1 317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46817979"/>
                  </a:ext>
                </a:extLst>
              </a:tr>
              <a:tr h="246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25040" algn="l"/>
                        </a:tabLst>
                      </a:pPr>
                      <a:r>
                        <a:rPr lang="ru-RU" sz="1200">
                          <a:effectLst/>
                        </a:rPr>
                        <a:t>Другие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25040" algn="l"/>
                        </a:tabLst>
                      </a:pPr>
                      <a:r>
                        <a:rPr lang="ru-RU" sz="1200">
                          <a:effectLst/>
                        </a:rPr>
                        <a:t>2 888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57266531"/>
                  </a:ext>
                </a:extLst>
              </a:tr>
              <a:tr h="246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25040" algn="l"/>
                        </a:tabLst>
                      </a:pPr>
                      <a:r>
                        <a:rPr lang="ru-RU" sz="1200">
                          <a:effectLst/>
                        </a:rPr>
                        <a:t>ИТОГО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25040" algn="l"/>
                        </a:tabLst>
                      </a:pPr>
                      <a:r>
                        <a:rPr lang="ru-RU" sz="1200" dirty="0">
                          <a:effectLst/>
                        </a:rPr>
                        <a:t>101 202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58054021"/>
                  </a:ext>
                </a:extLst>
              </a:tr>
            </a:tbl>
          </a:graphicData>
        </a:graphic>
      </p:graphicFrame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1883465554"/>
              </p:ext>
            </p:extLst>
          </p:nvPr>
        </p:nvGraphicFramePr>
        <p:xfrm>
          <a:off x="3999946" y="3622649"/>
          <a:ext cx="8015842" cy="3235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55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228598" y="134667"/>
            <a:ext cx="1171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+mn-lt"/>
              </a:rPr>
              <a:t>И</a:t>
            </a: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тоги </a:t>
            </a:r>
            <a:r>
              <a:rPr lang="ru-RU" sz="22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профессионально-общественного обсуждения  проекта Концепции </a:t>
            </a:r>
            <a:r>
              <a:rPr lang="ru-RU" sz="18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+mn-lt"/>
              </a:rPr>
            </a:br>
            <a:endParaRPr lang="ru-RU" sz="1800" b="1" u="sng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Рисунок 4" descr="Урок по физической культуре - Картинка 7045/2"/>
          <p:cNvPicPr/>
          <p:nvPr/>
        </p:nvPicPr>
        <p:blipFill>
          <a:blip r:embed="rId2" cstate="print"/>
          <a:srcRect t="9253"/>
          <a:stretch>
            <a:fillRect/>
          </a:stretch>
        </p:blipFill>
        <p:spPr bwMode="auto">
          <a:xfrm>
            <a:off x="1700253" y="3153827"/>
            <a:ext cx="1454050" cy="107736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112847" y="2448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146" name="Picture 2" descr="http://bohan.irkobl.ru/upload/medialibrary/fe1/fe100acd02ac58e1eaba6a9c451a53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345" y="1689074"/>
            <a:ext cx="1724270" cy="12377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872251" y="4844378"/>
            <a:ext cx="7072098" cy="17201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Концепция: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обеспечит </a:t>
            </a:r>
            <a:r>
              <a:rPr lang="ru-RU" dirty="0">
                <a:solidFill>
                  <a:srgbClr val="C00000"/>
                </a:solidFill>
              </a:rPr>
              <a:t>новый уровень изучения и преподавания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учебного предмета «Физическая культура»,;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повысит </a:t>
            </a:r>
            <a:r>
              <a:rPr lang="ru-RU" dirty="0">
                <a:solidFill>
                  <a:srgbClr val="C00000"/>
                </a:solidFill>
              </a:rPr>
              <a:t>значимость предмета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 образовательных организациях; 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будет </a:t>
            </a:r>
            <a:r>
              <a:rPr lang="ru-RU" dirty="0">
                <a:solidFill>
                  <a:srgbClr val="C00000"/>
                </a:solidFill>
              </a:rPr>
              <a:t>способствовать разработке  и внедрению 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механизмов развития физкультурного образования обучающихся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72251" y="826380"/>
            <a:ext cx="7072097" cy="13950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Проект Концепции </a:t>
            </a:r>
            <a:r>
              <a:rPr lang="ru-RU" b="1" dirty="0" smtClean="0">
                <a:solidFill>
                  <a:srgbClr val="C00000"/>
                </a:solidFill>
              </a:rPr>
              <a:t>- актуальный </a:t>
            </a:r>
            <a:r>
              <a:rPr lang="ru-RU" b="1" dirty="0">
                <a:solidFill>
                  <a:srgbClr val="C00000"/>
                </a:solidFill>
              </a:rPr>
              <a:t>и </a:t>
            </a:r>
            <a:r>
              <a:rPr lang="ru-RU" b="1" dirty="0" smtClean="0">
                <a:solidFill>
                  <a:srgbClr val="C00000"/>
                </a:solidFill>
              </a:rPr>
              <a:t>своевременный документ,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направленный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на </a:t>
            </a:r>
            <a:r>
              <a:rPr lang="ru-RU" dirty="0">
                <a:solidFill>
                  <a:srgbClr val="C00000"/>
                </a:solidFill>
              </a:rPr>
              <a:t>понимание нового качества преподавания учебного предмета «Физическая культура» </a:t>
            </a:r>
          </a:p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 </a:t>
            </a:r>
            <a:r>
              <a:rPr lang="ru-RU" dirty="0">
                <a:solidFill>
                  <a:srgbClr val="C00000"/>
                </a:solidFill>
              </a:rPr>
              <a:t>реализацию целей и задач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государственной политики в сфере физкультурно-спортивного образования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72251" y="2629701"/>
            <a:ext cx="7072097" cy="18758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Проект концепции: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C00000"/>
                </a:solidFill>
              </a:rPr>
              <a:t>опирается  на  эффективное  использование образовательного </a:t>
            </a:r>
          </a:p>
          <a:p>
            <a:r>
              <a:rPr lang="ru-RU" dirty="0">
                <a:solidFill>
                  <a:srgbClr val="C00000"/>
                </a:solidFill>
              </a:rPr>
              <a:t>      и просветительского 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потенциала физической культуры; 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C00000"/>
                </a:solidFill>
              </a:rPr>
              <a:t>раскрывает  перспективные пути преобразования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учебного процесса в системе общего физкультурного образования;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C00000"/>
                </a:solidFill>
              </a:rPr>
              <a:t>значительно повысит  результативность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всей системы физического воспитания в обществе.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Picture 4" descr="http://3.bp.blogspot.com/-It-8btvxOek/TtOud3fIQEI/AAAAAAAABgE/VG8IjINE5n0/s1600/russi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941" y="457832"/>
            <a:ext cx="1973275" cy="1216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2" descr="http://animalsfoto.com/photo/5e/5e5dfab36b898d51a4d32c7079b627f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9" y="3514679"/>
            <a:ext cx="1395606" cy="990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6" descr="http://pandaland.kz/assets/user_images/Zhuldyz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195" y="4728946"/>
            <a:ext cx="1478334" cy="9992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4" descr="http://ug-mama.ru/sites/ug-mama/files/di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674" y="3492337"/>
            <a:ext cx="1446810" cy="1013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cccp1.ru/wp-content/uploads/2014/07/42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3" y="4728947"/>
            <a:ext cx="1053508" cy="1489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 descr="Путин и Сигал посетили центр образования &quot;Самбо-70&quot; - Газета…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10" y="1701032"/>
            <a:ext cx="1725975" cy="12258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http://mamaclub.ua/photos_orig/mamaclub/materials/0/86/8618/8618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339" y="5212234"/>
            <a:ext cx="1396145" cy="10065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86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360" y="2755782"/>
            <a:ext cx="2475915" cy="185693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73706" y="104483"/>
            <a:ext cx="11020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ПЛАН МЕРОПРИЯТИЙ ПО МОДЕРНИЗАЦИИ  УЧЕБНОГО ПРЕДМЕТА «ФИЗИЧЕСКАЯ КУЛЬТУРА» В РОССИЙСКОЙ ФЕДЕРАЦИИ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ru-RU" b="1" dirty="0" smtClean="0">
                <a:solidFill>
                  <a:srgbClr val="002060"/>
                </a:solidFill>
              </a:rPr>
              <a:t>ПРОЕКТ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b="1" dirty="0" smtClean="0">
                <a:solidFill>
                  <a:srgbClr val="002060"/>
                </a:solidFill>
              </a:rPr>
              <a:t>ДОРОЖНОЙ КАРТЫ»)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094847" y="4300270"/>
            <a:ext cx="4769932" cy="21327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Формирование у обучающихся мотивации к регулярным занятиям физической культурой и использованию навыков здорового образа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жизни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93431" y="4283025"/>
            <a:ext cx="4750882" cy="214999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Повышение кадрового потенциала (подготовка 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и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повышение квалификации педагогических кадров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113084" y="1484768"/>
            <a:ext cx="4769932" cy="18683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Учебно-методическое </a:t>
            </a:r>
          </a:p>
          <a:p>
            <a:pPr lvl="0"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и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материально-техническое обеспечение реализации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Концепции</a:t>
            </a:r>
          </a:p>
          <a:p>
            <a:pPr lvl="0"/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65050" y="1484768"/>
            <a:ext cx="4779263" cy="18683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Обновление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содержания</a:t>
            </a:r>
          </a:p>
          <a:p>
            <a:pPr lvl="0"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и технологий преподавания учебного предмета 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Физическая культура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53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1578" y="159463"/>
            <a:ext cx="110209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</a:rPr>
              <a:t>ПЕРСПЕКТИВЫ  РЕАЛИЗАЦИИ КОНЦЕПЦИИ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68169" y="5544980"/>
            <a:ext cx="6830009" cy="1017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07645" y="662827"/>
            <a:ext cx="5871181" cy="136081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52650"/>
            <a:endParaRPr lang="ru-RU" b="1" dirty="0">
              <a:solidFill>
                <a:srgbClr val="002060"/>
              </a:solidFill>
            </a:endParaRPr>
          </a:p>
          <a:p>
            <a:pPr marL="2051050"/>
            <a:r>
              <a:rPr lang="ru-RU" sz="1600" b="1" dirty="0">
                <a:solidFill>
                  <a:srgbClr val="002060"/>
                </a:solidFill>
              </a:rPr>
              <a:t>Формирование современных механизмов управления в области развития предмета «Физическая культура» </a:t>
            </a:r>
          </a:p>
          <a:p>
            <a:pPr marL="2152650" algn="ctr"/>
            <a:endParaRPr lang="ru-RU" dirty="0"/>
          </a:p>
        </p:txBody>
      </p:sp>
      <p:pic>
        <p:nvPicPr>
          <p:cNvPr id="36" name="Рисунок 35" descr="http://www.verve4growth.co.uk/assets/Uploads/canstockphoto1836368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400" y="752100"/>
            <a:ext cx="1889676" cy="11528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7" name="Скругленный прямоугольник 36"/>
          <p:cNvSpPr/>
          <p:nvPr/>
        </p:nvSpPr>
        <p:spPr>
          <a:xfrm>
            <a:off x="192553" y="5341094"/>
            <a:ext cx="5831828" cy="13009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  </a:t>
            </a:r>
          </a:p>
          <a:p>
            <a:pPr marL="1882775"/>
            <a:r>
              <a:rPr lang="ru-RU" sz="1600" b="1" dirty="0">
                <a:solidFill>
                  <a:srgbClr val="002060"/>
                </a:solidFill>
              </a:rPr>
              <a:t>Обеспечение обучающимся</a:t>
            </a:r>
          </a:p>
          <a:p>
            <a:pPr marL="1882775"/>
            <a:r>
              <a:rPr lang="ru-RU" sz="1600" b="1" dirty="0">
                <a:solidFill>
                  <a:srgbClr val="002060"/>
                </a:solidFill>
              </a:rPr>
              <a:t>с высокой  мотивацией и  выдающимися способностями </a:t>
            </a:r>
          </a:p>
          <a:p>
            <a:pPr marL="1882775"/>
            <a:r>
              <a:rPr lang="ru-RU" sz="1600" b="1" dirty="0">
                <a:solidFill>
                  <a:srgbClr val="002060"/>
                </a:solidFill>
              </a:rPr>
              <a:t>по ФК всех условий для развития и применения этих способностей</a:t>
            </a:r>
          </a:p>
          <a:p>
            <a:pPr marL="2152650" algn="ctr"/>
            <a:endParaRPr lang="ru-RU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95112" y="653047"/>
            <a:ext cx="5829269" cy="13705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065338"/>
            <a:r>
              <a:rPr lang="ru-RU" sz="1600" b="1" dirty="0">
                <a:solidFill>
                  <a:srgbClr val="002060"/>
                </a:solidFill>
              </a:rPr>
              <a:t>Совершенствование нормативно-правовой, организационной, научно-методической базы </a:t>
            </a:r>
          </a:p>
          <a:p>
            <a:pPr marL="2065338"/>
            <a:r>
              <a:rPr lang="ru-RU" sz="1600" b="1" dirty="0">
                <a:solidFill>
                  <a:srgbClr val="002060"/>
                </a:solidFill>
              </a:rPr>
              <a:t>по модернизации  предмета «Физическая культура» </a:t>
            </a:r>
          </a:p>
        </p:txBody>
      </p:sp>
      <p:pic>
        <p:nvPicPr>
          <p:cNvPr id="35" name="Рисунок 34" descr="http://su-school4.ucoz.ru/img/modernizacija_obrazovanij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5" y="770148"/>
            <a:ext cx="1868773" cy="11604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0" name="Скругленный прямоугольник 39"/>
          <p:cNvSpPr/>
          <p:nvPr/>
        </p:nvSpPr>
        <p:spPr>
          <a:xfrm>
            <a:off x="153199" y="3721757"/>
            <a:ext cx="5871182" cy="14144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52650"/>
            <a:endParaRPr lang="ru-RU" b="1" dirty="0">
              <a:solidFill>
                <a:srgbClr val="002060"/>
              </a:solidFill>
            </a:endParaRPr>
          </a:p>
          <a:p>
            <a:pPr marL="1966913"/>
            <a:r>
              <a:rPr lang="ru-RU" sz="1600" b="1" dirty="0">
                <a:solidFill>
                  <a:srgbClr val="002060"/>
                </a:solidFill>
              </a:rPr>
              <a:t>Формирование показателей, отражающих эффективность преподавания  предмета «ФК</a:t>
            </a:r>
            <a:r>
              <a:rPr lang="ru-RU" sz="1600" b="1">
                <a:solidFill>
                  <a:srgbClr val="002060"/>
                </a:solidFill>
              </a:rPr>
              <a:t>» </a:t>
            </a:r>
            <a:endParaRPr lang="ru-RU" sz="1600" b="1" smtClean="0">
              <a:solidFill>
                <a:srgbClr val="002060"/>
              </a:solidFill>
            </a:endParaRPr>
          </a:p>
          <a:p>
            <a:pPr marL="1966913"/>
            <a:r>
              <a:rPr lang="ru-RU" sz="1600" b="1" smtClean="0">
                <a:solidFill>
                  <a:srgbClr val="002060"/>
                </a:solidFill>
              </a:rPr>
              <a:t>(</a:t>
            </a:r>
            <a:r>
              <a:rPr lang="ru-RU" sz="1600" b="1" dirty="0">
                <a:solidFill>
                  <a:srgbClr val="002060"/>
                </a:solidFill>
              </a:rPr>
              <a:t>школа, учитель, обучающийся)</a:t>
            </a:r>
          </a:p>
          <a:p>
            <a:pPr marL="2152650" algn="ctr"/>
            <a:endParaRPr lang="ru-RU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264620" y="2205653"/>
            <a:ext cx="5814206" cy="13464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70088"/>
            <a:r>
              <a:rPr lang="ru-RU" sz="1600" b="1" dirty="0">
                <a:solidFill>
                  <a:srgbClr val="002060"/>
                </a:solidFill>
              </a:rPr>
              <a:t>Консолидированное сообщество органов </a:t>
            </a:r>
            <a:r>
              <a:rPr lang="ru-RU" sz="1600" b="1" dirty="0" smtClean="0">
                <a:solidFill>
                  <a:srgbClr val="002060"/>
                </a:solidFill>
              </a:rPr>
              <a:t>исполнительной </a:t>
            </a:r>
            <a:r>
              <a:rPr lang="ru-RU" sz="1600" b="1" dirty="0">
                <a:solidFill>
                  <a:srgbClr val="002060"/>
                </a:solidFill>
              </a:rPr>
              <a:t>власти, педагог.  сообщества, </a:t>
            </a:r>
            <a:r>
              <a:rPr lang="ru-RU" sz="1600" b="1" dirty="0" smtClean="0">
                <a:solidFill>
                  <a:srgbClr val="002060"/>
                </a:solidFill>
              </a:rPr>
              <a:t>образовательных  и общественных </a:t>
            </a:r>
            <a:r>
              <a:rPr lang="ru-RU" sz="1600" b="1" dirty="0">
                <a:solidFill>
                  <a:srgbClr val="002060"/>
                </a:solidFill>
              </a:rPr>
              <a:t>организаций, учреждений массового спорта,   СМИ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243598" y="3721758"/>
            <a:ext cx="5831828" cy="14144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52650"/>
            <a:endParaRPr lang="ru-RU" b="1" dirty="0">
              <a:solidFill>
                <a:srgbClr val="002060"/>
              </a:solidFill>
            </a:endParaRPr>
          </a:p>
          <a:p>
            <a:pPr marL="2152650"/>
            <a:r>
              <a:rPr lang="ru-RU" sz="1600" b="1" dirty="0">
                <a:solidFill>
                  <a:srgbClr val="002060"/>
                </a:solidFill>
              </a:rPr>
              <a:t>Совершенствование системы </a:t>
            </a:r>
          </a:p>
          <a:p>
            <a:pPr marL="2152650"/>
            <a:r>
              <a:rPr lang="ru-RU" sz="1600" b="1" dirty="0">
                <a:solidFill>
                  <a:srgbClr val="002060"/>
                </a:solidFill>
              </a:rPr>
              <a:t>подготовки и повышения квалификации руководящих </a:t>
            </a:r>
          </a:p>
          <a:p>
            <a:pPr marL="2152650"/>
            <a:r>
              <a:rPr lang="ru-RU" sz="1600" b="1" dirty="0">
                <a:solidFill>
                  <a:srgbClr val="002060"/>
                </a:solidFill>
              </a:rPr>
              <a:t>и педагогических работников </a:t>
            </a:r>
          </a:p>
          <a:p>
            <a:pPr marL="2152650"/>
            <a:r>
              <a:rPr lang="ru-RU" sz="1600" b="1" dirty="0">
                <a:solidFill>
                  <a:srgbClr val="002060"/>
                </a:solidFill>
              </a:rPr>
              <a:t>в области ФВ</a:t>
            </a:r>
          </a:p>
          <a:p>
            <a:pPr marL="2152650" algn="ctr"/>
            <a:endParaRPr lang="ru-RU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246999" y="5346026"/>
            <a:ext cx="5828428" cy="13009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078038"/>
            <a:r>
              <a:rPr lang="ru-RU" sz="1600" b="1" dirty="0">
                <a:solidFill>
                  <a:srgbClr val="002060"/>
                </a:solidFill>
              </a:rPr>
              <a:t>Изучение  и продвижение передового опыта  субъектов РФ, организаций, учителей ФК в области ФВ, их материальная и социальная поддержка 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92553" y="2220781"/>
            <a:ext cx="5831828" cy="13313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52650"/>
            <a:endParaRPr lang="ru-RU" b="1" dirty="0">
              <a:solidFill>
                <a:srgbClr val="002060"/>
              </a:solidFill>
            </a:endParaRPr>
          </a:p>
          <a:p>
            <a:pPr marL="1971675"/>
            <a:r>
              <a:rPr lang="ru-RU" sz="1600" b="1" dirty="0">
                <a:solidFill>
                  <a:srgbClr val="002060"/>
                </a:solidFill>
              </a:rPr>
              <a:t>Использование научно-методических  и материально-технических ресурсов,  лучших отечественных традиций ФВ</a:t>
            </a:r>
          </a:p>
          <a:p>
            <a:pPr marL="1971675"/>
            <a:r>
              <a:rPr lang="ru-RU" sz="1600" b="1" dirty="0">
                <a:solidFill>
                  <a:srgbClr val="002060"/>
                </a:solidFill>
              </a:rPr>
              <a:t>и успешных зарубежных практик</a:t>
            </a:r>
          </a:p>
          <a:p>
            <a:pPr marL="2152650" algn="ctr"/>
            <a:endParaRPr lang="ru-RU" dirty="0"/>
          </a:p>
        </p:txBody>
      </p:sp>
      <p:pic>
        <p:nvPicPr>
          <p:cNvPr id="45" name="Picture 2" descr="C:\Users\User\Desktop\картинки\corso-allenato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170" y="3848734"/>
            <a:ext cx="1898714" cy="11604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www.kadoil.com.tr/kadolife/kadolife_01/files/assets/seo/page47_images/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5" y="3869757"/>
            <a:ext cx="1818075" cy="11528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 descr="http://www.jatrgovac.com/usdocs/globalna-kretanja-ilustracija-00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400" y="5395932"/>
            <a:ext cx="1893759" cy="1201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0" name="Рисунок 49" descr="http://worldtranslation.org/uploads/Image/News/Business/kak%20otkrit%20buro%20perevodov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58" y="2316268"/>
            <a:ext cx="1843425" cy="11528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" descr="%25D0%259C%25D0%25BE%25D1%2582%25D0%25B8%25D0%25B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34" y="5403791"/>
            <a:ext cx="1771825" cy="117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http://www.smallbiztechnology.com/wp-content/uploads/2013/09/image-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170" y="2313693"/>
            <a:ext cx="1889676" cy="11457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87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96662" y="6275669"/>
            <a:ext cx="389850" cy="335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78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87965" y="4605404"/>
            <a:ext cx="9342121" cy="1490816"/>
          </a:xfrm>
          <a:prstGeom prst="rect">
            <a:avLst/>
          </a:prstGeom>
          <a:noFill/>
        </p:spPr>
        <p:txBody>
          <a:bodyPr wrap="square" lIns="82953" tIns="41477" rIns="82953" bIns="41477">
            <a:spAutoFit/>
          </a:bodyPr>
          <a:lstStyle/>
          <a:p>
            <a:r>
              <a:rPr lang="ru-RU" sz="2286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Сайт</a:t>
            </a:r>
            <a:r>
              <a:rPr lang="ru-RU" sz="2286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: </a:t>
            </a:r>
            <a:r>
              <a:rPr lang="en-US" sz="2286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http</a:t>
            </a:r>
            <a:r>
              <a:rPr lang="en-US" sz="2286" b="1" dirty="0">
                <a:solidFill>
                  <a:srgbClr val="0070C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//</a:t>
            </a:r>
            <a:r>
              <a:rPr lang="ru-RU" sz="2286" b="1" dirty="0">
                <a:solidFill>
                  <a:srgbClr val="0070C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фцомофв.рф</a:t>
            </a:r>
          </a:p>
          <a:p>
            <a:r>
              <a:rPr lang="en-US" sz="2286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Email</a:t>
            </a:r>
            <a:r>
              <a:rPr lang="en-US" sz="2286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: </a:t>
            </a:r>
            <a:r>
              <a:rPr lang="en-US" sz="2286" b="1" dirty="0">
                <a:solidFill>
                  <a:srgbClr val="0070C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fcomofv@mail.ru</a:t>
            </a:r>
            <a:endParaRPr lang="ru-RU" sz="2286" b="1" dirty="0">
              <a:solidFill>
                <a:srgbClr val="0070C0"/>
              </a:solidFill>
              <a:latin typeface="Bookman Old Style" panose="02050604050505020204" pitchFamily="18" charset="0"/>
              <a:sym typeface="Wingdings" panose="05000000000000000000" pitchFamily="2" charset="2"/>
            </a:endParaRPr>
          </a:p>
          <a:p>
            <a:r>
              <a:rPr lang="ru-RU" sz="2286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Телефон</a:t>
            </a:r>
            <a:r>
              <a:rPr lang="ru-RU" sz="2286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: </a:t>
            </a:r>
            <a:r>
              <a:rPr lang="ru-RU" sz="2286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+7 (495) 360 – 72 – 46;  +7 (495) 360 – 84 - 56</a:t>
            </a:r>
          </a:p>
          <a:p>
            <a:r>
              <a:rPr lang="ru-RU" sz="2286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Адрес</a:t>
            </a:r>
            <a:r>
              <a:rPr lang="ru-RU" sz="2286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: </a:t>
            </a:r>
            <a:r>
              <a:rPr lang="ru-RU" sz="2286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105094, г. Москва, Семеновская наб., д.3/1, кор. 4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72" y="121096"/>
            <a:ext cx="2233745" cy="10929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2" t="4056" r="2075" b="232"/>
          <a:stretch/>
        </p:blipFill>
        <p:spPr>
          <a:xfrm>
            <a:off x="6521867" y="466262"/>
            <a:ext cx="3990799" cy="4046606"/>
          </a:xfrm>
          <a:prstGeom prst="rect">
            <a:avLst/>
          </a:prstGeom>
          <a:ln w="34925" cmpd="thickThin"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72" y="1306575"/>
            <a:ext cx="3807475" cy="3206294"/>
          </a:xfrm>
          <a:prstGeom prst="rect">
            <a:avLst/>
          </a:prstGeom>
          <a:ln w="34925" cmpd="thickThin">
            <a:solidFill>
              <a:schemeClr val="tx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127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6957" y="1552310"/>
            <a:ext cx="1131073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</a:rPr>
              <a:t>         Предмет  «Физическая культура» </a:t>
            </a:r>
            <a:r>
              <a:rPr lang="ru-RU" sz="2000" dirty="0">
                <a:solidFill>
                  <a:srgbClr val="002060"/>
                </a:solidFill>
              </a:rPr>
              <a:t>– универсальное средство  формирования разностороннего развития личности, ориентирующее  учебный процесс на укрепление здоровья обучающихся, их физическое развитие, приобретение знаний, умений и навыков в области ФК и С, физическое совершенствование, формирование культуры здорового и безопасного образа жизни, выявление и отбор наиболее одаренных детей и подростков, создание условий для прохождения спортивной подготовки</a:t>
            </a:r>
          </a:p>
          <a:p>
            <a:pPr algn="just"/>
            <a:endParaRPr lang="ru-RU" dirty="0"/>
          </a:p>
          <a:p>
            <a:r>
              <a:rPr lang="ru-RU" sz="2000" b="1" dirty="0">
                <a:solidFill>
                  <a:srgbClr val="002060"/>
                </a:solidFill>
              </a:rPr>
              <a:t>          Урок физической культуры </a:t>
            </a:r>
            <a:r>
              <a:rPr lang="ru-RU" sz="2000" dirty="0">
                <a:solidFill>
                  <a:srgbClr val="002060"/>
                </a:solidFill>
              </a:rPr>
              <a:t>– основная  форма  физического воспитания обучающихся:</a:t>
            </a:r>
          </a:p>
          <a:p>
            <a:endParaRPr lang="ru-RU" sz="800" dirty="0">
              <a:solidFill>
                <a:srgbClr val="002060"/>
              </a:solidFill>
            </a:endParaRPr>
          </a:p>
          <a:p>
            <a:pPr marL="79375" indent="476250" algn="just">
              <a:buFontTx/>
              <a:buChar char="-"/>
            </a:pPr>
            <a:r>
              <a:rPr lang="ru-RU" sz="2000" dirty="0">
                <a:solidFill>
                  <a:srgbClr val="002060"/>
                </a:solidFill>
              </a:rPr>
              <a:t>рассматривается как совокупность  овладения обучающимися  содержания физкультурного образования с учетом формирования основ общей культуры, навыков ЗОЖ  и их использования в различных формах двигательной, игровой и соревновательной деятельности;</a:t>
            </a:r>
          </a:p>
          <a:p>
            <a:pPr marL="79375" algn="just"/>
            <a:endParaRPr lang="ru-RU" sz="800" dirty="0">
              <a:solidFill>
                <a:srgbClr val="002060"/>
              </a:solidFill>
            </a:endParaRPr>
          </a:p>
          <a:p>
            <a:pPr marL="79375" indent="476250" algn="just">
              <a:buFontTx/>
              <a:buChar char="-"/>
            </a:pPr>
            <a:r>
              <a:rPr lang="ru-RU" sz="2000" dirty="0">
                <a:solidFill>
                  <a:srgbClr val="002060"/>
                </a:solidFill>
              </a:rPr>
              <a:t>направлен на формирование умений обучающихся выполнять технические и тактические действия, приемы и физические упражнения из различных видов спорта;</a:t>
            </a:r>
          </a:p>
          <a:p>
            <a:pPr marL="79375" algn="just"/>
            <a:endParaRPr lang="ru-RU" sz="800" dirty="0">
              <a:solidFill>
                <a:srgbClr val="002060"/>
              </a:solidFill>
            </a:endParaRPr>
          </a:p>
          <a:p>
            <a:pPr marL="79375" indent="476250" algn="just">
              <a:buFontTx/>
              <a:buChar char="-"/>
            </a:pPr>
            <a:r>
              <a:rPr lang="ru-RU" sz="2000" dirty="0">
                <a:solidFill>
                  <a:srgbClr val="002060"/>
                </a:solidFill>
              </a:rPr>
              <a:t>является универсальным средством социализации и  всестороннего развития личности.</a:t>
            </a:r>
          </a:p>
          <a:p>
            <a:endParaRPr lang="ru-RU" dirty="0"/>
          </a:p>
        </p:txBody>
      </p:sp>
      <p:pic>
        <p:nvPicPr>
          <p:cNvPr id="8194" name="Picture 2" descr="http://sc548.ru/images/fg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82" y="181526"/>
            <a:ext cx="2620065" cy="112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83564" y="516720"/>
            <a:ext cx="9124123" cy="452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80"/>
              </a:lnSpc>
            </a:pPr>
            <a:r>
              <a:rPr lang="ru-RU" sz="2400" b="1" dirty="0">
                <a:solidFill>
                  <a:srgbClr val="002060"/>
                </a:solidFill>
              </a:rPr>
              <a:t>УЧЕБНЫЙ ПРЕДМЕТ «ФИЗИЧЕСКАЯ КУЛЬТУРА» </a:t>
            </a:r>
          </a:p>
        </p:txBody>
      </p:sp>
    </p:spTree>
    <p:extLst>
      <p:ext uri="{BB962C8B-B14F-4D97-AF65-F5344CB8AC3E}">
        <p14:creationId xmlns:p14="http://schemas.microsoft.com/office/powerpoint/2010/main" val="420015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266700"/>
            <a:ext cx="817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УРОК ФИЗИЧЕСКОЙ КУЛЬТУРЫ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87440" y="2436426"/>
            <a:ext cx="3638550" cy="10096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образовательная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оздоровительная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воспитательная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896224" y="4752013"/>
            <a:ext cx="4048125" cy="16916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Освоение  учебных действий</a:t>
            </a:r>
          </a:p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в областях:  </a:t>
            </a:r>
            <a:r>
              <a:rPr lang="ru-RU" b="1" dirty="0">
                <a:solidFill>
                  <a:srgbClr val="002060"/>
                </a:solidFill>
              </a:rPr>
              <a:t>познавательной, физической, нравственной, эстетической, коммуникативной, трудовой культуры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26217" y="4752013"/>
            <a:ext cx="4196954" cy="16916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Образовательно - познавательная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Образовательно - предметная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Образовательно - тренировочная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287440" y="988575"/>
            <a:ext cx="3608784" cy="10096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Задачи</a:t>
            </a:r>
          </a:p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100606" y="3304162"/>
            <a:ext cx="4478835" cy="10096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Направленность</a:t>
            </a:r>
          </a:p>
        </p:txBody>
      </p:sp>
      <p:sp>
        <p:nvSpPr>
          <p:cNvPr id="26" name="Овал 25"/>
          <p:cNvSpPr/>
          <p:nvPr/>
        </p:nvSpPr>
        <p:spPr>
          <a:xfrm>
            <a:off x="7925990" y="3279337"/>
            <a:ext cx="4048125" cy="10096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Универсальность</a:t>
            </a:r>
          </a:p>
        </p:txBody>
      </p:sp>
      <p:sp>
        <p:nvSpPr>
          <p:cNvPr id="27" name="Стрелка вниз 26"/>
          <p:cNvSpPr/>
          <p:nvPr/>
        </p:nvSpPr>
        <p:spPr>
          <a:xfrm>
            <a:off x="5901332" y="1998225"/>
            <a:ext cx="338732" cy="4382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2070198" y="4313812"/>
            <a:ext cx="338732" cy="4382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9780686" y="4288987"/>
            <a:ext cx="338732" cy="4382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18" descr="C:\Users\Марина\Desktop\УЧЕБНИК ФК (1-4 кл)\ФОТО к учебнику\63.JPG"/>
          <p:cNvPicPr>
            <a:picLocks noChangeAspect="1" noChangeArrowheads="1"/>
          </p:cNvPicPr>
          <p:nvPr/>
        </p:nvPicPr>
        <p:blipFill>
          <a:blip r:embed="rId3" cstate="print"/>
          <a:srcRect l="31706" t="16667"/>
          <a:stretch>
            <a:fillRect/>
          </a:stretch>
        </p:blipFill>
        <p:spPr bwMode="auto">
          <a:xfrm>
            <a:off x="4579441" y="4084531"/>
            <a:ext cx="3224807" cy="2233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4" descr="http://im6-tub-ru.yandex.net/i?id=394577588-1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910" y="988575"/>
            <a:ext cx="3464489" cy="215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 descr="http://im3-tub-ru.yandex.net/i?id=41848198-65-72&amp;n=21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52640" y="988575"/>
            <a:ext cx="3620260" cy="2176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http://sc548.ru/images/fgo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83" y="181527"/>
            <a:ext cx="1795118" cy="76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23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http://www.prosv.ru/Attachment.aspx?Id=1632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8783" y="5583426"/>
            <a:ext cx="1434926" cy="94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73"/>
          <p:cNvSpPr>
            <a:spLocks noChangeArrowheads="1"/>
          </p:cNvSpPr>
          <p:nvPr/>
        </p:nvSpPr>
        <p:spPr bwMode="auto">
          <a:xfrm>
            <a:off x="1360105" y="97654"/>
            <a:ext cx="97585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</a:rPr>
              <a:t>НОРМАТИВНЫЕ ДОКУМЕНТЫ И ПРОГРАММНО-МЕТОДИЧЕСКОЕ ОБЕСПЕЧЕНИЕ ПРЕДМЕТА «ФИЗИЧЕСКАЯ КУЛЬТУРА»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950676" y="4938849"/>
            <a:ext cx="4775740" cy="1289152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ПРИМЕРНЫЕ ПРОГРАММЫ;УМК; ПРОГРАММЫ, РЕКОМЕНДОВАННЫЕ ЭКСПЕРТНЫМ СОВЕТОМ МИНОБРНАУКИ РОССИИ</a:t>
            </a:r>
          </a:p>
        </p:txBody>
      </p:sp>
      <p:pic>
        <p:nvPicPr>
          <p:cNvPr id="21" name="Рисунок 20" descr="http://prosv.ru/Attachment.aspx?Id=1633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1" y="4476949"/>
            <a:ext cx="989830" cy="1395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Программа интегративного курса физического воспитания для учащихся начальной школы на основе футбола, М. А. Грибачева, В. А. Круглыхин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0408" y="5056743"/>
            <a:ext cx="1090629" cy="154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prosv.ru/Attachment.aspx?Id=1633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882" y="5123232"/>
            <a:ext cx="1048644" cy="1409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" descr="C:\Users\User\Desktop\6591 минобр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089" y="97654"/>
            <a:ext cx="1110546" cy="111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900igr.net/datai/pedagogika/Dukhovno-nravstvennoe-razvitie-v-nachalnoj-shkole/0027-004-Invariantnaja-chas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35" y="3169263"/>
            <a:ext cx="1019536" cy="147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ov.cap.ru/UserFiles/news/201512/11/Original/1323666367_dk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9" r="23511" b="2464"/>
          <a:stretch/>
        </p:blipFill>
        <p:spPr bwMode="auto">
          <a:xfrm>
            <a:off x="301281" y="491330"/>
            <a:ext cx="1057502" cy="143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ppvo.ru/netcat_files/Image/zacon.gif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7" t="4290" r="5456" b="6539"/>
          <a:stretch/>
        </p:blipFill>
        <p:spPr bwMode="auto">
          <a:xfrm>
            <a:off x="1164327" y="788173"/>
            <a:ext cx="1007374" cy="142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sc548.ru/images/fgo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03" y="2608976"/>
            <a:ext cx="2076730" cy="89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 descr="http://komobrazber.ru/upload/img/65/kollaj_51200.jpg.1000x297x1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675" y="1443740"/>
            <a:ext cx="1507712" cy="962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 descr="http://spitsinskiy-dd.ru/public/modules/pages/pages/1209/bb2830bc16e338b28142e73fbe8edc13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518" y="1823032"/>
            <a:ext cx="1515844" cy="9607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171701" y="1128890"/>
            <a:ext cx="7753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        </a:t>
            </a:r>
            <a:r>
              <a:rPr lang="ru-RU" sz="2000" b="1" dirty="0">
                <a:solidFill>
                  <a:srgbClr val="C00000"/>
                </a:solidFill>
              </a:rPr>
              <a:t>ФЕДЕРАЛЬНЫЕ ЗАКОНЫ РОССИЙСКОЙ ФЕДЕРАЦИИ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65538" y="1838939"/>
            <a:ext cx="5683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           </a:t>
            </a:r>
            <a:r>
              <a:rPr lang="ru-RU" sz="2000" b="1" dirty="0">
                <a:solidFill>
                  <a:srgbClr val="002060"/>
                </a:solidFill>
              </a:rPr>
              <a:t>ФЕДЕРАЛЬНЫЕ ПРОГРАММЫ, СТРАТЕГИИ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40968" y="2546157"/>
            <a:ext cx="5796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algn="ctr"/>
            <a:r>
              <a:rPr lang="ru-RU" sz="2000" b="1" dirty="0">
                <a:solidFill>
                  <a:srgbClr val="002060"/>
                </a:solidFill>
              </a:rPr>
              <a:t>ПРИКАЗЫ, РАСПОРЯЖЕНИЯ </a:t>
            </a:r>
          </a:p>
          <a:p>
            <a:pPr marL="171450" algn="ctr"/>
            <a:r>
              <a:rPr lang="ru-RU" sz="2000" b="1" dirty="0">
                <a:solidFill>
                  <a:srgbClr val="002060"/>
                </a:solidFill>
              </a:rPr>
              <a:t>МИНИСТЕРСТВА ОБРАЗОВАНИЯ И НАУКИ </a:t>
            </a:r>
          </a:p>
          <a:p>
            <a:pPr marL="171450" algn="ctr"/>
            <a:r>
              <a:rPr lang="ru-RU" sz="2000" b="1" dirty="0">
                <a:solidFill>
                  <a:srgbClr val="002060"/>
                </a:solidFill>
              </a:rPr>
              <a:t>РОССИЙСКОЙ ФЕДЕРАЦИИ</a:t>
            </a:r>
          </a:p>
        </p:txBody>
      </p:sp>
      <p:pic>
        <p:nvPicPr>
          <p:cNvPr id="10" name="Picture 2" descr="http://azbyka.ru/deti/wp-content/uploads/2013/09/sanpin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103" y="3005051"/>
            <a:ext cx="1002410" cy="142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05853" y="3750429"/>
            <a:ext cx="4674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ПРИКАЗЫ ДРУГИХ МИНИСТЕРСТВ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И ВЕДОМСТВ (СанПиНы)</a:t>
            </a:r>
          </a:p>
        </p:txBody>
      </p:sp>
      <p:pic>
        <p:nvPicPr>
          <p:cNvPr id="4" name="Picture 6" descr="http://zvezdochka-5.ru/images/docs/fgos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59" y="2608976"/>
            <a:ext cx="1000321" cy="142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catalog.ppub.ru/images/big/88668c8e-e886-11de-9b05-0019b9f502d2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14" y="5059568"/>
            <a:ext cx="1047609" cy="147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ttp://static.ozone.ru/multimedia/books_covers/c300/1012296391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531" y="4829166"/>
            <a:ext cx="1076407" cy="150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 descr="C:\Users\Марина\Desktop\img171.jpg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257576" y="5108113"/>
            <a:ext cx="1071659" cy="146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http://auto.ur.ru/img/books_covers/1005550767.jp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783" y="4829166"/>
            <a:ext cx="1086767" cy="1553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364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074820" y="122991"/>
            <a:ext cx="10812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8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+mn-lt"/>
              </a:rPr>
              <a:t>ПРОГРАММЫ </a:t>
            </a:r>
            <a:r>
              <a:rPr lang="ru-RU" altLang="ru-RU" sz="2400" b="1" dirty="0" smtClean="0">
                <a:solidFill>
                  <a:srgbClr val="002060"/>
                </a:solidFill>
                <a:latin typeface="+mn-lt"/>
              </a:rPr>
              <a:t>ПО ФИЗИЧЕСКОЙ КУЛЬТУРЕ  (НА ОСНОВЕ ВИДОВ СПОРТА):</a:t>
            </a:r>
            <a:endParaRPr lang="ru-RU" altLang="ru-RU" sz="2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684" y="2045116"/>
            <a:ext cx="3485148" cy="2427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07042" y="789746"/>
            <a:ext cx="3557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Гимнастика (3 учебные и 2 повышения квалификации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)</a:t>
            </a:r>
            <a:endParaRPr lang="ru-RU" altLang="ru-RU" sz="1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altLang="ru-RU" sz="1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063" y="2033546"/>
            <a:ext cx="221381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Акробатический рок-н-ролл (учебная + повышение квалификации</a:t>
            </a:r>
            <a:r>
              <a:rPr lang="ru-RU" alt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)</a:t>
            </a:r>
            <a:endParaRPr lang="ru-RU" alt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9441" y="660157"/>
            <a:ext cx="318235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Футбол (3 учебных программы – все ступени образования + дошкольники)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717004" y="4428153"/>
            <a:ext cx="2047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Гольф (учебная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)</a:t>
            </a:r>
            <a:endParaRPr lang="ru-RU" altLang="ru-RU" sz="1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2449" y="4396661"/>
            <a:ext cx="1556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Регби (учебная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)</a:t>
            </a:r>
            <a:endParaRPr lang="ru-RU" altLang="ru-RU" sz="1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98724" y="2033546"/>
            <a:ext cx="22138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Спортивная борьба (учебная +повышение квалификации</a:t>
            </a:r>
            <a:r>
              <a:rPr lang="ru-RU" alt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)</a:t>
            </a:r>
            <a:endParaRPr lang="ru-RU" alt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57349" y="3425994"/>
            <a:ext cx="2654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Настольный теннис (учебная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)</a:t>
            </a:r>
            <a:endParaRPr lang="ru-RU" altLang="ru-RU" sz="1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2946" y="4114673"/>
            <a:ext cx="2602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Мини-настольный теннис (учебная + повышение квалификации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)</a:t>
            </a:r>
            <a:endParaRPr lang="ru-RU" altLang="ru-RU" sz="1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76843" y="3436698"/>
            <a:ext cx="2621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Большой теннис (учебная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)</a:t>
            </a:r>
            <a:endParaRPr lang="ru-RU" altLang="ru-RU" sz="1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02268" y="1679205"/>
            <a:ext cx="16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Бадминтон</a:t>
            </a:r>
            <a:endParaRPr lang="ru-RU" altLang="ru-RU" sz="1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57433" y="1694992"/>
            <a:ext cx="1235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Гандбол</a:t>
            </a:r>
            <a:endParaRPr lang="ru-RU" altLang="ru-RU" sz="1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8802" y="5380192"/>
            <a:ext cx="2213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Горные лыжи (готовится к повторному рассмотрению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)</a:t>
            </a:r>
            <a:endParaRPr lang="ru-RU" altLang="ru-RU" sz="1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28737" y="2360530"/>
            <a:ext cx="135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Самбо</a:t>
            </a:r>
            <a:endParaRPr lang="ru-RU" altLang="ru-RU" sz="1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41682" y="689964"/>
            <a:ext cx="3080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Фитнес-аэробика (учебная + повышение квалификации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)</a:t>
            </a:r>
            <a:endParaRPr lang="ru-RU" altLang="ru-RU" sz="1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69840" y="2295983"/>
            <a:ext cx="1763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Фигурное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катание</a:t>
            </a:r>
            <a:endParaRPr lang="ru-RU" altLang="ru-RU" sz="1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82678" y="5550678"/>
            <a:ext cx="2213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Шахматы (повышение квалификации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)</a:t>
            </a:r>
            <a:endParaRPr lang="ru-RU" altLang="ru-RU" sz="1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28737" y="5673790"/>
            <a:ext cx="2213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«Личный КОД безопасности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»</a:t>
            </a:r>
            <a:endParaRPr lang="ru-RU" altLang="ru-RU" sz="1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39946" y="4115205"/>
            <a:ext cx="3416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Программы для детей </a:t>
            </a:r>
            <a:endParaRPr lang="ru-RU" altLang="ru-RU" sz="16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alt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 </a:t>
            </a:r>
            <a:r>
              <a:rPr lang="ru-RU" alt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ограниченными возможностями здоровья </a:t>
            </a:r>
            <a:endParaRPr lang="ru-RU" altLang="ru-RU" sz="16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alt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(</a:t>
            </a:r>
            <a:r>
              <a:rPr lang="ru-RU" alt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гр. А) для всех ступеней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образования</a:t>
            </a:r>
            <a:endParaRPr lang="ru-RU" altLang="ru-RU" sz="1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91818" y="5550678"/>
            <a:ext cx="2213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Дзюдо (готовится к рассмотрению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)</a:t>
            </a:r>
            <a:endParaRPr lang="ru-RU" altLang="ru-RU" sz="1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8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973" y="66644"/>
            <a:ext cx="11788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КОНЦЕПЦИИ ПРЕДМЕТНЫХ ОБЛАСТЕЙ  И УЧЕБНЫХ ПРЕДМЕТОВ В </a:t>
            </a:r>
            <a:r>
              <a:rPr lang="ru-RU" sz="2000" b="1" dirty="0" smtClean="0">
                <a:solidFill>
                  <a:srgbClr val="002060"/>
                </a:solidFill>
              </a:rPr>
              <a:t>2017 </a:t>
            </a:r>
            <a:r>
              <a:rPr lang="ru-RU" sz="2000" b="1" dirty="0">
                <a:solidFill>
                  <a:srgbClr val="002060"/>
                </a:solidFill>
              </a:rPr>
              <a:t>ГОДУ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5973" y="481634"/>
            <a:ext cx="4255709" cy="40589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lvl="2"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Перечень поручений Президента   Российской Федерации </a:t>
            </a:r>
          </a:p>
          <a:p>
            <a:pPr lvl="2"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В.В. Путина  </a:t>
            </a:r>
          </a:p>
          <a:p>
            <a:pPr lvl="2"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 итогам заседания </a:t>
            </a:r>
          </a:p>
          <a:p>
            <a:pPr lvl="2"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Государственного совета по вопросам совершенствования системы общего образования 23 декабря 2015 года</a:t>
            </a:r>
          </a:p>
          <a:p>
            <a:pPr algn="ctr"/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подпункт «а» пункт 1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  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разработать комплекс мер, направленных на систематическое обновление содержания общего образования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на основе результатов мониторинговых исследований и с учетом современных достижений науки и технологий, изменений запросов учащихся и общества, ориентированности на применение знаний, умений и навыков в реальных жизненных ситуациях. 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765" y="537662"/>
            <a:ext cx="1457199" cy="1944075"/>
          </a:xfrm>
          <a:prstGeom prst="rect">
            <a:avLst/>
          </a:prstGeom>
          <a:noFill/>
          <a:ln w="28575" cmpd="sng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ic.pics.livejournal.com/claudfrollo/12858415/1486/1486_9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37" y="686950"/>
            <a:ext cx="896075" cy="106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878861" y="4624277"/>
            <a:ext cx="2876336" cy="6569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                       ОБЩЕСТВОЗНАНИЕ</a:t>
            </a:r>
          </a:p>
          <a:p>
            <a:pPr algn="r"/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993142" y="6130975"/>
            <a:ext cx="1553220" cy="4472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                 ИСКУССТВО</a:t>
            </a:r>
          </a:p>
          <a:p>
            <a:pPr algn="ctr"/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143320" y="5439125"/>
            <a:ext cx="1721041" cy="5932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                      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                        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ТЕХНОЛОГИЯ</a:t>
            </a:r>
          </a:p>
          <a:p>
            <a:pPr algn="ctr"/>
            <a:endParaRPr lang="ru-RU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010594" y="5328601"/>
            <a:ext cx="2546466" cy="4143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                 ГЕОГРАФИЯ</a:t>
            </a:r>
          </a:p>
          <a:p>
            <a:pPr algn="ctr"/>
            <a:endParaRPr lang="ru-RU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522805" y="3811736"/>
            <a:ext cx="3051410" cy="5541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b="1" u="sng" dirty="0">
                <a:solidFill>
                  <a:schemeClr val="accent5">
                    <a:lumMod val="50000"/>
                  </a:schemeClr>
                </a:solidFill>
              </a:rPr>
              <a:t>ФИЗИЧЕСКАЯ КУЛЬТУРА</a:t>
            </a:r>
          </a:p>
          <a:p>
            <a:pPr algn="ctr"/>
            <a:endParaRPr lang="ru-RU" dirty="0"/>
          </a:p>
        </p:txBody>
      </p:sp>
      <p:pic>
        <p:nvPicPr>
          <p:cNvPr id="1032" name="Picture 8" descr="http://dshi-lobnya.muzkult.ru/img/upload/860/image_image_3767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127" y="5836072"/>
            <a:ext cx="691948" cy="58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goug52.rprim.gov.spb.ru/images4/social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44" y="4708048"/>
            <a:ext cx="773176" cy="67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publishyourarticles.net/wp-content/uploads/2015/06/globe-geography-education-illustrati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985" y="5105737"/>
            <a:ext cx="667090" cy="58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uchcollector-spb.ru/files/categories/gr3pain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37" y="5515989"/>
            <a:ext cx="757104" cy="61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deutsch-sprechen.ru/images/topic/spor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358" y="3557519"/>
            <a:ext cx="960956" cy="76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468" y="618562"/>
            <a:ext cx="838881" cy="972037"/>
          </a:xfrm>
          <a:prstGeom prst="rect">
            <a:avLst/>
          </a:prstGeom>
        </p:spPr>
      </p:pic>
      <p:pic>
        <p:nvPicPr>
          <p:cNvPr id="20" name="Рисунок 19" descr="C:\Users\User\Desktop\Протокол №1 (1)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3" t="3889"/>
          <a:stretch/>
        </p:blipFill>
        <p:spPr bwMode="auto">
          <a:xfrm>
            <a:off x="5271000" y="1565922"/>
            <a:ext cx="1443992" cy="1831629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5" b="2223"/>
          <a:stretch/>
        </p:blipFill>
        <p:spPr bwMode="auto">
          <a:xfrm>
            <a:off x="6284824" y="686950"/>
            <a:ext cx="1527372" cy="2034783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659411" y="537662"/>
            <a:ext cx="4036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tabLst>
                <a:tab pos="185738" algn="l"/>
              </a:tabLst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Приказ  </a:t>
            </a:r>
            <a:r>
              <a:rPr lang="ru-RU" sz="1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России</a:t>
            </a:r>
          </a:p>
          <a:p>
            <a:pPr algn="ctr" defTabSz="342900">
              <a:tabLst>
                <a:tab pos="185738" algn="l"/>
              </a:tabLst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от  4 марта 2016  г. № 191</a:t>
            </a:r>
          </a:p>
          <a:p>
            <a:pPr algn="ctr" defTabSz="342900">
              <a:tabLst>
                <a:tab pos="185738" algn="l"/>
              </a:tabLst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«Об утверждении состава </a:t>
            </a:r>
          </a:p>
          <a:p>
            <a:pPr algn="ctr" defTabSz="342900">
              <a:tabLst>
                <a:tab pos="185738" algn="l"/>
              </a:tabLst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рабочей группы по разработке</a:t>
            </a:r>
          </a:p>
          <a:p>
            <a:pPr algn="ctr" defTabSz="342900">
              <a:tabLst>
                <a:tab pos="185738" algn="l"/>
              </a:tabLst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Концепции модернизации </a:t>
            </a:r>
          </a:p>
          <a:p>
            <a:pPr algn="ctr" defTabSz="342900">
              <a:tabLst>
                <a:tab pos="185738" algn="l"/>
              </a:tabLst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содержания и технологий преподавания учебного предмета «Физическая культура» </a:t>
            </a:r>
          </a:p>
          <a:p>
            <a:pPr algn="ctr" defTabSz="342900">
              <a:tabLst>
                <a:tab pos="185738" algn="l"/>
              </a:tabLst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общеобразовательных организациях Российской Федерации</a:t>
            </a:r>
          </a:p>
          <a:p>
            <a:pPr algn="ctr"/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45995" y="2862018"/>
            <a:ext cx="3125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Заседание рабочей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группы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России: 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23 марта2016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года,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 октября 2016 года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" descr="http://www.hersones.org/wp-content/uploads/2014/03/9c3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807" y="2778815"/>
            <a:ext cx="2274671" cy="115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4206765" y="4502048"/>
            <a:ext cx="7737584" cy="21246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/>
            <a:endParaRPr lang="ru-RU" dirty="0">
              <a:solidFill>
                <a:srgbClr val="002060"/>
              </a:solidFill>
            </a:endParaRPr>
          </a:p>
          <a:p>
            <a:pPr algn="ctr" eaLnBrk="0" fontAlgn="base" hangingPunct="0"/>
            <a:r>
              <a:rPr lang="ru-RU" sz="1600" dirty="0">
                <a:solidFill>
                  <a:srgbClr val="002060"/>
                </a:solidFill>
              </a:rPr>
              <a:t>Цель Концепции  </a:t>
            </a:r>
            <a:r>
              <a:rPr lang="ru-RU" sz="1600" b="1" dirty="0">
                <a:solidFill>
                  <a:srgbClr val="002060"/>
                </a:solidFill>
              </a:rPr>
              <a:t>– определение  приоритетов  государственной политики, </a:t>
            </a:r>
          </a:p>
          <a:p>
            <a:pPr algn="ctr" eaLnBrk="0" fontAlgn="base" hangingPunct="0"/>
            <a:r>
              <a:rPr lang="ru-RU" sz="1600" b="1" dirty="0">
                <a:solidFill>
                  <a:srgbClr val="002060"/>
                </a:solidFill>
              </a:rPr>
              <a:t> основных направлений и механизмов, обеспечивающих развитие  нормативно-правового, организационно-управленческого, материально-технического, научно-методического и кадрового обеспечения модернизации содержания и технологий преподавания учебного предмета «Физическая культура»</a:t>
            </a:r>
          </a:p>
          <a:p>
            <a:pPr algn="ctr" eaLnBrk="0" fontAlgn="base" hangingPunct="0"/>
            <a:r>
              <a:rPr lang="ru-RU" sz="1600" b="1" dirty="0">
                <a:solidFill>
                  <a:srgbClr val="002060"/>
                </a:solidFill>
              </a:rPr>
              <a:t> на основе консолидации усилий различных ведомств и институтов гражданского общества на федеральном, региональном и муниципальном уровнях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3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257175" y="233689"/>
            <a:ext cx="11715750" cy="6740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002060"/>
                </a:solidFill>
                <a:latin typeface="+mn-lt"/>
              </a:rPr>
              <a:t>ЭТАПЫ РАЗРАБОТКИ И  ОБСУЖДЕНИЕ  ПРОЕКТА КОНЦЕПЦИИ </a:t>
            </a:r>
            <a:r>
              <a:rPr lang="ru-RU" sz="1800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1800" dirty="0">
                <a:solidFill>
                  <a:srgbClr val="C00000"/>
                </a:solidFill>
                <a:latin typeface="+mn-lt"/>
              </a:rPr>
            </a:br>
            <a:endParaRPr lang="ru-RU" sz="1800" b="1" u="sng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62849" y="736978"/>
            <a:ext cx="10614542" cy="5529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/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Заседания, консультации рабочей и редакционной группы 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</a:rPr>
              <a:t>Минобрнауки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 России </a:t>
            </a:r>
            <a:endParaRPr lang="ru-RU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(Обработано </a:t>
            </a:r>
            <a:r>
              <a:rPr lang="ru-RU" sz="1600" b="1" dirty="0">
                <a:solidFill>
                  <a:srgbClr val="C00000"/>
                </a:solidFill>
              </a:rPr>
              <a:t>более 100 материалов с предложениями и </a:t>
            </a:r>
            <a:r>
              <a:rPr lang="ru-RU" sz="1600" b="1" dirty="0" smtClean="0">
                <a:solidFill>
                  <a:srgbClr val="C00000"/>
                </a:solidFill>
              </a:rPr>
              <a:t>дополнениями)</a:t>
            </a:r>
            <a:endParaRPr lang="ru-RU" sz="1600" b="1" dirty="0">
              <a:solidFill>
                <a:srgbClr val="C0000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6819" y="1547512"/>
            <a:ext cx="7426993" cy="7696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/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       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Московский международный салон образования (2016 г., 2017 г.) 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анкетирование  представителей субъектов Российской Федерации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600" b="1" dirty="0">
                <a:solidFill>
                  <a:srgbClr val="C00000"/>
                </a:solidFill>
              </a:rPr>
              <a:t>(</a:t>
            </a:r>
            <a:r>
              <a:rPr lang="ru-RU" sz="1600" b="1" dirty="0" smtClean="0">
                <a:solidFill>
                  <a:srgbClr val="C00000"/>
                </a:solidFill>
              </a:rPr>
              <a:t>Приняло </a:t>
            </a:r>
            <a:r>
              <a:rPr lang="ru-RU" sz="1600" b="1" dirty="0">
                <a:solidFill>
                  <a:srgbClr val="C00000"/>
                </a:solidFill>
              </a:rPr>
              <a:t>участие более </a:t>
            </a:r>
            <a:r>
              <a:rPr lang="ru-RU" sz="1600" b="1" dirty="0" smtClean="0">
                <a:solidFill>
                  <a:srgbClr val="C00000"/>
                </a:solidFill>
              </a:rPr>
              <a:t>400 человек)</a:t>
            </a:r>
            <a:endParaRPr lang="ru-RU" sz="1600" b="1" dirty="0">
              <a:solidFill>
                <a:srgbClr val="C00000"/>
              </a:solidFill>
            </a:endParaRPr>
          </a:p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51379" y="2490499"/>
            <a:ext cx="10226012" cy="7171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         </a:t>
            </a:r>
          </a:p>
          <a:p>
            <a:pPr eaLnBrk="0" fontAlgn="base" hangingPunct="0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       </a:t>
            </a:r>
          </a:p>
          <a:p>
            <a:pPr algn="ctr" eaLnBrk="0" fontAlgn="base" hangingPunct="0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          Заседания Совета по вопросам развития физического воспитания в системе образования Российской Федерации при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</a:rPr>
              <a:t>Минобрнауки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 России  (15 июня 2016 г., 19 октября 2016 г.) </a:t>
            </a:r>
          </a:p>
          <a:p>
            <a:pPr algn="ctr" eaLnBrk="0" fontAlgn="base" hangingPunct="0"/>
            <a:r>
              <a:rPr lang="ru-RU" sz="1600" b="1" dirty="0" smtClean="0">
                <a:solidFill>
                  <a:srgbClr val="C00000"/>
                </a:solidFill>
              </a:rPr>
              <a:t>(Более </a:t>
            </a:r>
            <a:r>
              <a:rPr lang="ru-RU" sz="1600" b="1" dirty="0">
                <a:solidFill>
                  <a:srgbClr val="C00000"/>
                </a:solidFill>
              </a:rPr>
              <a:t>50-ти предложений и </a:t>
            </a:r>
            <a:r>
              <a:rPr lang="ru-RU" sz="1600" b="1" dirty="0" smtClean="0">
                <a:solidFill>
                  <a:srgbClr val="C00000"/>
                </a:solidFill>
              </a:rPr>
              <a:t>дополнений)</a:t>
            </a:r>
            <a:endParaRPr lang="ru-RU" sz="1600" b="1" dirty="0">
              <a:solidFill>
                <a:srgbClr val="C00000"/>
              </a:solidFill>
            </a:endParaRPr>
          </a:p>
          <a:p>
            <a:pPr eaLnBrk="0" fontAlgn="base" hangingPunct="0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eaLnBrk="0" fontAlgn="base" hangingPunct="0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19" y="570202"/>
            <a:ext cx="780082" cy="903905"/>
          </a:xfrm>
          <a:prstGeom prst="rect">
            <a:avLst/>
          </a:prstGeom>
        </p:spPr>
      </p:pic>
      <p:pic>
        <p:nvPicPr>
          <p:cNvPr id="1026" name="Picture 2" descr="http://xn--b1atfb1adk.xn--p1ai/files/ioe/images/WICDKVEK5I7MZ834D6R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856" y="1500911"/>
            <a:ext cx="1805535" cy="77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ЛОГО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9" y="2398431"/>
            <a:ext cx="532042" cy="67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Рисунок 10" descr="C:\Users\Татьяна\AppData\Local\Microsoft\Windows\INetCacheContent.Word\Совет копия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23" y="2492769"/>
            <a:ext cx="881814" cy="760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80" y="1540425"/>
            <a:ext cx="2269908" cy="700601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206819" y="3382243"/>
            <a:ext cx="10605560" cy="67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         </a:t>
            </a:r>
            <a:r>
              <a:rPr lang="ru-RU" sz="1700" b="1" dirty="0" smtClean="0">
                <a:solidFill>
                  <a:schemeClr val="accent5">
                    <a:lumMod val="50000"/>
                  </a:schemeClr>
                </a:solidFill>
              </a:rPr>
              <a:t>В рамках  </a:t>
            </a:r>
            <a:r>
              <a:rPr lang="en-US" sz="1700" b="1" dirty="0">
                <a:solidFill>
                  <a:schemeClr val="accent5">
                    <a:lumMod val="50000"/>
                  </a:schemeClr>
                </a:solidFill>
              </a:rPr>
              <a:t>VI </a:t>
            </a:r>
            <a:r>
              <a:rPr lang="ru-RU" sz="1700" b="1" dirty="0" smtClean="0">
                <a:solidFill>
                  <a:schemeClr val="accent5">
                    <a:lumMod val="50000"/>
                  </a:schemeClr>
                </a:solidFill>
              </a:rPr>
              <a:t>Международного конгресса </a:t>
            </a:r>
            <a:r>
              <a:rPr lang="ru-RU" sz="1700" b="1" dirty="0">
                <a:solidFill>
                  <a:schemeClr val="accent5">
                    <a:lumMod val="50000"/>
                  </a:schemeClr>
                </a:solidFill>
              </a:rPr>
              <a:t>учителей физической культуры  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(г. Петрозаводск, Республика Карелия, 23 - 26  июня 2016 г</a:t>
            </a: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</a:rPr>
              <a:t>.) - </a:t>
            </a:r>
            <a:r>
              <a:rPr lang="ru-RU" sz="1700" b="1" dirty="0" smtClean="0">
                <a:solidFill>
                  <a:schemeClr val="accent5">
                    <a:lumMod val="50000"/>
                  </a:schemeClr>
                </a:solidFill>
              </a:rPr>
              <a:t>  Форум </a:t>
            </a:r>
            <a:r>
              <a:rPr lang="ru-RU" sz="1700" b="1" dirty="0">
                <a:solidFill>
                  <a:schemeClr val="accent5">
                    <a:lumMod val="50000"/>
                  </a:schemeClr>
                </a:solidFill>
              </a:rPr>
              <a:t>«Физическая культура - образование будущего»  24 июня 2016 г</a:t>
            </a:r>
            <a:r>
              <a:rPr lang="ru-RU" sz="17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700" b="1" dirty="0" smtClean="0">
                <a:solidFill>
                  <a:srgbClr val="C00000"/>
                </a:solidFill>
              </a:rPr>
              <a:t> (Приняло участие более 250 представителей </a:t>
            </a:r>
            <a:r>
              <a:rPr lang="ru-RU" sz="1700" b="1" dirty="0">
                <a:solidFill>
                  <a:srgbClr val="C00000"/>
                </a:solidFill>
              </a:rPr>
              <a:t>из 30 субъектов </a:t>
            </a:r>
            <a:r>
              <a:rPr lang="ru-RU" sz="1700" b="1" dirty="0" smtClean="0">
                <a:solidFill>
                  <a:srgbClr val="C00000"/>
                </a:solidFill>
              </a:rPr>
              <a:t>России)</a:t>
            </a:r>
            <a:endParaRPr lang="ru-RU" sz="1700" b="1" dirty="0">
              <a:solidFill>
                <a:srgbClr val="C00000"/>
              </a:solidFill>
            </a:endParaRPr>
          </a:p>
        </p:txBody>
      </p:sp>
      <p:pic>
        <p:nvPicPr>
          <p:cNvPr id="17" name="Рисунок 16" descr="Картинки по запросу объединение учителей физической культуры россии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606" y="3378132"/>
            <a:ext cx="751089" cy="678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://www.eduportal44.ru/logos/rao_1.gif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9" y="4230932"/>
            <a:ext cx="1958865" cy="74212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2310063" y="4226820"/>
            <a:ext cx="9662862" cy="105766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/>
            <a:endParaRPr lang="ru-RU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0" fontAlgn="base" hangingPunct="0"/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eaLnBrk="0" fontAlgn="base" hangingPunct="0"/>
            <a:endParaRPr lang="ru-RU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 eaLnBrk="0" fontAlgn="base" hangingPunct="0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Экспертные семинары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по предмету «Физическая культура»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(20 июля 2016 г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., 23.06.2017 г.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),</a:t>
            </a:r>
          </a:p>
          <a:p>
            <a:pPr algn="ctr" eaLnBrk="0" fontAlgn="base" hangingPunct="0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комплексные  научные исследования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содержания и технологий обучения по предмету «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ФК»,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в Российской академии образования (РАО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);</a:t>
            </a:r>
            <a:r>
              <a:rPr lang="ru-RU" sz="16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анкетирование 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педагогов в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</a:rPr>
              <a:t>дистантной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 форме на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ресурсе </a:t>
            </a:r>
            <a:r>
              <a:rPr lang="en-US" sz="1600" b="1" dirty="0">
                <a:solidFill>
                  <a:srgbClr val="002060"/>
                </a:solidFill>
                <a:hlinkClick r:id="rId9"/>
              </a:rPr>
              <a:t>www</a:t>
            </a:r>
            <a:r>
              <a:rPr lang="ru-RU" sz="1600" b="1" dirty="0">
                <a:solidFill>
                  <a:srgbClr val="002060"/>
                </a:solidFill>
                <a:hlinkClick r:id="rId9"/>
              </a:rPr>
              <a:t>.</a:t>
            </a:r>
            <a:r>
              <a:rPr lang="en-US" sz="1600" b="1" dirty="0" err="1">
                <a:solidFill>
                  <a:srgbClr val="002060"/>
                </a:solidFill>
                <a:hlinkClick r:id="rId9"/>
              </a:rPr>
              <a:t>predmetconcept</a:t>
            </a:r>
            <a:r>
              <a:rPr lang="ru-RU" sz="1600" b="1" dirty="0">
                <a:solidFill>
                  <a:srgbClr val="002060"/>
                </a:solidFill>
                <a:hlinkClick r:id="rId9"/>
              </a:rPr>
              <a:t>.</a:t>
            </a:r>
            <a:r>
              <a:rPr lang="en-US" sz="1600" b="1" dirty="0" err="1" smtClean="0">
                <a:solidFill>
                  <a:srgbClr val="002060"/>
                </a:solidFill>
                <a:hlinkClick r:id="rId9"/>
              </a:rPr>
              <a:t>ru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(Приняло </a:t>
            </a:r>
            <a:r>
              <a:rPr lang="ru-RU" sz="1600" b="1" dirty="0">
                <a:solidFill>
                  <a:srgbClr val="C00000"/>
                </a:solidFill>
              </a:rPr>
              <a:t>участие более 800 респондентов из 57 субъектов </a:t>
            </a:r>
            <a:r>
              <a:rPr lang="ru-RU" sz="1600" b="1" dirty="0" smtClean="0">
                <a:solidFill>
                  <a:srgbClr val="C00000"/>
                </a:solidFill>
              </a:rPr>
              <a:t>России)</a:t>
            </a:r>
            <a:endParaRPr lang="ru-RU" sz="1600" b="1" dirty="0">
              <a:solidFill>
                <a:srgbClr val="C00000"/>
              </a:solidFill>
            </a:endParaRPr>
          </a:p>
          <a:p>
            <a:pPr eaLnBrk="0" fontAlgn="base" hangingPunct="0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eaLnBrk="0" fontAlgn="base" hangingPunct="0"/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eaLnBrk="0" fontAlgn="base" hangingPunct="0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6819" y="5430577"/>
            <a:ext cx="5664592" cy="12908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</a:rPr>
              <a:t>П</a:t>
            </a:r>
            <a:r>
              <a:rPr lang="ru-RU" sz="1600" b="1" dirty="0" smtClean="0">
                <a:solidFill>
                  <a:srgbClr val="002060"/>
                </a:solidFill>
              </a:rPr>
              <a:t>рофессиональное </a:t>
            </a:r>
            <a:r>
              <a:rPr lang="ru-RU" sz="1600" b="1" dirty="0">
                <a:solidFill>
                  <a:srgbClr val="002060"/>
                </a:solidFill>
              </a:rPr>
              <a:t>общественное обсуждение предложенного рабочей группой </a:t>
            </a:r>
            <a:r>
              <a:rPr lang="ru-RU" sz="1600" b="1" dirty="0" smtClean="0">
                <a:solidFill>
                  <a:srgbClr val="002060"/>
                </a:solidFill>
              </a:rPr>
              <a:t>проекта </a:t>
            </a:r>
            <a:r>
              <a:rPr lang="ru-RU" sz="1600" b="1" dirty="0">
                <a:solidFill>
                  <a:srgbClr val="002060"/>
                </a:solidFill>
              </a:rPr>
              <a:t>Концепции </a:t>
            </a:r>
            <a:r>
              <a:rPr lang="ru-RU" sz="1600" dirty="0" smtClean="0">
                <a:solidFill>
                  <a:srgbClr val="002060"/>
                </a:solidFill>
              </a:rPr>
              <a:t>на </a:t>
            </a:r>
            <a:r>
              <a:rPr lang="ru-RU" sz="1600" dirty="0">
                <a:solidFill>
                  <a:srgbClr val="002060"/>
                </a:solidFill>
              </a:rPr>
              <a:t>сайте </a:t>
            </a:r>
            <a:r>
              <a:rPr lang="en-US" sz="1600" u="sng" dirty="0">
                <a:solidFill>
                  <a:srgbClr val="002060"/>
                </a:solidFill>
                <a:hlinkClick r:id="rId10"/>
              </a:rPr>
              <a:t>http</a:t>
            </a:r>
            <a:r>
              <a:rPr lang="ru-RU" sz="1600" u="sng" dirty="0">
                <a:solidFill>
                  <a:srgbClr val="002060"/>
                </a:solidFill>
                <a:hlinkClick r:id="rId10"/>
              </a:rPr>
              <a:t>://</a:t>
            </a:r>
            <a:r>
              <a:rPr lang="en-US" sz="1600" u="sng" dirty="0" err="1">
                <a:solidFill>
                  <a:srgbClr val="002060"/>
                </a:solidFill>
                <a:hlinkClick r:id="rId10"/>
              </a:rPr>
              <a:t>edu</a:t>
            </a:r>
            <a:r>
              <a:rPr lang="ru-RU" sz="1600" u="sng" dirty="0">
                <a:solidFill>
                  <a:srgbClr val="002060"/>
                </a:solidFill>
                <a:hlinkClick r:id="rId10"/>
              </a:rPr>
              <a:t>.</a:t>
            </a:r>
            <a:r>
              <a:rPr lang="en-US" sz="1600" u="sng" dirty="0" err="1">
                <a:solidFill>
                  <a:srgbClr val="002060"/>
                </a:solidFill>
                <a:hlinkClick r:id="rId10"/>
              </a:rPr>
              <a:t>crowdexpert</a:t>
            </a:r>
            <a:r>
              <a:rPr lang="ru-RU" sz="1600" u="sng" dirty="0">
                <a:solidFill>
                  <a:srgbClr val="002060"/>
                </a:solidFill>
                <a:hlinkClick r:id="rId10"/>
              </a:rPr>
              <a:t>.</a:t>
            </a:r>
            <a:r>
              <a:rPr lang="en-US" sz="1600" u="sng" dirty="0" err="1">
                <a:solidFill>
                  <a:srgbClr val="002060"/>
                </a:solidFill>
                <a:hlinkClick r:id="rId10"/>
              </a:rPr>
              <a:t>ru</a:t>
            </a:r>
            <a:r>
              <a:rPr lang="ru-RU" sz="1600" u="sng" dirty="0">
                <a:solidFill>
                  <a:srgbClr val="002060"/>
                </a:solidFill>
                <a:hlinkClick r:id="rId10"/>
              </a:rPr>
              <a:t>/</a:t>
            </a:r>
            <a:r>
              <a:rPr lang="ru-RU" sz="1600" dirty="0">
                <a:solidFill>
                  <a:srgbClr val="002060"/>
                </a:solidFill>
              </a:rPr>
              <a:t>.  (апрель-май 2017 г</a:t>
            </a:r>
            <a:r>
              <a:rPr lang="ru-RU" sz="1600" dirty="0" smtClean="0">
                <a:solidFill>
                  <a:srgbClr val="002060"/>
                </a:solidFill>
              </a:rPr>
              <a:t>.),  </a:t>
            </a:r>
          </a:p>
          <a:p>
            <a:pPr lvl="0" algn="ctr"/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(Более  </a:t>
            </a:r>
            <a:r>
              <a:rPr lang="ru-RU" sz="1600" b="1" dirty="0">
                <a:solidFill>
                  <a:srgbClr val="C00000"/>
                </a:solidFill>
              </a:rPr>
              <a:t>101 тыс. участников</a:t>
            </a:r>
            <a:r>
              <a:rPr lang="ru-RU" sz="1600" b="1" dirty="0" smtClean="0">
                <a:solidFill>
                  <a:srgbClr val="C00000"/>
                </a:solidFill>
              </a:rPr>
              <a:t>)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63385" y="5430577"/>
            <a:ext cx="5909540" cy="12908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</a:rPr>
              <a:t>А</a:t>
            </a:r>
            <a:r>
              <a:rPr lang="ru-RU" sz="1600" b="1" dirty="0" smtClean="0">
                <a:solidFill>
                  <a:srgbClr val="002060"/>
                </a:solidFill>
              </a:rPr>
              <a:t>вгустовские </a:t>
            </a:r>
            <a:r>
              <a:rPr lang="ru-RU" sz="1600" b="1" dirty="0">
                <a:solidFill>
                  <a:srgbClr val="002060"/>
                </a:solidFill>
              </a:rPr>
              <a:t>педагогические советы в субъектах Российской Федерации </a:t>
            </a:r>
            <a:r>
              <a:rPr lang="ru-RU" sz="1600" dirty="0" smtClean="0">
                <a:solidFill>
                  <a:srgbClr val="002060"/>
                </a:solidFill>
              </a:rPr>
              <a:t>(письмо </a:t>
            </a:r>
            <a:r>
              <a:rPr lang="ru-RU" sz="1600" dirty="0" err="1">
                <a:solidFill>
                  <a:srgbClr val="002060"/>
                </a:solidFill>
              </a:rPr>
              <a:t>Минобрнауки</a:t>
            </a:r>
            <a:r>
              <a:rPr lang="ru-RU" sz="1600" dirty="0">
                <a:solidFill>
                  <a:srgbClr val="002060"/>
                </a:solidFill>
              </a:rPr>
              <a:t> России от 11 августа 2016 года №08-1637.);</a:t>
            </a:r>
          </a:p>
          <a:p>
            <a:pPr lvl="0" algn="ctr"/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(Более  53 регионов России)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141936" y="1947904"/>
            <a:ext cx="3392132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Анализ эффективных практик проведения уроков </a:t>
            </a:r>
            <a:r>
              <a:rPr lang="ru-RU" sz="1600" b="1" dirty="0" smtClean="0">
                <a:solidFill>
                  <a:srgbClr val="002060"/>
                </a:solidFill>
              </a:rPr>
              <a:t>ФК  в </a:t>
            </a:r>
            <a:r>
              <a:rPr lang="ru-RU" sz="1600" b="1" dirty="0">
                <a:solidFill>
                  <a:srgbClr val="002060"/>
                </a:solidFill>
              </a:rPr>
              <a:t>объеме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3-х  </a:t>
            </a:r>
            <a:r>
              <a:rPr lang="ru-RU" sz="1600" b="1" dirty="0">
                <a:solidFill>
                  <a:srgbClr val="002060"/>
                </a:solidFill>
              </a:rPr>
              <a:t>уроков в неделю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в </a:t>
            </a:r>
            <a:r>
              <a:rPr lang="ru-RU" sz="1600" b="1" dirty="0">
                <a:solidFill>
                  <a:srgbClr val="002060"/>
                </a:solidFill>
              </a:rPr>
              <a:t>соответствии с </a:t>
            </a:r>
            <a:r>
              <a:rPr lang="ru-RU" sz="1600" b="1" dirty="0" smtClean="0">
                <a:solidFill>
                  <a:srgbClr val="002060"/>
                </a:solidFill>
              </a:rPr>
              <a:t> ФГОС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390" y="841561"/>
            <a:ext cx="3817786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Нормативные акты,  регламентирующие  мероприятия по составлению расписания </a:t>
            </a:r>
            <a:r>
              <a:rPr lang="ru-RU" sz="1600" b="1" dirty="0">
                <a:solidFill>
                  <a:srgbClr val="002060"/>
                </a:solidFill>
              </a:rPr>
              <a:t>уроков, начиная с предмета «ФК» (линейное расписание, учет всех мест, возможных для проведения уроков </a:t>
            </a:r>
            <a:r>
              <a:rPr lang="ru-RU" sz="1600" b="1" dirty="0" smtClean="0">
                <a:solidFill>
                  <a:srgbClr val="002060"/>
                </a:solidFill>
              </a:rPr>
              <a:t>ФК)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40784" y="841561"/>
            <a:ext cx="3243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Подготовка требований и методических  рекомендаций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по </a:t>
            </a:r>
            <a:r>
              <a:rPr lang="ru-RU" sz="1600" b="1" dirty="0">
                <a:solidFill>
                  <a:srgbClr val="002060"/>
                </a:solidFill>
              </a:rPr>
              <a:t>организации уроков </a:t>
            </a:r>
            <a:r>
              <a:rPr lang="ru-RU" sz="1600" b="1" dirty="0" smtClean="0">
                <a:solidFill>
                  <a:srgbClr val="002060"/>
                </a:solidFill>
              </a:rPr>
              <a:t>ФК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4689" y="5903971"/>
            <a:ext cx="11210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/>
            <a:r>
              <a:rPr lang="ru-RU" sz="1600" b="1" dirty="0">
                <a:solidFill>
                  <a:srgbClr val="002060"/>
                </a:solidFill>
              </a:rPr>
              <a:t>Внедрение </a:t>
            </a:r>
            <a:r>
              <a:rPr lang="ru-RU" sz="1600" b="1" dirty="0" smtClean="0">
                <a:solidFill>
                  <a:srgbClr val="002060"/>
                </a:solidFill>
              </a:rPr>
              <a:t>различных средств проведения 3-го урока ФК  (плавание</a:t>
            </a:r>
            <a:r>
              <a:rPr lang="ru-RU" sz="1600" b="1" dirty="0">
                <a:solidFill>
                  <a:srgbClr val="002060"/>
                </a:solidFill>
              </a:rPr>
              <a:t>, самбо,  единоборства  и др., </a:t>
            </a:r>
            <a:r>
              <a:rPr lang="ru-RU" sz="1600" b="1" dirty="0" smtClean="0">
                <a:solidFill>
                  <a:srgbClr val="002060"/>
                </a:solidFill>
              </a:rPr>
              <a:t>адаптивная физическая культура), </a:t>
            </a:r>
            <a:r>
              <a:rPr lang="ru-RU" sz="1600" b="1" dirty="0">
                <a:solidFill>
                  <a:srgbClr val="002060"/>
                </a:solidFill>
              </a:rPr>
              <a:t>проекты </a:t>
            </a:r>
            <a:r>
              <a:rPr lang="ru-RU" sz="1600" b="1" dirty="0" smtClean="0">
                <a:solidFill>
                  <a:srgbClr val="002060"/>
                </a:solidFill>
              </a:rPr>
              <a:t>«Олимпийское </a:t>
            </a:r>
            <a:r>
              <a:rPr lang="ru-RU" sz="1600" b="1" dirty="0">
                <a:solidFill>
                  <a:srgbClr val="002060"/>
                </a:solidFill>
              </a:rPr>
              <a:t>движение», «</a:t>
            </a:r>
            <a:r>
              <a:rPr lang="ru-RU" sz="1600" b="1" dirty="0" err="1">
                <a:solidFill>
                  <a:srgbClr val="002060"/>
                </a:solidFill>
              </a:rPr>
              <a:t>Паралимпизм</a:t>
            </a:r>
            <a:r>
              <a:rPr lang="ru-RU" sz="1600" b="1" dirty="0">
                <a:solidFill>
                  <a:srgbClr val="002060"/>
                </a:solidFill>
              </a:rPr>
              <a:t>», «Здоровый образ жизни»,  </a:t>
            </a:r>
            <a:r>
              <a:rPr lang="ru-RU" sz="1600" b="1" dirty="0" smtClean="0">
                <a:solidFill>
                  <a:srgbClr val="002060"/>
                </a:solidFill>
              </a:rPr>
              <a:t>оценка  знаний  </a:t>
            </a:r>
            <a:r>
              <a:rPr lang="ru-RU" sz="1600" b="1" dirty="0">
                <a:solidFill>
                  <a:srgbClr val="002060"/>
                </a:solidFill>
              </a:rPr>
              <a:t>с использованием компьютерных </a:t>
            </a:r>
            <a:r>
              <a:rPr lang="ru-RU" sz="1600" b="1" dirty="0" smtClean="0">
                <a:solidFill>
                  <a:srgbClr val="002060"/>
                </a:solidFill>
              </a:rPr>
              <a:t>программ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4830" y="3025122"/>
            <a:ext cx="3927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Введение </a:t>
            </a:r>
            <a:r>
              <a:rPr lang="ru-RU" sz="1600" b="1" dirty="0" smtClean="0">
                <a:solidFill>
                  <a:srgbClr val="002060"/>
                </a:solidFill>
              </a:rPr>
              <a:t>гендерного обучения, </a:t>
            </a:r>
            <a:r>
              <a:rPr lang="ru-RU" sz="1600" b="1" dirty="0">
                <a:solidFill>
                  <a:srgbClr val="002060"/>
                </a:solidFill>
              </a:rPr>
              <a:t>начиная с 9-го класса. Оптимальное количество </a:t>
            </a:r>
            <a:r>
              <a:rPr lang="ru-RU" sz="1600" b="1" dirty="0" smtClean="0">
                <a:solidFill>
                  <a:srgbClr val="002060"/>
                </a:solidFill>
              </a:rPr>
              <a:t>уроков </a:t>
            </a:r>
            <a:r>
              <a:rPr lang="ru-RU" sz="1600" b="1" dirty="0">
                <a:solidFill>
                  <a:srgbClr val="002060"/>
                </a:solidFill>
              </a:rPr>
              <a:t>- три раза в неделю для </a:t>
            </a:r>
            <a:r>
              <a:rPr lang="ru-RU" sz="1600" b="1" dirty="0" smtClean="0">
                <a:solidFill>
                  <a:srgbClr val="002060"/>
                </a:solidFill>
              </a:rPr>
              <a:t> обучающихся  НОО и ООО 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и </a:t>
            </a:r>
            <a:r>
              <a:rPr lang="ru-RU" sz="1600" b="1" dirty="0">
                <a:solidFill>
                  <a:srgbClr val="002060"/>
                </a:solidFill>
              </a:rPr>
              <a:t>два раза в неделю для старших </a:t>
            </a:r>
            <a:r>
              <a:rPr lang="ru-RU" sz="1600" b="1" dirty="0" smtClean="0">
                <a:solidFill>
                  <a:srgbClr val="002060"/>
                </a:solidFill>
              </a:rPr>
              <a:t>школьников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93115" y="3025122"/>
            <a:ext cx="3853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Издание документов по усилению контроля над использованием </a:t>
            </a:r>
            <a:r>
              <a:rPr lang="ru-RU" sz="1600" b="1" dirty="0" smtClean="0">
                <a:solidFill>
                  <a:srgbClr val="002060"/>
                </a:solidFill>
              </a:rPr>
              <a:t>спортзалов </a:t>
            </a:r>
            <a:r>
              <a:rPr lang="ru-RU" sz="1600" b="1" dirty="0">
                <a:solidFill>
                  <a:srgbClr val="002060"/>
                </a:solidFill>
              </a:rPr>
              <a:t>и </a:t>
            </a:r>
            <a:r>
              <a:rPr lang="ru-RU" sz="1600" b="1" dirty="0" smtClean="0">
                <a:solidFill>
                  <a:srgbClr val="002060"/>
                </a:solidFill>
              </a:rPr>
              <a:t>спортсооружений </a:t>
            </a:r>
            <a:r>
              <a:rPr lang="ru-RU" sz="1600" b="1" dirty="0">
                <a:solidFill>
                  <a:srgbClr val="002060"/>
                </a:solidFill>
              </a:rPr>
              <a:t>других ведомств, расположенных в шаговой доступности от образовательных </a:t>
            </a:r>
            <a:r>
              <a:rPr lang="ru-RU" sz="1600" b="1" dirty="0" smtClean="0">
                <a:solidFill>
                  <a:srgbClr val="002060"/>
                </a:solidFill>
              </a:rPr>
              <a:t>организаций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73942" y="4812618"/>
            <a:ext cx="597307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Создание навесных, крытых комплексных </a:t>
            </a:r>
            <a:r>
              <a:rPr lang="ru-RU" sz="1600" b="1" dirty="0" smtClean="0">
                <a:solidFill>
                  <a:srgbClr val="002060"/>
                </a:solidFill>
              </a:rPr>
              <a:t>площадок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для использования в течение всего учебного </a:t>
            </a:r>
            <a:r>
              <a:rPr lang="ru-RU" sz="1600" b="1" dirty="0" smtClean="0">
                <a:solidFill>
                  <a:srgbClr val="002060"/>
                </a:solidFill>
              </a:rPr>
              <a:t>года, </a:t>
            </a:r>
            <a:r>
              <a:rPr lang="ru-RU" sz="1600" b="1" dirty="0">
                <a:solidFill>
                  <a:srgbClr val="002060"/>
                </a:solidFill>
              </a:rPr>
              <a:t>независимо от погодных </a:t>
            </a:r>
            <a:r>
              <a:rPr lang="ru-RU" sz="1600" b="1" dirty="0" smtClean="0">
                <a:solidFill>
                  <a:srgbClr val="002060"/>
                </a:solidFill>
              </a:rPr>
              <a:t>условий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14086" y="841561"/>
            <a:ext cx="4232224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Внесение в Примерную </a:t>
            </a:r>
            <a:r>
              <a:rPr lang="ru-RU" sz="1600" b="1" dirty="0">
                <a:solidFill>
                  <a:srgbClr val="002060"/>
                </a:solidFill>
              </a:rPr>
              <a:t>основную </a:t>
            </a:r>
            <a:r>
              <a:rPr lang="ru-RU" sz="1600" b="1" dirty="0" smtClean="0">
                <a:solidFill>
                  <a:srgbClr val="002060"/>
                </a:solidFill>
              </a:rPr>
              <a:t>образ.  </a:t>
            </a:r>
            <a:r>
              <a:rPr lang="ru-RU" sz="1600" b="1" dirty="0">
                <a:solidFill>
                  <a:srgbClr val="002060"/>
                </a:solidFill>
              </a:rPr>
              <a:t>программу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 дополнений  (в   Примерный </a:t>
            </a:r>
            <a:r>
              <a:rPr lang="ru-RU" sz="1600" b="1" dirty="0" err="1" smtClean="0">
                <a:solidFill>
                  <a:srgbClr val="002060"/>
                </a:solidFill>
              </a:rPr>
              <a:t>нед</a:t>
            </a:r>
            <a:r>
              <a:rPr lang="ru-RU" sz="1600" b="1" dirty="0" smtClean="0">
                <a:solidFill>
                  <a:srgbClr val="002060"/>
                </a:solidFill>
              </a:rPr>
              <a:t>. </a:t>
            </a:r>
            <a:r>
              <a:rPr lang="ru-RU" sz="1600" b="1" dirty="0">
                <a:solidFill>
                  <a:srgbClr val="002060"/>
                </a:solidFill>
              </a:rPr>
              <a:t>учебный план основного общего </a:t>
            </a:r>
            <a:r>
              <a:rPr lang="ru-RU" sz="1600" b="1" dirty="0" smtClean="0">
                <a:solidFill>
                  <a:srgbClr val="002060"/>
                </a:solidFill>
              </a:rPr>
              <a:t>образования) определить  </a:t>
            </a:r>
            <a:r>
              <a:rPr lang="ru-RU" sz="1600" b="1" dirty="0">
                <a:solidFill>
                  <a:srgbClr val="002060"/>
                </a:solidFill>
              </a:rPr>
              <a:t>3 </a:t>
            </a:r>
            <a:r>
              <a:rPr lang="ru-RU" sz="1600" b="1" dirty="0" err="1" smtClean="0">
                <a:solidFill>
                  <a:srgbClr val="002060"/>
                </a:solidFill>
              </a:rPr>
              <a:t>обязат</a:t>
            </a:r>
            <a:r>
              <a:rPr lang="ru-RU" sz="1600" b="1" dirty="0" smtClean="0">
                <a:solidFill>
                  <a:srgbClr val="002060"/>
                </a:solidFill>
              </a:rPr>
              <a:t>.  </a:t>
            </a:r>
            <a:r>
              <a:rPr lang="ru-RU" sz="1600" b="1" dirty="0">
                <a:solidFill>
                  <a:srgbClr val="002060"/>
                </a:solidFill>
              </a:rPr>
              <a:t>часа в </a:t>
            </a:r>
            <a:r>
              <a:rPr lang="ru-RU" sz="1600" b="1" dirty="0" smtClean="0">
                <a:solidFill>
                  <a:srgbClr val="002060"/>
                </a:solidFill>
              </a:rPr>
              <a:t>неделю для школ, работающих в режиме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 5-дневной учебной недели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2390" y="4812618"/>
            <a:ext cx="542855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/>
            <a:r>
              <a:rPr lang="ru-RU" sz="1600" b="1" dirty="0" smtClean="0">
                <a:solidFill>
                  <a:srgbClr val="002060"/>
                </a:solidFill>
              </a:rPr>
              <a:t>Проведение  мониторинга спортсооружений</a:t>
            </a:r>
            <a:r>
              <a:rPr lang="ru-RU" sz="1600" b="1" dirty="0">
                <a:solidFill>
                  <a:srgbClr val="002060"/>
                </a:solidFill>
              </a:rPr>
              <a:t>,  находящихся в микрорайоне каждой образовательной </a:t>
            </a:r>
            <a:r>
              <a:rPr lang="ru-RU" sz="1600" b="1" dirty="0" smtClean="0">
                <a:solidFill>
                  <a:srgbClr val="002060"/>
                </a:solidFill>
              </a:rPr>
              <a:t>организации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3389" y="79363"/>
            <a:ext cx="11453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/>
            <a:r>
              <a:rPr lang="ru-RU" sz="2000" b="1" dirty="0" smtClean="0">
                <a:solidFill>
                  <a:srgbClr val="C00000"/>
                </a:solidFill>
              </a:rPr>
              <a:t>ОРГАНИЗАЦИЯ И ПРОВЕДЕНИЕ УРОКОВ ФИЗИЧЕСКОЙ КУЛЬТУРЫ  </a:t>
            </a:r>
          </a:p>
          <a:p>
            <a:pPr marL="95250" indent="173038" algn="ctr"/>
            <a:r>
              <a:rPr lang="ru-RU" sz="2000" b="1" dirty="0" smtClean="0">
                <a:solidFill>
                  <a:srgbClr val="C00000"/>
                </a:solidFill>
              </a:rPr>
              <a:t>В  ОБЩЕОБРАЗОВАТЕЛЬНЫХ ОРГАНИЗАЦИЯХ В РАМКАХ ТРЕХ УРОКОВ В НЕДЕЛЮ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920" y="3091019"/>
            <a:ext cx="2114163" cy="1503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8775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99197" y="3104844"/>
            <a:ext cx="38177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Разработка  методических рекомендаций  по проведению уроков и внеурочных занятий для обучающихся с </a:t>
            </a:r>
            <a:r>
              <a:rPr lang="ru-RU" sz="1600" b="1" dirty="0" smtClean="0">
                <a:solidFill>
                  <a:srgbClr val="002060"/>
                </a:solidFill>
              </a:rPr>
              <a:t>ОВЗ по </a:t>
            </a:r>
            <a:r>
              <a:rPr lang="ru-RU" sz="1600" b="1" dirty="0">
                <a:solidFill>
                  <a:srgbClr val="002060"/>
                </a:solidFill>
              </a:rPr>
              <a:t>разделам образовательной программы  предмета </a:t>
            </a:r>
            <a:r>
              <a:rPr lang="ru-RU" sz="1600" b="1" dirty="0" smtClean="0">
                <a:solidFill>
                  <a:srgbClr val="002060"/>
                </a:solidFill>
              </a:rPr>
              <a:t>ФК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9197" y="841561"/>
            <a:ext cx="3817786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Д</a:t>
            </a:r>
            <a:r>
              <a:rPr lang="ru-RU" sz="1600" b="1" dirty="0" smtClean="0">
                <a:solidFill>
                  <a:srgbClr val="002060"/>
                </a:solidFill>
              </a:rPr>
              <a:t>ополнения </a:t>
            </a:r>
            <a:r>
              <a:rPr lang="ru-RU" sz="1600" b="1" dirty="0">
                <a:solidFill>
                  <a:srgbClr val="002060"/>
                </a:solidFill>
              </a:rPr>
              <a:t>в </a:t>
            </a:r>
            <a:r>
              <a:rPr lang="ru-RU" sz="1600" b="1" dirty="0" smtClean="0">
                <a:solidFill>
                  <a:srgbClr val="002060"/>
                </a:solidFill>
              </a:rPr>
              <a:t>нормативные документы  об утверждении </a:t>
            </a:r>
            <a:r>
              <a:rPr lang="ru-RU" sz="1600" b="1" dirty="0">
                <a:solidFill>
                  <a:srgbClr val="002060"/>
                </a:solidFill>
              </a:rPr>
              <a:t>номенклатуры должностей педагогических работников организаций, осуществляющих образовательную деятельность, </a:t>
            </a:r>
            <a:r>
              <a:rPr lang="ru-RU" sz="1600" b="1" u="sng" dirty="0" smtClean="0">
                <a:solidFill>
                  <a:srgbClr val="002060"/>
                </a:solidFill>
              </a:rPr>
              <a:t>должность </a:t>
            </a:r>
            <a:r>
              <a:rPr lang="ru-RU" sz="1600" b="1" u="sng" dirty="0">
                <a:solidFill>
                  <a:srgbClr val="002060"/>
                </a:solidFill>
              </a:rPr>
              <a:t>учителя по адаптивной физической культуре  </a:t>
            </a:r>
            <a:r>
              <a:rPr lang="ru-RU" sz="1600" b="1" dirty="0">
                <a:solidFill>
                  <a:srgbClr val="002060"/>
                </a:solidFill>
              </a:rPr>
              <a:t>для проведения уроков </a:t>
            </a:r>
            <a:r>
              <a:rPr lang="ru-RU" sz="1600" b="1" dirty="0" smtClean="0">
                <a:solidFill>
                  <a:srgbClr val="002060"/>
                </a:solidFill>
              </a:rPr>
              <a:t>ФК </a:t>
            </a:r>
            <a:r>
              <a:rPr lang="ru-RU" sz="1600" b="1" dirty="0">
                <a:solidFill>
                  <a:srgbClr val="002060"/>
                </a:solidFill>
              </a:rPr>
              <a:t>обучающихся с </a:t>
            </a:r>
            <a:r>
              <a:rPr lang="ru-RU" sz="1600" b="1" dirty="0" smtClean="0">
                <a:solidFill>
                  <a:srgbClr val="002060"/>
                </a:solidFill>
              </a:rPr>
              <a:t>ОВЗ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7150" y="5795086"/>
            <a:ext cx="11210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Использование форм  проведения уроков физической культуры с учетом интеграции обучающихся с </a:t>
            </a:r>
            <a:r>
              <a:rPr lang="ru-RU" sz="1600" b="1" dirty="0" smtClean="0">
                <a:solidFill>
                  <a:srgbClr val="002060"/>
                </a:solidFill>
              </a:rPr>
              <a:t>ОВЗ  - </a:t>
            </a:r>
            <a:r>
              <a:rPr lang="ru-RU" sz="1600" b="1" dirty="0">
                <a:solidFill>
                  <a:srgbClr val="002060"/>
                </a:solidFill>
              </a:rPr>
              <a:t>проектная деятельность по направлениям «Дети так не делятся», «Я учусь понимать другого…», «Помоги другому  </a:t>
            </a:r>
            <a:r>
              <a:rPr lang="ru-RU" sz="1600" b="1" dirty="0" smtClean="0">
                <a:solidFill>
                  <a:srgbClr val="002060"/>
                </a:solidFill>
              </a:rPr>
              <a:t>человеку</a:t>
            </a:r>
            <a:r>
              <a:rPr lang="ru-RU" sz="1600" b="1" dirty="0">
                <a:solidFill>
                  <a:srgbClr val="002060"/>
                </a:solidFill>
              </a:rPr>
              <a:t>…», «</a:t>
            </a:r>
            <a:r>
              <a:rPr lang="ru-RU" sz="1600" b="1" dirty="0" err="1">
                <a:solidFill>
                  <a:srgbClr val="002060"/>
                </a:solidFill>
              </a:rPr>
              <a:t>Паралимпийский</a:t>
            </a:r>
            <a:r>
              <a:rPr lang="ru-RU" sz="1600" b="1" dirty="0">
                <a:solidFill>
                  <a:srgbClr val="002060"/>
                </a:solidFill>
              </a:rPr>
              <a:t> школьный день</a:t>
            </a:r>
            <a:r>
              <a:rPr lang="ru-RU" sz="1600" b="1" dirty="0" smtClean="0">
                <a:solidFill>
                  <a:srgbClr val="002060"/>
                </a:solidFill>
              </a:rPr>
              <a:t>»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37379" y="1087780"/>
            <a:ext cx="3385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Система </a:t>
            </a:r>
            <a:r>
              <a:rPr lang="ru-RU" sz="1600" b="1" dirty="0">
                <a:solidFill>
                  <a:srgbClr val="002060"/>
                </a:solidFill>
              </a:rPr>
              <a:t>работы  </a:t>
            </a:r>
            <a:r>
              <a:rPr lang="ru-RU" sz="1600" b="1" dirty="0" err="1">
                <a:solidFill>
                  <a:srgbClr val="002060"/>
                </a:solidFill>
              </a:rPr>
              <a:t>тьюторов</a:t>
            </a:r>
            <a:r>
              <a:rPr lang="ru-RU" sz="1600" b="1" dirty="0">
                <a:solidFill>
                  <a:srgbClr val="002060"/>
                </a:solidFill>
              </a:rPr>
              <a:t>  для методической поддержки учителей </a:t>
            </a:r>
            <a:r>
              <a:rPr lang="ru-RU" sz="1600" b="1" dirty="0" smtClean="0">
                <a:solidFill>
                  <a:srgbClr val="002060"/>
                </a:solidFill>
              </a:rPr>
              <a:t>ФК, </a:t>
            </a:r>
            <a:r>
              <a:rPr lang="ru-RU" sz="1600" b="1" dirty="0">
                <a:solidFill>
                  <a:srgbClr val="002060"/>
                </a:solidFill>
              </a:rPr>
              <a:t>работающих с детьми с </a:t>
            </a:r>
            <a:r>
              <a:rPr lang="ru-RU" sz="1600" b="1" dirty="0" smtClean="0">
                <a:solidFill>
                  <a:srgbClr val="002060"/>
                </a:solidFill>
              </a:rPr>
              <a:t>ОВЗ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59144" y="841561"/>
            <a:ext cx="3967955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/>
            <a:r>
              <a:rPr lang="ru-RU" sz="1600" b="1" dirty="0" smtClean="0">
                <a:solidFill>
                  <a:srgbClr val="002060"/>
                </a:solidFill>
              </a:rPr>
              <a:t>Разработка </a:t>
            </a:r>
            <a:r>
              <a:rPr lang="ru-RU" sz="1600" b="1" dirty="0">
                <a:solidFill>
                  <a:srgbClr val="002060"/>
                </a:solidFill>
              </a:rPr>
              <a:t>примерных программ и модулей для обучающихся с ОВЗ по видам заболеваний на основе средств </a:t>
            </a:r>
            <a:r>
              <a:rPr lang="ru-RU" sz="1600" b="1" dirty="0" smtClean="0">
                <a:solidFill>
                  <a:srgbClr val="002060"/>
                </a:solidFill>
              </a:rPr>
              <a:t>АФК, </a:t>
            </a:r>
            <a:r>
              <a:rPr lang="ru-RU" sz="1600" b="1" dirty="0">
                <a:solidFill>
                  <a:srgbClr val="002060"/>
                </a:solidFill>
              </a:rPr>
              <a:t>позволяющие проводить интегрированные занятия с обучающимися, имеющими ОВЗ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ctr" eaLnBrk="0" fontAlgn="base" hangingPunct="0"/>
            <a:r>
              <a:rPr lang="ru-RU" sz="1600" b="1" dirty="0" smtClean="0">
                <a:solidFill>
                  <a:srgbClr val="002060"/>
                </a:solidFill>
              </a:rPr>
              <a:t>и </a:t>
            </a:r>
            <a:r>
              <a:rPr lang="ru-RU" sz="1600" b="1" dirty="0">
                <a:solidFill>
                  <a:srgbClr val="002060"/>
                </a:solidFill>
              </a:rPr>
              <a:t>учащимися основной </a:t>
            </a:r>
            <a:r>
              <a:rPr lang="ru-RU" sz="1600" b="1" dirty="0" smtClean="0">
                <a:solidFill>
                  <a:srgbClr val="002060"/>
                </a:solidFill>
              </a:rPr>
              <a:t>группы</a:t>
            </a:r>
          </a:p>
          <a:p>
            <a:pPr algn="ctr" eaLnBrk="0" fontAlgn="base" hangingPunct="0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22885" y="4717870"/>
            <a:ext cx="597307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Разработка  </a:t>
            </a:r>
            <a:r>
              <a:rPr lang="ru-RU" sz="1600" b="1" dirty="0">
                <a:solidFill>
                  <a:srgbClr val="002060"/>
                </a:solidFill>
              </a:rPr>
              <a:t>механизма оценки динамики результативности детей с ОВЗ посредством разработки единых критериев и методик оценки </a:t>
            </a:r>
            <a:r>
              <a:rPr lang="ru-RU" sz="1600" b="1" dirty="0" smtClean="0">
                <a:solidFill>
                  <a:srgbClr val="002060"/>
                </a:solidFill>
              </a:rPr>
              <a:t>результативности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22700" y="3134075"/>
            <a:ext cx="4232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Совершенствование нормативной </a:t>
            </a:r>
            <a:r>
              <a:rPr lang="ru-RU" sz="1600" b="1" dirty="0">
                <a:solidFill>
                  <a:srgbClr val="002060"/>
                </a:solidFill>
              </a:rPr>
              <a:t>базы 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по </a:t>
            </a:r>
            <a:r>
              <a:rPr lang="ru-RU" sz="1600" b="1" dirty="0">
                <a:solidFill>
                  <a:srgbClr val="002060"/>
                </a:solidFill>
              </a:rPr>
              <a:t>организации и проведению уроков </a:t>
            </a:r>
            <a:r>
              <a:rPr lang="ru-RU" sz="1600" b="1" dirty="0" smtClean="0">
                <a:solidFill>
                  <a:srgbClr val="002060"/>
                </a:solidFill>
              </a:rPr>
              <a:t>ФК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с </a:t>
            </a:r>
            <a:r>
              <a:rPr lang="ru-RU" sz="1600" b="1" dirty="0">
                <a:solidFill>
                  <a:srgbClr val="002060"/>
                </a:solidFill>
              </a:rPr>
              <a:t>учетом интеграции обучающихся с </a:t>
            </a:r>
            <a:r>
              <a:rPr lang="ru-RU" sz="1600" b="1" dirty="0" smtClean="0">
                <a:solidFill>
                  <a:srgbClr val="002060"/>
                </a:solidFill>
              </a:rPr>
              <a:t>ОВЗ, </a:t>
            </a:r>
            <a:r>
              <a:rPr lang="ru-RU" sz="1600" b="1" dirty="0">
                <a:solidFill>
                  <a:srgbClr val="002060"/>
                </a:solidFill>
              </a:rPr>
              <a:t>включая требования к оборудованию спортивных залов и </a:t>
            </a:r>
            <a:r>
              <a:rPr lang="ru-RU" sz="1600" b="1" dirty="0" smtClean="0">
                <a:solidFill>
                  <a:srgbClr val="002060"/>
                </a:solidFill>
              </a:rPr>
              <a:t>помещений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9197" y="4717870"/>
            <a:ext cx="542855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К</a:t>
            </a:r>
            <a:r>
              <a:rPr lang="ru-RU" sz="1600" b="1" dirty="0" smtClean="0">
                <a:solidFill>
                  <a:srgbClr val="002060"/>
                </a:solidFill>
              </a:rPr>
              <a:t>оординация деятельность </a:t>
            </a:r>
            <a:r>
              <a:rPr lang="ru-RU" sz="1600" b="1" dirty="0" err="1" smtClean="0">
                <a:solidFill>
                  <a:srgbClr val="002060"/>
                </a:solidFill>
              </a:rPr>
              <a:t>Минобрнауки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России и </a:t>
            </a:r>
            <a:r>
              <a:rPr lang="ru-RU" sz="1600" b="1" dirty="0" err="1">
                <a:solidFill>
                  <a:srgbClr val="002060"/>
                </a:solidFill>
              </a:rPr>
              <a:t>Минздравсоцразвития</a:t>
            </a:r>
            <a:r>
              <a:rPr lang="ru-RU" sz="1600" b="1" dirty="0">
                <a:solidFill>
                  <a:srgbClr val="002060"/>
                </a:solidFill>
              </a:rPr>
              <a:t> России по вопросам допуска  детей  с ОВЗ к урокам и занятиям  физической </a:t>
            </a:r>
            <a:r>
              <a:rPr lang="ru-RU" sz="1600" b="1" dirty="0" smtClean="0">
                <a:solidFill>
                  <a:srgbClr val="002060"/>
                </a:solidFill>
              </a:rPr>
              <a:t>культурой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4874" y="133675"/>
            <a:ext cx="11011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sz="2000" b="1" dirty="0" smtClean="0">
                <a:solidFill>
                  <a:srgbClr val="C00000"/>
                </a:solidFill>
              </a:rPr>
              <a:t>ОРГАНИЗАЦИЯ И ПРОВЕДЕНИЕ УРОКОВ ФИЗИЧЕСКОЙ КУЛЬТУРЫ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 УЧЕТОМ ОБУЧАЮЩИХСЯ С ОГРАНИЧЕННЫМИ ВОЗМОЖНОСТЯМИ ЗДОРОВЬЯ</a:t>
            </a:r>
          </a:p>
        </p:txBody>
      </p:sp>
      <p:pic>
        <p:nvPicPr>
          <p:cNvPr id="1026" name="Picture 2" descr="http://wallpapers1920.ru/img/picture/Feb/05/e4d3ab17697c1f84060bdbb361864c6d/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859" y="2555933"/>
            <a:ext cx="2069286" cy="1385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59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7335</TotalTime>
  <Words>2716</Words>
  <Application>Microsoft Office PowerPoint</Application>
  <PresentationFormat>Широкоэкранный</PresentationFormat>
  <Paragraphs>387</Paragraphs>
  <Slides>19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Bookman Old Style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 профессионально-общественного обсуждения  проекта Концепции 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Dmitry Zhalnin</dc:creator>
  <cp:lastModifiedBy>Valery Shpotin</cp:lastModifiedBy>
  <cp:revision>783</cp:revision>
  <cp:lastPrinted>2016-10-24T07:15:18Z</cp:lastPrinted>
  <dcterms:created xsi:type="dcterms:W3CDTF">2014-02-06T05:55:02Z</dcterms:created>
  <dcterms:modified xsi:type="dcterms:W3CDTF">2017-10-02T07:24:42Z</dcterms:modified>
</cp:coreProperties>
</file>