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89" r:id="rId3"/>
    <p:sldId id="295" r:id="rId4"/>
    <p:sldId id="287" r:id="rId5"/>
    <p:sldId id="281" r:id="rId6"/>
    <p:sldId id="288" r:id="rId7"/>
    <p:sldId id="292" r:id="rId8"/>
    <p:sldId id="293" r:id="rId9"/>
    <p:sldId id="294" r:id="rId10"/>
    <p:sldId id="28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54"/>
    <a:srgbClr val="5EBEB2"/>
    <a:srgbClr val="488FFF"/>
    <a:srgbClr val="60C640"/>
    <a:srgbClr val="989898"/>
    <a:srgbClr val="B20005"/>
    <a:srgbClr val="C9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2651" autoAdjust="0"/>
  </p:normalViewPr>
  <p:slideViewPr>
    <p:cSldViewPr>
      <p:cViewPr>
        <p:scale>
          <a:sx n="100" d="100"/>
          <a:sy n="100" d="100"/>
        </p:scale>
        <p:origin x="-98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74CB2-B080-46E3-879D-444AF24CBBB7}" type="doc">
      <dgm:prSet loTypeId="urn:microsoft.com/office/officeart/2005/8/layout/equation1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520E256-3E70-44E9-B5F4-037C67CB48A0}">
      <dgm:prSet phldrT="[Текст]" custT="1"/>
      <dgm:spPr>
        <a:ln>
          <a:solidFill>
            <a:srgbClr val="FEC254"/>
          </a:solidFill>
        </a:ln>
      </dgm:spPr>
      <dgm:t>
        <a:bodyPr/>
        <a:lstStyle/>
        <a:p>
          <a:r>
            <a:rPr lang="ru-RU" sz="1800" b="1" dirty="0" smtClean="0"/>
            <a:t>Школа</a:t>
          </a:r>
          <a:endParaRPr lang="ru-RU" sz="1800" b="1" dirty="0"/>
        </a:p>
      </dgm:t>
    </dgm:pt>
    <dgm:pt modelId="{05C6F929-51C4-424A-B489-C09F616D71FE}" type="parTrans" cxnId="{8B62E034-7BC3-406E-A945-7CAE263762D7}">
      <dgm:prSet/>
      <dgm:spPr/>
      <dgm:t>
        <a:bodyPr/>
        <a:lstStyle/>
        <a:p>
          <a:endParaRPr lang="ru-RU"/>
        </a:p>
      </dgm:t>
    </dgm:pt>
    <dgm:pt modelId="{67FEE9B2-5FC0-43F2-B754-DE68ED0F73F4}" type="sibTrans" cxnId="{8B62E034-7BC3-406E-A945-7CAE263762D7}">
      <dgm:prSet/>
      <dgm:spPr>
        <a:solidFill>
          <a:schemeClr val="bg1">
            <a:lumMod val="85000"/>
          </a:schemeClr>
        </a:solidFill>
        <a:ln>
          <a:solidFill>
            <a:srgbClr val="FEC254"/>
          </a:solidFill>
        </a:ln>
      </dgm:spPr>
      <dgm:t>
        <a:bodyPr/>
        <a:lstStyle/>
        <a:p>
          <a:endParaRPr lang="ru-RU"/>
        </a:p>
      </dgm:t>
    </dgm:pt>
    <dgm:pt modelId="{ECC45218-42C6-4DBF-ABBE-988BFFDE9149}">
      <dgm:prSet phldrT="[Текст]" custT="1"/>
      <dgm:spPr>
        <a:ln>
          <a:solidFill>
            <a:srgbClr val="FEC254"/>
          </a:solidFill>
        </a:ln>
      </dgm:spPr>
      <dgm:t>
        <a:bodyPr/>
        <a:lstStyle/>
        <a:p>
          <a:r>
            <a:rPr lang="ru-RU" sz="1300" dirty="0" smtClean="0"/>
            <a:t>Студия</a:t>
          </a:r>
        </a:p>
        <a:p>
          <a:r>
            <a:rPr lang="ru-RU" sz="1300" dirty="0" smtClean="0"/>
            <a:t>Лаборатория</a:t>
          </a:r>
        </a:p>
        <a:p>
          <a:r>
            <a:rPr lang="ru-RU" sz="1300" dirty="0" smtClean="0"/>
            <a:t>Цех</a:t>
          </a:r>
        </a:p>
        <a:p>
          <a:r>
            <a:rPr lang="ru-RU" sz="1300" dirty="0" smtClean="0"/>
            <a:t>Мастерская</a:t>
          </a:r>
        </a:p>
        <a:p>
          <a:r>
            <a:rPr lang="ru-RU" sz="1300" dirty="0" smtClean="0"/>
            <a:t>Конструкторское бюро</a:t>
          </a:r>
        </a:p>
      </dgm:t>
    </dgm:pt>
    <dgm:pt modelId="{E1C2BB48-7E97-4078-81AB-9ED3CAF5CD68}" type="parTrans" cxnId="{7438BA3B-E31F-4C0E-9019-5740796A3D99}">
      <dgm:prSet/>
      <dgm:spPr/>
      <dgm:t>
        <a:bodyPr/>
        <a:lstStyle/>
        <a:p>
          <a:endParaRPr lang="ru-RU"/>
        </a:p>
      </dgm:t>
    </dgm:pt>
    <dgm:pt modelId="{D693B126-2EEA-420C-91A0-E3E6505C37B9}" type="sibTrans" cxnId="{7438BA3B-E31F-4C0E-9019-5740796A3D99}">
      <dgm:prSet/>
      <dgm:spPr/>
      <dgm:t>
        <a:bodyPr/>
        <a:lstStyle/>
        <a:p>
          <a:endParaRPr lang="ru-RU"/>
        </a:p>
      </dgm:t>
    </dgm:pt>
    <dgm:pt modelId="{43209B56-D235-4B8F-BDAA-D475FD7758D5}">
      <dgm:prSet phldrT="[Текст]" custT="1"/>
      <dgm:spPr>
        <a:solidFill>
          <a:schemeClr val="bg1"/>
        </a:solidFill>
        <a:ln>
          <a:solidFill>
            <a:srgbClr val="FEC254"/>
          </a:solidFill>
        </a:ln>
      </dgm:spPr>
      <dgm:t>
        <a:bodyPr/>
        <a:lstStyle/>
        <a:p>
          <a:r>
            <a:rPr lang="ru-RU" sz="1800" b="1" dirty="0" smtClean="0"/>
            <a:t>ЦМИТ</a:t>
          </a:r>
          <a:endParaRPr lang="ru-RU" sz="1100" b="1" dirty="0"/>
        </a:p>
      </dgm:t>
    </dgm:pt>
    <dgm:pt modelId="{B44A814D-2352-42F3-8BC5-376A4D0AA5B7}" type="parTrans" cxnId="{A7B6E642-CBB8-482B-B4C7-E02FACE4ED14}">
      <dgm:prSet/>
      <dgm:spPr/>
      <dgm:t>
        <a:bodyPr/>
        <a:lstStyle/>
        <a:p>
          <a:endParaRPr lang="ru-RU"/>
        </a:p>
      </dgm:t>
    </dgm:pt>
    <dgm:pt modelId="{FD3C60F3-419A-4936-A497-E1AA9E38E83E}" type="sibTrans" cxnId="{A7B6E642-CBB8-482B-B4C7-E02FACE4ED14}">
      <dgm:prSet/>
      <dgm:spPr>
        <a:solidFill>
          <a:schemeClr val="bg1">
            <a:lumMod val="85000"/>
          </a:schemeClr>
        </a:solidFill>
        <a:ln>
          <a:solidFill>
            <a:srgbClr val="FEC254"/>
          </a:solidFill>
        </a:ln>
      </dgm:spPr>
      <dgm:t>
        <a:bodyPr/>
        <a:lstStyle/>
        <a:p>
          <a:endParaRPr lang="ru-RU"/>
        </a:p>
      </dgm:t>
    </dgm:pt>
    <dgm:pt modelId="{032086BA-E4C3-4443-B22B-87A0C7007DE7}" type="pres">
      <dgm:prSet presAssocID="{C2F74CB2-B080-46E3-879D-444AF24CBB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81ABA-3D85-4EC3-B04D-46D52F0A3F07}" type="pres">
      <dgm:prSet presAssocID="{E520E256-3E70-44E9-B5F4-037C67CB48A0}" presName="node" presStyleLbl="node1" presStyleIdx="0" presStyleCnt="3" custLinFactNeighborX="-27633" custLinFactNeighborY="8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50F36-6918-4F93-BA42-251E0D03F65F}" type="pres">
      <dgm:prSet presAssocID="{67FEE9B2-5FC0-43F2-B754-DE68ED0F73F4}" presName="spacerL" presStyleCnt="0"/>
      <dgm:spPr/>
    </dgm:pt>
    <dgm:pt modelId="{3D9D0532-FBA6-4361-A840-B7A33417CF80}" type="pres">
      <dgm:prSet presAssocID="{67FEE9B2-5FC0-43F2-B754-DE68ED0F73F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BA3A3FA-5CA0-49C0-A631-D19B80EFCF24}" type="pres">
      <dgm:prSet presAssocID="{67FEE9B2-5FC0-43F2-B754-DE68ED0F73F4}" presName="spacerR" presStyleCnt="0"/>
      <dgm:spPr/>
    </dgm:pt>
    <dgm:pt modelId="{17EB823B-1651-43F6-B413-F2068B9FA30E}" type="pres">
      <dgm:prSet presAssocID="{43209B56-D235-4B8F-BDAA-D475FD7758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A048A-2FCE-4B00-8010-B4557D08A874}" type="pres">
      <dgm:prSet presAssocID="{FD3C60F3-419A-4936-A497-E1AA9E38E83E}" presName="spacerL" presStyleCnt="0"/>
      <dgm:spPr/>
    </dgm:pt>
    <dgm:pt modelId="{83EEC736-03B9-4A9E-B1EC-DDEE0CB1ED99}" type="pres">
      <dgm:prSet presAssocID="{FD3C60F3-419A-4936-A497-E1AA9E38E83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B9B71FD-3259-4E24-A217-7E9FA497A2B9}" type="pres">
      <dgm:prSet presAssocID="{FD3C60F3-419A-4936-A497-E1AA9E38E83E}" presName="spacerR" presStyleCnt="0"/>
      <dgm:spPr/>
    </dgm:pt>
    <dgm:pt modelId="{B1A9C037-D9F9-48AB-B6E8-B42C653216C1}" type="pres">
      <dgm:prSet presAssocID="{ECC45218-42C6-4DBF-ABBE-988BFFDE91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2E034-7BC3-406E-A945-7CAE263762D7}" srcId="{C2F74CB2-B080-46E3-879D-444AF24CBBB7}" destId="{E520E256-3E70-44E9-B5F4-037C67CB48A0}" srcOrd="0" destOrd="0" parTransId="{05C6F929-51C4-424A-B489-C09F616D71FE}" sibTransId="{67FEE9B2-5FC0-43F2-B754-DE68ED0F73F4}"/>
    <dgm:cxn modelId="{DE73228D-C948-47CB-82C6-9E72B4231718}" type="presOf" srcId="{67FEE9B2-5FC0-43F2-B754-DE68ED0F73F4}" destId="{3D9D0532-FBA6-4361-A840-B7A33417CF80}" srcOrd="0" destOrd="0" presId="urn:microsoft.com/office/officeart/2005/8/layout/equation1"/>
    <dgm:cxn modelId="{C50D22E3-11FA-45B5-939B-DA2FD6C56C30}" type="presOf" srcId="{ECC45218-42C6-4DBF-ABBE-988BFFDE9149}" destId="{B1A9C037-D9F9-48AB-B6E8-B42C653216C1}" srcOrd="0" destOrd="0" presId="urn:microsoft.com/office/officeart/2005/8/layout/equation1"/>
    <dgm:cxn modelId="{128F1EF7-C02E-4620-9834-64F8CCCC8149}" type="presOf" srcId="{FD3C60F3-419A-4936-A497-E1AA9E38E83E}" destId="{83EEC736-03B9-4A9E-B1EC-DDEE0CB1ED99}" srcOrd="0" destOrd="0" presId="urn:microsoft.com/office/officeart/2005/8/layout/equation1"/>
    <dgm:cxn modelId="{7438BA3B-E31F-4C0E-9019-5740796A3D99}" srcId="{C2F74CB2-B080-46E3-879D-444AF24CBBB7}" destId="{ECC45218-42C6-4DBF-ABBE-988BFFDE9149}" srcOrd="2" destOrd="0" parTransId="{E1C2BB48-7E97-4078-81AB-9ED3CAF5CD68}" sibTransId="{D693B126-2EEA-420C-91A0-E3E6505C37B9}"/>
    <dgm:cxn modelId="{CFBA1192-30F6-4776-BEC6-F8A71CE2CF86}" type="presOf" srcId="{43209B56-D235-4B8F-BDAA-D475FD7758D5}" destId="{17EB823B-1651-43F6-B413-F2068B9FA30E}" srcOrd="0" destOrd="0" presId="urn:microsoft.com/office/officeart/2005/8/layout/equation1"/>
    <dgm:cxn modelId="{8D57EFCE-4ED1-481B-B6DF-6D61F613EB03}" type="presOf" srcId="{E520E256-3E70-44E9-B5F4-037C67CB48A0}" destId="{D2381ABA-3D85-4EC3-B04D-46D52F0A3F07}" srcOrd="0" destOrd="0" presId="urn:microsoft.com/office/officeart/2005/8/layout/equation1"/>
    <dgm:cxn modelId="{A7B6E642-CBB8-482B-B4C7-E02FACE4ED14}" srcId="{C2F74CB2-B080-46E3-879D-444AF24CBBB7}" destId="{43209B56-D235-4B8F-BDAA-D475FD7758D5}" srcOrd="1" destOrd="0" parTransId="{B44A814D-2352-42F3-8BC5-376A4D0AA5B7}" sibTransId="{FD3C60F3-419A-4936-A497-E1AA9E38E83E}"/>
    <dgm:cxn modelId="{798AF651-ADAE-4154-BF32-9BC4886D7145}" type="presOf" srcId="{C2F74CB2-B080-46E3-879D-444AF24CBBB7}" destId="{032086BA-E4C3-4443-B22B-87A0C7007DE7}" srcOrd="0" destOrd="0" presId="urn:microsoft.com/office/officeart/2005/8/layout/equation1"/>
    <dgm:cxn modelId="{DE711C12-5DBF-42DE-A49D-B94381FD76C7}" type="presParOf" srcId="{032086BA-E4C3-4443-B22B-87A0C7007DE7}" destId="{D2381ABA-3D85-4EC3-B04D-46D52F0A3F07}" srcOrd="0" destOrd="0" presId="urn:microsoft.com/office/officeart/2005/8/layout/equation1"/>
    <dgm:cxn modelId="{DBCB7B4C-12A5-44E9-9738-2BC321FF6239}" type="presParOf" srcId="{032086BA-E4C3-4443-B22B-87A0C7007DE7}" destId="{7E950F36-6918-4F93-BA42-251E0D03F65F}" srcOrd="1" destOrd="0" presId="urn:microsoft.com/office/officeart/2005/8/layout/equation1"/>
    <dgm:cxn modelId="{B83FBD3D-6A43-45FC-8B64-7180AEBD64D6}" type="presParOf" srcId="{032086BA-E4C3-4443-B22B-87A0C7007DE7}" destId="{3D9D0532-FBA6-4361-A840-B7A33417CF80}" srcOrd="2" destOrd="0" presId="urn:microsoft.com/office/officeart/2005/8/layout/equation1"/>
    <dgm:cxn modelId="{0365B260-6C76-4E86-BA80-67E36DA314FB}" type="presParOf" srcId="{032086BA-E4C3-4443-B22B-87A0C7007DE7}" destId="{3BA3A3FA-5CA0-49C0-A631-D19B80EFCF24}" srcOrd="3" destOrd="0" presId="urn:microsoft.com/office/officeart/2005/8/layout/equation1"/>
    <dgm:cxn modelId="{78F27874-4FF4-4074-B071-E9C405ED75F4}" type="presParOf" srcId="{032086BA-E4C3-4443-B22B-87A0C7007DE7}" destId="{17EB823B-1651-43F6-B413-F2068B9FA30E}" srcOrd="4" destOrd="0" presId="urn:microsoft.com/office/officeart/2005/8/layout/equation1"/>
    <dgm:cxn modelId="{B3C5A0C7-B286-464F-82AF-EA5641B7E3F7}" type="presParOf" srcId="{032086BA-E4C3-4443-B22B-87A0C7007DE7}" destId="{7CCA048A-2FCE-4B00-8010-B4557D08A874}" srcOrd="5" destOrd="0" presId="urn:microsoft.com/office/officeart/2005/8/layout/equation1"/>
    <dgm:cxn modelId="{276AC0CF-C102-4319-A0AA-FBF2EFFD5A30}" type="presParOf" srcId="{032086BA-E4C3-4443-B22B-87A0C7007DE7}" destId="{83EEC736-03B9-4A9E-B1EC-DDEE0CB1ED99}" srcOrd="6" destOrd="0" presId="urn:microsoft.com/office/officeart/2005/8/layout/equation1"/>
    <dgm:cxn modelId="{9EC9F85F-8672-4A0B-BBA4-8252FCAAB40D}" type="presParOf" srcId="{032086BA-E4C3-4443-B22B-87A0C7007DE7}" destId="{9B9B71FD-3259-4E24-A217-7E9FA497A2B9}" srcOrd="7" destOrd="0" presId="urn:microsoft.com/office/officeart/2005/8/layout/equation1"/>
    <dgm:cxn modelId="{E2837ADC-47A3-4F7A-B11E-533884BF5AAF}" type="presParOf" srcId="{032086BA-E4C3-4443-B22B-87A0C7007DE7}" destId="{B1A9C037-D9F9-48AB-B6E8-B42C653216C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81ABA-3D85-4EC3-B04D-46D52F0A3F07}">
      <dsp:nvSpPr>
        <dsp:cNvPr id="0" name=""/>
        <dsp:cNvSpPr/>
      </dsp:nvSpPr>
      <dsp:spPr>
        <a:xfrm>
          <a:off x="0" y="187745"/>
          <a:ext cx="1893972" cy="1893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EC25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Школа</a:t>
          </a:r>
          <a:endParaRPr lang="ru-RU" sz="1800" b="1" kern="1200" dirty="0"/>
        </a:p>
      </dsp:txBody>
      <dsp:txXfrm>
        <a:off x="277366" y="465111"/>
        <a:ext cx="1339240" cy="1339240"/>
      </dsp:txXfrm>
    </dsp:sp>
    <dsp:sp modelId="{3D9D0532-FBA6-4361-A840-B7A33417CF80}">
      <dsp:nvSpPr>
        <dsp:cNvPr id="0" name=""/>
        <dsp:cNvSpPr/>
      </dsp:nvSpPr>
      <dsp:spPr>
        <a:xfrm>
          <a:off x="2049191" y="491607"/>
          <a:ext cx="1098503" cy="1098503"/>
        </a:xfrm>
        <a:prstGeom prst="mathPlus">
          <a:avLst/>
        </a:prstGeom>
        <a:solidFill>
          <a:schemeClr val="bg1">
            <a:lumMod val="85000"/>
          </a:schemeClr>
        </a:solidFill>
        <a:ln>
          <a:solidFill>
            <a:srgbClr val="FEC25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194798" y="911675"/>
        <a:ext cx="807289" cy="258367"/>
      </dsp:txXfrm>
    </dsp:sp>
    <dsp:sp modelId="{17EB823B-1651-43F6-B413-F2068B9FA30E}">
      <dsp:nvSpPr>
        <dsp:cNvPr id="0" name=""/>
        <dsp:cNvSpPr/>
      </dsp:nvSpPr>
      <dsp:spPr>
        <a:xfrm>
          <a:off x="3301485" y="93872"/>
          <a:ext cx="1893972" cy="189397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FEC25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ЦМИТ</a:t>
          </a:r>
          <a:endParaRPr lang="ru-RU" sz="1100" b="1" kern="1200" dirty="0"/>
        </a:p>
      </dsp:txBody>
      <dsp:txXfrm>
        <a:off x="3578851" y="371238"/>
        <a:ext cx="1339240" cy="1339240"/>
      </dsp:txXfrm>
    </dsp:sp>
    <dsp:sp modelId="{83EEC736-03B9-4A9E-B1EC-DDEE0CB1ED99}">
      <dsp:nvSpPr>
        <dsp:cNvPr id="0" name=""/>
        <dsp:cNvSpPr/>
      </dsp:nvSpPr>
      <dsp:spPr>
        <a:xfrm>
          <a:off x="5349248" y="491607"/>
          <a:ext cx="1098503" cy="1098503"/>
        </a:xfrm>
        <a:prstGeom prst="mathEqual">
          <a:avLst/>
        </a:prstGeom>
        <a:solidFill>
          <a:schemeClr val="bg1">
            <a:lumMod val="85000"/>
          </a:schemeClr>
        </a:solidFill>
        <a:ln>
          <a:solidFill>
            <a:srgbClr val="FEC25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5494855" y="717899"/>
        <a:ext cx="807289" cy="645919"/>
      </dsp:txXfrm>
    </dsp:sp>
    <dsp:sp modelId="{B1A9C037-D9F9-48AB-B6E8-B42C653216C1}">
      <dsp:nvSpPr>
        <dsp:cNvPr id="0" name=""/>
        <dsp:cNvSpPr/>
      </dsp:nvSpPr>
      <dsp:spPr>
        <a:xfrm>
          <a:off x="6601542" y="93872"/>
          <a:ext cx="1893972" cy="1893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EC25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Студия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Лаборатория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Цех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Мастерская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Конструкторское бюро</a:t>
          </a:r>
        </a:p>
      </dsp:txBody>
      <dsp:txXfrm>
        <a:off x="6878908" y="371238"/>
        <a:ext cx="1339240" cy="133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5068-3BC9-446E-91BC-6AE064861DEA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33B2-6335-4293-8671-B597919E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8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3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7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1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8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9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0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1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8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ABD2-2C57-4164-9D35-35C60E7915BC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777767"/>
            <a:ext cx="4032448" cy="1041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Конкурсы проектов и технологическое образование школьников</a:t>
            </a:r>
            <a:endParaRPr lang="ru-RU" sz="1600" dirty="0">
              <a:ea typeface="Batang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939900"/>
            <a:ext cx="345638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dirty="0" smtClean="0">
                <a:latin typeface="Roboto Condensed Light" pitchFamily="2" charset="0"/>
                <a:ea typeface="Roboto Condensed Light" pitchFamily="2" charset="0"/>
              </a:rPr>
              <a:t>М.А. Сикорская-</a:t>
            </a:r>
            <a:r>
              <a:rPr lang="ru-RU" sz="1600" dirty="0" err="1" smtClean="0">
                <a:latin typeface="Roboto Condensed Light" pitchFamily="2" charset="0"/>
                <a:ea typeface="Roboto Condensed Light" pitchFamily="2" charset="0"/>
              </a:rPr>
              <a:t>Деканова</a:t>
            </a:r>
            <a:r>
              <a:rPr lang="ru-RU" sz="1600" dirty="0" smtClean="0">
                <a:latin typeface="Roboto Condensed Light" pitchFamily="2" charset="0"/>
                <a:ea typeface="Roboto Condensed Light" pitchFamily="2" charset="0"/>
              </a:rPr>
              <a:t>, </a:t>
            </a:r>
          </a:p>
          <a:p>
            <a:pPr>
              <a:lnSpc>
                <a:spcPts val="1400"/>
              </a:lnSpc>
            </a:pPr>
            <a:r>
              <a:rPr lang="ru-RU" sz="1600" dirty="0" err="1" smtClean="0">
                <a:latin typeface="Roboto Condensed Light" pitchFamily="2" charset="0"/>
                <a:ea typeface="Roboto Condensed Light" pitchFamily="2" charset="0"/>
              </a:rPr>
              <a:t>к.и.н</a:t>
            </a:r>
            <a:r>
              <a:rPr lang="ru-RU" sz="1600" dirty="0" smtClean="0">
                <a:latin typeface="Roboto Condensed Light" pitchFamily="2" charset="0"/>
                <a:ea typeface="Roboto Condensed Light" pitchFamily="2" charset="0"/>
              </a:rPr>
              <a:t>., руководитель проектов </a:t>
            </a:r>
          </a:p>
          <a:p>
            <a:pPr>
              <a:lnSpc>
                <a:spcPts val="1400"/>
              </a:lnSpc>
            </a:pPr>
            <a:r>
              <a:rPr lang="ru-RU" sz="1600" dirty="0" smtClean="0">
                <a:latin typeface="Roboto Condensed Light" pitchFamily="2" charset="0"/>
                <a:ea typeface="Roboto Condensed Light" pitchFamily="2" charset="0"/>
              </a:rPr>
              <a:t>«Проектное </a:t>
            </a:r>
            <a:r>
              <a:rPr lang="ru-RU" sz="1600" dirty="0">
                <a:latin typeface="Roboto Condensed Light" pitchFamily="2" charset="0"/>
                <a:ea typeface="Roboto Condensed Light" pitchFamily="2" charset="0"/>
              </a:rPr>
              <a:t>движение "Реактор"»</a:t>
            </a:r>
          </a:p>
        </p:txBody>
      </p:sp>
      <p:pic>
        <p:nvPicPr>
          <p:cNvPr id="10" name="Рисунок 9" descr="Создавай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228" y="684005"/>
            <a:ext cx="5859366" cy="4238558"/>
          </a:xfrm>
          <a:prstGeom prst="rect">
            <a:avLst/>
          </a:prstGeom>
        </p:spPr>
      </p:pic>
      <p:pic>
        <p:nvPicPr>
          <p:cNvPr id="12" name="Рисунок 11" descr="Шап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5486"/>
            <a:ext cx="8450170" cy="441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320" y="264375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1" y="0"/>
            <a:ext cx="8707900" cy="1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0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5" b="18629"/>
          <a:stretch/>
        </p:blipFill>
        <p:spPr>
          <a:xfrm>
            <a:off x="6064895" y="2483782"/>
            <a:ext cx="2533602" cy="64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012" y="123478"/>
            <a:ext cx="470306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latin typeface="Roboto" pitchFamily="2" charset="0"/>
                <a:ea typeface="Roboto" pitchFamily="2" charset="0"/>
              </a:rPr>
              <a:t>Конкурсы, соревнования и программы</a:t>
            </a:r>
            <a:endParaRPr lang="ru-RU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4680520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7449" y="728182"/>
            <a:ext cx="5350456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en-US" sz="1600" dirty="0" err="1" smtClean="0"/>
              <a:t>JuniorSkills</a:t>
            </a:r>
            <a:r>
              <a:rPr lang="ru-RU" sz="1600" dirty="0" smtClean="0"/>
              <a:t>, соревнования «Молодые профессионалы»</a:t>
            </a:r>
            <a:r>
              <a:rPr lang="en-US" sz="1600" dirty="0" smtClean="0"/>
              <a:t> </a:t>
            </a:r>
            <a:r>
              <a:rPr lang="en-US" sz="1600" dirty="0" err="1" smtClean="0"/>
              <a:t>WorldSkills</a:t>
            </a:r>
            <a:r>
              <a:rPr lang="en-US" sz="1600" dirty="0" smtClean="0"/>
              <a:t> Russia</a:t>
            </a:r>
            <a:r>
              <a:rPr lang="ru-RU" sz="1600" dirty="0" smtClean="0"/>
              <a:t>, 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/>
              <a:t> Всероссийский конкурс проектных работ школьников (Сириус);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/>
              <a:t> </a:t>
            </a:r>
            <a:r>
              <a:rPr lang="ru-RU" sz="1600" dirty="0" smtClean="0"/>
              <a:t>«Лифт в будущее»;</a:t>
            </a:r>
            <a:endParaRPr lang="en-US" sz="1600" dirty="0" smtClean="0"/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smtClean="0">
                <a:ea typeface="Roboto" pitchFamily="2" charset="0"/>
              </a:rPr>
              <a:t>Международный </a:t>
            </a:r>
            <a:r>
              <a:rPr lang="ru-RU" sz="1600" dirty="0">
                <a:ea typeface="Roboto" pitchFamily="2" charset="0"/>
              </a:rPr>
              <a:t>детский конкурс «ШУСТРИК»;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/>
              <a:t>  Программа </a:t>
            </a:r>
            <a:r>
              <a:rPr lang="ru-RU" sz="1600" dirty="0"/>
              <a:t>«УМНИК</a:t>
            </a:r>
            <a:r>
              <a:rPr lang="ru-RU" sz="1600" dirty="0" smtClean="0"/>
              <a:t>»,  </a:t>
            </a:r>
            <a:r>
              <a:rPr lang="ru-RU" sz="1600" dirty="0"/>
              <a:t>Программа «СТАРТ»;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/>
              <a:t>  Детский </a:t>
            </a:r>
            <a:r>
              <a:rPr lang="ru-RU" sz="1600" dirty="0" smtClean="0"/>
              <a:t>блок «</a:t>
            </a:r>
            <a:r>
              <a:rPr lang="en-US" sz="1600" dirty="0" err="1" smtClean="0"/>
              <a:t>Innokids</a:t>
            </a:r>
            <a:r>
              <a:rPr lang="ru-RU" sz="1600" dirty="0" smtClean="0"/>
              <a:t>» Форум «Открытые инновации»; 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/>
              <a:t> </a:t>
            </a:r>
            <a:r>
              <a:rPr lang="ru-RU" sz="1600" dirty="0" smtClean="0"/>
              <a:t> </a:t>
            </a:r>
            <a:r>
              <a:rPr lang="en-US" sz="1600" dirty="0" smtClean="0"/>
              <a:t>Baby </a:t>
            </a:r>
            <a:r>
              <a:rPr lang="en-US" sz="1600" dirty="0" smtClean="0"/>
              <a:t>Farm </a:t>
            </a:r>
            <a:r>
              <a:rPr lang="ru-RU" sz="1600" dirty="0" err="1" smtClean="0"/>
              <a:t>Стартап</a:t>
            </a:r>
            <a:r>
              <a:rPr lang="ru-RU" sz="1600" dirty="0" smtClean="0"/>
              <a:t>-тур (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);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>
                <a:ea typeface="Roboto" pitchFamily="2" charset="0"/>
              </a:rPr>
              <a:t>  Всероссийский </a:t>
            </a:r>
            <a:r>
              <a:rPr lang="ru-RU" sz="1600" dirty="0" smtClean="0">
                <a:ea typeface="Roboto" pitchFamily="2" charset="0"/>
              </a:rPr>
              <a:t>конкурс естественно-научных и инженерных проектов «Реактор»;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ea typeface="Roboto" pitchFamily="2" charset="0"/>
              </a:rPr>
              <a:t> </a:t>
            </a:r>
            <a:r>
              <a:rPr lang="ru-RU" sz="1600" dirty="0" smtClean="0">
                <a:ea typeface="Roboto" pitchFamily="2" charset="0"/>
              </a:rPr>
              <a:t>Конкурс проектов ЦМИТ Москвы «</a:t>
            </a:r>
            <a:r>
              <a:rPr lang="en-US" sz="1600" dirty="0" err="1" smtClean="0">
                <a:ea typeface="Roboto" pitchFamily="2" charset="0"/>
              </a:rPr>
              <a:t>InnoMake</a:t>
            </a:r>
            <a:r>
              <a:rPr lang="ru-RU" sz="1600" dirty="0" smtClean="0">
                <a:ea typeface="Roboto" pitchFamily="2" charset="0"/>
              </a:rPr>
              <a:t>»</a:t>
            </a:r>
            <a:r>
              <a:rPr lang="ru-RU" sz="1600" dirty="0" smtClean="0">
                <a:ea typeface="Roboto" pitchFamily="2" charset="0"/>
              </a:rPr>
              <a:t>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>
                <a:ea typeface="Roboto" pitchFamily="2" charset="0"/>
              </a:rPr>
              <a:t> </a:t>
            </a:r>
            <a:r>
              <a:rPr lang="en-US" sz="1600" dirty="0" smtClean="0">
                <a:ea typeface="Roboto" pitchFamily="2" charset="0"/>
              </a:rPr>
              <a:t>Moscow Maker Faire</a:t>
            </a:r>
            <a:r>
              <a:rPr lang="ru-RU" sz="1600" smtClean="0">
                <a:ea typeface="Roboto" pitchFamily="2" charset="0"/>
              </a:rPr>
              <a:t>.</a:t>
            </a:r>
            <a:endParaRPr lang="ru-RU" sz="1600" dirty="0">
              <a:ea typeface="Roboto" pitchFamily="2" charset="0"/>
            </a:endParaRPr>
          </a:p>
        </p:txBody>
      </p:sp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3478"/>
            <a:ext cx="4203323" cy="1556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98510"/>
            <a:ext cx="2154513" cy="810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72" y="3214506"/>
            <a:ext cx="2474371" cy="91386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95" y="1731188"/>
            <a:ext cx="1409628" cy="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09" y="4141758"/>
            <a:ext cx="2726495" cy="9088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31" y="609102"/>
            <a:ext cx="1788612" cy="1019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13558"/>
          <a:stretch/>
        </p:blipFill>
        <p:spPr>
          <a:xfrm>
            <a:off x="4758680" y="3187667"/>
            <a:ext cx="1241599" cy="967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46" y="609102"/>
            <a:ext cx="1228139" cy="11220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05" y="4230702"/>
            <a:ext cx="2877890" cy="819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99" y="1523592"/>
            <a:ext cx="1081408" cy="10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9012" y="123478"/>
            <a:ext cx="4703068" cy="3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latin typeface="Roboto" pitchFamily="2" charset="0"/>
                <a:ea typeface="Roboto" pitchFamily="2" charset="0"/>
              </a:rPr>
              <a:t>Компетенции</a:t>
            </a:r>
            <a:endParaRPr lang="ru-RU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1944216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23478"/>
            <a:ext cx="4203323" cy="15565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53" y="773301"/>
            <a:ext cx="4176464" cy="41764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507" y="91221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Ценностно-смысловые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Общекультурные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Учебно-познавательные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Социально-трудовые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Личностные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Коммуникативные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Природоведческие и </a:t>
            </a:r>
            <a:r>
              <a:rPr lang="ru-RU" dirty="0" err="1" smtClean="0"/>
              <a:t>здоровьесберегающие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Предпринимательские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1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2" y="915566"/>
            <a:ext cx="2544774" cy="14401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72" y="3407721"/>
            <a:ext cx="2162590" cy="1226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012" y="123478"/>
            <a:ext cx="2592288" cy="3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latin typeface="Roboto" pitchFamily="2" charset="0"/>
                <a:ea typeface="Roboto" pitchFamily="2" charset="0"/>
              </a:rPr>
              <a:t>ЦМИТ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1728192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316" y="771550"/>
            <a:ext cx="564412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ea typeface="Roboto" pitchFamily="2" charset="0"/>
              </a:rPr>
              <a:t>Проект инициирован в 2012 году НКО «Молодая инновационная Россия»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ea typeface="Roboto" pitchFamily="2" charset="0"/>
              </a:rPr>
              <a:t> К 2017 г. поддержано </a:t>
            </a:r>
            <a:r>
              <a:rPr lang="ru-RU" sz="1600" b="1" dirty="0" smtClean="0">
                <a:ea typeface="Roboto" pitchFamily="2" charset="0"/>
              </a:rPr>
              <a:t>231 центр </a:t>
            </a:r>
            <a:r>
              <a:rPr lang="ru-RU" sz="1600" dirty="0" smtClean="0">
                <a:ea typeface="Roboto" pitchFamily="2" charset="0"/>
              </a:rPr>
              <a:t>в </a:t>
            </a:r>
            <a:r>
              <a:rPr lang="ru-RU" sz="1600" b="1" dirty="0" smtClean="0">
                <a:ea typeface="Roboto" pitchFamily="2" charset="0"/>
              </a:rPr>
              <a:t>32 регионах страны</a:t>
            </a:r>
            <a:endParaRPr lang="ru-RU" sz="1600" b="1" dirty="0">
              <a:ea typeface="Roboto" pitchFamily="2" charset="0"/>
            </a:endParaRPr>
          </a:p>
        </p:txBody>
      </p:sp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456" y="222070"/>
            <a:ext cx="4203323" cy="1556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9719"/>
            <a:ext cx="2461608" cy="8480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" y="1635646"/>
            <a:ext cx="5782473" cy="31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29" y="1203598"/>
            <a:ext cx="4638871" cy="351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012" y="123478"/>
            <a:ext cx="2592288" cy="3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latin typeface="Roboto" pitchFamily="2" charset="0"/>
                <a:ea typeface="Roboto" pitchFamily="2" charset="0"/>
              </a:rPr>
              <a:t>ЦМИТ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1728192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8052" y="627534"/>
            <a:ext cx="4670354" cy="436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/>
              <a:t>Центры молодежного инновационного </a:t>
            </a:r>
            <a:r>
              <a:rPr lang="ru-RU" sz="1600" b="1" dirty="0" smtClean="0"/>
              <a:t>творчества</a:t>
            </a:r>
            <a:r>
              <a:rPr lang="ru-RU" sz="1600" dirty="0" smtClean="0"/>
              <a:t> </a:t>
            </a:r>
            <a:r>
              <a:rPr lang="ru-RU" sz="1600" dirty="0"/>
              <a:t>— это </a:t>
            </a:r>
            <a:r>
              <a:rPr lang="ru-RU" sz="1600" dirty="0" smtClean="0"/>
              <a:t>открытые производственные площадки, доступные </a:t>
            </a:r>
            <a:r>
              <a:rPr lang="ru-RU" sz="1600" dirty="0"/>
              <a:t>для детей школьного возраста (1—11 класс), студентов колледжей и вузов, аспирантов и специалистов, предпринимателей и </a:t>
            </a:r>
            <a:r>
              <a:rPr lang="ru-RU" sz="1600" dirty="0" err="1"/>
              <a:t>стартаперов</a:t>
            </a:r>
            <a:r>
              <a:rPr lang="ru-RU" sz="1600" dirty="0"/>
              <a:t>; это место, где молодые мастера могут реализовывать свои идеи и проекты, а также заниматься научной и исследовательской деятельностью</a:t>
            </a:r>
            <a:r>
              <a:rPr lang="ru-RU" sz="1600" dirty="0" smtClean="0"/>
              <a:t>.</a:t>
            </a:r>
          </a:p>
          <a:p>
            <a:pPr>
              <a:lnSpc>
                <a:spcPts val="1800"/>
              </a:lnSpc>
            </a:pPr>
            <a:endParaRPr lang="ru-RU" sz="1600" dirty="0" smtClean="0"/>
          </a:p>
          <a:p>
            <a:pPr>
              <a:lnSpc>
                <a:spcPts val="1800"/>
              </a:lnSpc>
            </a:pPr>
            <a:r>
              <a:rPr lang="ru-RU" sz="1600" b="1" u="sng" dirty="0" smtClean="0"/>
              <a:t>Основные направления: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>
                <a:ea typeface="Roboto Condensed Light" pitchFamily="2" charset="0"/>
              </a:rPr>
              <a:t> цифровое производство; 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smtClean="0"/>
              <a:t>3D –проектирование и </a:t>
            </a:r>
            <a:r>
              <a:rPr lang="ru-RU" sz="1600" dirty="0" err="1" smtClean="0"/>
              <a:t>прототипирование</a:t>
            </a:r>
            <a:r>
              <a:rPr lang="ru-RU" sz="1600" dirty="0" smtClean="0"/>
              <a:t>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/>
              <a:t> </a:t>
            </a:r>
            <a:r>
              <a:rPr lang="ru-RU" sz="1600" dirty="0" smtClean="0"/>
              <a:t>робототехника; 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/>
              <a:t> </a:t>
            </a:r>
            <a:r>
              <a:rPr lang="ru-RU" sz="1600" dirty="0" smtClean="0"/>
              <a:t>выполнение </a:t>
            </a:r>
            <a:r>
              <a:rPr lang="ru-RU" sz="1600" dirty="0"/>
              <a:t>фрезерных, токарных, </a:t>
            </a:r>
            <a:r>
              <a:rPr lang="ru-RU" sz="1600" dirty="0" smtClean="0"/>
              <a:t>слесарных; </a:t>
            </a:r>
            <a:r>
              <a:rPr lang="ru-RU" sz="1600" dirty="0"/>
              <a:t>паяльных, электромонтажных </a:t>
            </a:r>
            <a:r>
              <a:rPr lang="ru-RU" sz="1600" dirty="0" smtClean="0"/>
              <a:t>работ;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/>
              <a:t> биомеханика; 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/>
              <a:t> графический и промышленный дизайн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sz="1600" dirty="0" smtClean="0"/>
              <a:t> дизайн </a:t>
            </a:r>
            <a:r>
              <a:rPr lang="ru-RU" sz="1600" dirty="0" smtClean="0"/>
              <a:t>одежды и предметов интерьера.</a:t>
            </a:r>
            <a:endParaRPr lang="ru-RU" sz="1600" dirty="0">
              <a:ea typeface="Roboto" pitchFamily="2" charset="0"/>
            </a:endParaRPr>
          </a:p>
        </p:txBody>
      </p:sp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457" y="193520"/>
            <a:ext cx="4203323" cy="15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0457" y="222070"/>
            <a:ext cx="4203323" cy="155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012" y="123478"/>
            <a:ext cx="4631060" cy="3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latin typeface="Roboto" pitchFamily="2" charset="0"/>
                <a:ea typeface="Roboto" pitchFamily="2" charset="0"/>
              </a:rPr>
              <a:t>Предметная область «Технология»</a:t>
            </a:r>
            <a:endParaRPr lang="ru-RU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4320480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2" y="856794"/>
            <a:ext cx="4560568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Общеобразовательный </a:t>
            </a:r>
            <a:r>
              <a:rPr lang="ru-RU" b="1" dirty="0" smtClean="0">
                <a:solidFill>
                  <a:prstClr val="black"/>
                </a:solidFill>
              </a:rPr>
              <a:t>предмет:</a:t>
            </a:r>
          </a:p>
          <a:p>
            <a:pPr>
              <a:lnSpc>
                <a:spcPts val="2000"/>
              </a:lnSpc>
              <a:buBlip>
                <a:blip r:embed="rId3"/>
              </a:buBlip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dirty="0"/>
              <a:t> Экскурсия в ЦМИТ </a:t>
            </a:r>
            <a:r>
              <a:rPr lang="ru-RU" dirty="0" smtClean="0"/>
              <a:t>(знакомство </a:t>
            </a:r>
            <a:r>
              <a:rPr lang="ru-RU" dirty="0"/>
              <a:t>с современным оборудованием, </a:t>
            </a:r>
            <a:r>
              <a:rPr lang="ru-RU" dirty="0" smtClean="0"/>
              <a:t>обучение технологиям ведения </a:t>
            </a:r>
            <a:r>
              <a:rPr lang="ru-RU" dirty="0"/>
              <a:t>проектной </a:t>
            </a:r>
            <a:r>
              <a:rPr lang="ru-RU" dirty="0" smtClean="0"/>
              <a:t>деятельности);</a:t>
            </a:r>
            <a:endParaRPr lang="ru-RU" dirty="0"/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/>
              <a:t> Реализация части программы «Технология» (отдельные уроки или модули) через проведение практических занятий на примере решения реальных технических задач;</a:t>
            </a: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/>
              <a:t> Сопровождение внеурочной </a:t>
            </a:r>
            <a:r>
              <a:rPr lang="ru-RU" dirty="0" smtClean="0"/>
              <a:t>активности, организация тематического отдыха.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480"/>
          <a:stretch/>
        </p:blipFill>
        <p:spPr>
          <a:xfrm>
            <a:off x="5078053" y="1059582"/>
            <a:ext cx="4065947" cy="32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0457" y="222070"/>
            <a:ext cx="4203323" cy="155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012" y="123478"/>
            <a:ext cx="4631060" cy="3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latin typeface="Roboto" pitchFamily="2" charset="0"/>
                <a:ea typeface="Roboto" pitchFamily="2" charset="0"/>
              </a:rPr>
              <a:t>Предметная область «Технология»</a:t>
            </a:r>
            <a:endParaRPr lang="ru-RU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4320480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2" y="771550"/>
            <a:ext cx="4560568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Профильный </a:t>
            </a:r>
            <a:r>
              <a:rPr lang="ru-RU" b="1" dirty="0" smtClean="0">
                <a:solidFill>
                  <a:prstClr val="black"/>
                </a:solidFill>
              </a:rPr>
              <a:t>предмет:</a:t>
            </a:r>
            <a:endParaRPr lang="ru-RU" b="1" dirty="0">
              <a:solidFill>
                <a:prstClr val="black"/>
              </a:solidFill>
            </a:endParaRP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>Организация работы над индивидуальными и групповыми проектами</a:t>
            </a:r>
            <a:r>
              <a:rPr lang="ru-RU" dirty="0" smtClean="0"/>
              <a:t>;</a:t>
            </a: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/>
              <a:t>  Предоставление производственной базы для подготовки к участию в конкурсах, олимпиадах, соревнованиях, смотрах профессионального мастерства (в том числе в рамках программ </a:t>
            </a:r>
            <a:r>
              <a:rPr lang="ru-RU" dirty="0" err="1"/>
              <a:t>JuniorSkills</a:t>
            </a:r>
            <a:r>
              <a:rPr lang="ru-RU" dirty="0"/>
              <a:t>, Олимпиады НТИ, конкурса проектных работ «Сириус» и пр.);</a:t>
            </a:r>
            <a:endParaRPr lang="ru-RU" dirty="0" smtClean="0"/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 smtClean="0"/>
              <a:t> Осуществление </a:t>
            </a:r>
            <a:r>
              <a:rPr lang="ru-RU" dirty="0"/>
              <a:t>профессиональных проб;</a:t>
            </a: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/>
              <a:t> Помощь в профессиональной ориентации и карьерной навигации</a:t>
            </a: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 smtClean="0"/>
              <a:t> </a:t>
            </a:r>
            <a:r>
              <a:rPr lang="ru-RU" dirty="0"/>
              <a:t> Формирование портфолио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r="10895"/>
          <a:stretch/>
        </p:blipFill>
        <p:spPr>
          <a:xfrm>
            <a:off x="4932040" y="1131590"/>
            <a:ext cx="3802386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0457" y="222070"/>
            <a:ext cx="4203323" cy="155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012" y="123478"/>
            <a:ext cx="4631060" cy="3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 smtClean="0">
                <a:latin typeface="Roboto" pitchFamily="2" charset="0"/>
                <a:ea typeface="Roboto" pitchFamily="2" charset="0"/>
              </a:rPr>
              <a:t>Предметная область «Технология»</a:t>
            </a:r>
            <a:endParaRPr lang="ru-RU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4320480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0981" y="915566"/>
            <a:ext cx="4560568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Социальная и производственно-технологическая практика </a:t>
            </a:r>
            <a:r>
              <a:rPr lang="ru-RU" b="1" dirty="0" smtClean="0">
                <a:solidFill>
                  <a:prstClr val="black"/>
                </a:solidFill>
              </a:rPr>
              <a:t>обучающихся: </a:t>
            </a:r>
            <a:endParaRPr lang="ru-RU" b="1" dirty="0">
              <a:solidFill>
                <a:prstClr val="black"/>
              </a:solidFill>
            </a:endParaRP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 smtClean="0"/>
              <a:t> Сопровождение творческой, исследовательской, изобретательской  активности;</a:t>
            </a: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 smtClean="0"/>
              <a:t> Участие в тематических программах, проектных школах и сменах;</a:t>
            </a: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 smtClean="0"/>
              <a:t> Проведение </a:t>
            </a:r>
            <a:r>
              <a:rPr lang="ru-RU" dirty="0" smtClean="0"/>
              <a:t>стажировок </a:t>
            </a:r>
            <a:r>
              <a:rPr lang="ru-RU" dirty="0"/>
              <a:t>и </a:t>
            </a:r>
            <a:r>
              <a:rPr lang="ru-RU" dirty="0" smtClean="0"/>
              <a:t>производственных практик;</a:t>
            </a:r>
            <a:endParaRPr lang="ru-RU" dirty="0"/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 smtClean="0"/>
              <a:t> </a:t>
            </a:r>
            <a:r>
              <a:rPr lang="ru-RU" dirty="0" err="1" smtClean="0"/>
              <a:t>Волонтерство</a:t>
            </a:r>
            <a:r>
              <a:rPr lang="ru-RU" dirty="0"/>
              <a:t>;</a:t>
            </a:r>
          </a:p>
          <a:p>
            <a:pPr>
              <a:lnSpc>
                <a:spcPts val="2000"/>
              </a:lnSpc>
              <a:buBlip>
                <a:blip r:embed="rId3"/>
              </a:buBlip>
              <a:defRPr/>
            </a:pPr>
            <a:r>
              <a:rPr lang="ru-RU" dirty="0" smtClean="0"/>
              <a:t> Поддержка молодежного предпринимательства.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37" y="1131189"/>
            <a:ext cx="3840962" cy="28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оздавай_3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0457" y="222070"/>
            <a:ext cx="4203323" cy="155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012" y="123478"/>
            <a:ext cx="4631060" cy="3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>
                <a:latin typeface="Roboto" pitchFamily="2" charset="0"/>
                <a:ea typeface="Roboto" pitchFamily="2" charset="0"/>
              </a:rPr>
              <a:t>Формы сетевого взаимодействия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97434"/>
            <a:ext cx="4320480" cy="72008"/>
          </a:xfrm>
          <a:prstGeom prst="rect">
            <a:avLst/>
          </a:prstGeom>
          <a:solidFill>
            <a:srgbClr val="FEC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8556813"/>
              </p:ext>
            </p:extLst>
          </p:nvPr>
        </p:nvGraphicFramePr>
        <p:xfrm>
          <a:off x="323528" y="2859782"/>
          <a:ext cx="8496944" cy="208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561" y="762963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Федеральный закон </a:t>
            </a:r>
            <a:r>
              <a:rPr lang="ru-RU" b="1" dirty="0"/>
              <a:t>«Об образовании в Российской Федерации» </a:t>
            </a:r>
            <a:r>
              <a:rPr lang="ru-RU" b="1" dirty="0" smtClean="0"/>
              <a:t>(ст. 15): </a:t>
            </a:r>
            <a:r>
              <a:rPr lang="ru-RU" dirty="0" smtClean="0"/>
              <a:t>регулирует возможность передачи на реализацию </a:t>
            </a:r>
            <a:r>
              <a:rPr lang="ru-RU" dirty="0"/>
              <a:t>части программы (предмет, </a:t>
            </a:r>
            <a:r>
              <a:rPr lang="ru-RU" dirty="0" smtClean="0"/>
              <a:t>курс, отдельный </a:t>
            </a:r>
            <a:r>
              <a:rPr lang="ru-RU" dirty="0"/>
              <a:t>модуль) организациям партнерам, не обладающим лицензией на право ведения образовательной </a:t>
            </a:r>
            <a:r>
              <a:rPr lang="ru-RU" dirty="0" smtClean="0"/>
              <a:t>деятельности через оформление соответствующего договора </a:t>
            </a:r>
            <a:r>
              <a:rPr lang="ru-RU" dirty="0"/>
              <a:t>оказания услуг, при этом образовательная организация имеет право частично или в полном объеме возмещать расходы на реализацию части образовательной программы сторонней организации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26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502</Words>
  <Application>Microsoft Office PowerPoint</Application>
  <PresentationFormat>Экран (16:9)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Mila Golovchenko</dc:creator>
  <cp:lastModifiedBy>Марьяна</cp:lastModifiedBy>
  <cp:revision>136</cp:revision>
  <dcterms:created xsi:type="dcterms:W3CDTF">2016-02-04T14:29:49Z</dcterms:created>
  <dcterms:modified xsi:type="dcterms:W3CDTF">2017-10-02T09:20:40Z</dcterms:modified>
</cp:coreProperties>
</file>