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9"/>
  </p:notesMasterIdLst>
  <p:sldIdLst>
    <p:sldId id="256" r:id="rId2"/>
    <p:sldId id="258" r:id="rId3"/>
    <p:sldId id="271" r:id="rId4"/>
    <p:sldId id="265" r:id="rId5"/>
    <p:sldId id="268" r:id="rId6"/>
    <p:sldId id="272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82"/>
    <a:srgbClr val="0039AC"/>
    <a:srgbClr val="0000FF"/>
    <a:srgbClr val="FFFF00"/>
    <a:srgbClr val="FF00FF"/>
    <a:srgbClr val="00FF00"/>
    <a:srgbClr val="0066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770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7655966081157"/>
          <c:y val="9.0236284394896657E-2"/>
          <c:w val="0.76472410660205981"/>
          <c:h val="0.787828575332986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explosion val="0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-0.18252562179727533"/>
                  <c:y val="0.17781111580464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5123734533183356E-2"/>
                  <c:y val="-0.26415220184027199"/>
                </c:manualLayout>
              </c:layout>
              <c:spPr/>
              <c:txPr>
                <a:bodyPr/>
                <a:lstStyle/>
                <a:p>
                  <a:pPr>
                    <a:defRPr sz="1398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014810648668917"/>
                  <c:y val="0.14618746260346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I группа здоровья</c:v>
                </c:pt>
                <c:pt idx="1">
                  <c:v>II группа здоровья</c:v>
                </c:pt>
                <c:pt idx="2">
                  <c:v>III группа здоровья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0.20399999999999999</c:v>
                </c:pt>
                <c:pt idx="1">
                  <c:v>0.55500000000000005</c:v>
                </c:pt>
                <c:pt idx="2">
                  <c:v>0.24099999999999999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00"/>
            </a:solidFill>
          </c:spPr>
          <c:dPt>
            <c:idx val="0"/>
            <c:bubble3D val="0"/>
          </c:dPt>
          <c:dPt>
            <c:idx val="1"/>
            <c:bubble3D val="0"/>
            <c:explosion val="4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-0.12447489705988586"/>
                  <c:y val="0.16453669540460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9621902766741309"/>
                  <c:y val="-8.3804646466013419E-2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451650653760023"/>
                  <c:y val="-6.8113326521807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9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I группа здоровья</c:v>
                </c:pt>
                <c:pt idx="1">
                  <c:v>II группа здоровья</c:v>
                </c:pt>
                <c:pt idx="2">
                  <c:v>III группа здоровья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0.115</c:v>
                </c:pt>
                <c:pt idx="1">
                  <c:v>0.46200000000000002</c:v>
                </c:pt>
                <c:pt idx="2">
                  <c:v>0.42299999999999999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7655966081157"/>
          <c:y val="9.0236284394896657E-2"/>
          <c:w val="0.76472410660205981"/>
          <c:h val="0.787828575332986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explosion val="0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-0.24434523809523809"/>
                  <c:y val="3.0643489434562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250781152355954"/>
                  <c:y val="-0.1398743959764954"/>
                </c:manualLayout>
              </c:layout>
              <c:spPr/>
              <c:txPr>
                <a:bodyPr/>
                <a:lstStyle/>
                <a:p>
                  <a:pPr>
                    <a:defRPr sz="1398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821022372203475"/>
                  <c:y val="0.11992989992469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I группа здоровья</c:v>
                </c:pt>
                <c:pt idx="1">
                  <c:v>II группа здоровья</c:v>
                </c:pt>
                <c:pt idx="2">
                  <c:v>III группа здоровья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0.33400000000000002</c:v>
                </c:pt>
                <c:pt idx="1">
                  <c:v>0.58199999999999996</c:v>
                </c:pt>
                <c:pt idx="2">
                  <c:v>7.3999999999999996E-2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00"/>
            </a:solidFill>
          </c:spPr>
          <c:dPt>
            <c:idx val="0"/>
            <c:bubble3D val="0"/>
          </c:dPt>
          <c:dPt>
            <c:idx val="1"/>
            <c:bubble3D val="0"/>
            <c:explosion val="4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-0.20348999494329265"/>
                  <c:y val="0.15726634194311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52734233908839E-2"/>
                  <c:y val="-0.26478888941516571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782128151412266"/>
                  <c:y val="0.19014210441354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9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I группа здоровья</c:v>
                </c:pt>
                <c:pt idx="1">
                  <c:v>II группа здоровья</c:v>
                </c:pt>
                <c:pt idx="2">
                  <c:v>III группа здоровья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0.25</c:v>
                </c:pt>
                <c:pt idx="1">
                  <c:v>0.54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17655966081157"/>
          <c:y val="9.0236284394896657E-2"/>
          <c:w val="0.76472410660205981"/>
          <c:h val="0.787828575332986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explosion val="0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-0.20645200599925009"/>
                  <c:y val="0.148768689406337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420791151106108E-2"/>
                  <c:y val="-0.27233634374427068"/>
                </c:manualLayout>
              </c:layout>
              <c:spPr/>
              <c:txPr>
                <a:bodyPr/>
                <a:lstStyle/>
                <a:p>
                  <a:pPr>
                    <a:defRPr sz="1398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17397825271841"/>
                  <c:y val="0.16550203749690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специальная А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0.245</c:v>
                </c:pt>
                <c:pt idx="1">
                  <c:v>0.54700000000000004</c:v>
                </c:pt>
                <c:pt idx="2">
                  <c:v>0.20799999999999999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00"/>
            </a:solidFill>
          </c:spPr>
          <c:dPt>
            <c:idx val="0"/>
            <c:bubble3D val="0"/>
          </c:dPt>
          <c:dPt>
            <c:idx val="1"/>
            <c:bubble3D val="0"/>
            <c:explosion val="4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Lbls>
            <c:dLbl>
              <c:idx val="1"/>
              <c:layout>
                <c:manualLayout>
                  <c:x val="-0.24306653182113705"/>
                  <c:y val="-0.1866863988261234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2580972332586868"/>
                  <c:y val="0.139186476962123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9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специальная А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0.109</c:v>
                </c:pt>
                <c:pt idx="1">
                  <c:v>0.56499999999999995</c:v>
                </c:pt>
                <c:pt idx="2">
                  <c:v>0.32600000000000001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17655966081157"/>
          <c:y val="9.0236284394896657E-2"/>
          <c:w val="0.76472410660205981"/>
          <c:h val="0.787828575332986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explosion val="0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-0.25591129233845772"/>
                  <c:y val="-0.23966192343825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398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специальная А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0.85</c:v>
                </c:pt>
                <c:pt idx="1">
                  <c:v>0.113</c:v>
                </c:pt>
                <c:pt idx="2">
                  <c:v>3.6999999999999998E-2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00"/>
            </a:solidFill>
          </c:spPr>
          <c:dPt>
            <c:idx val="0"/>
            <c:bubble3D val="0"/>
          </c:dPt>
          <c:dPt>
            <c:idx val="1"/>
            <c:bubble3D val="0"/>
            <c:explosion val="4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-0.32319670591634764"/>
                  <c:y val="-0.17439053114114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688116737701366"/>
                  <c:y val="0.14192333134529572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9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специальная А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0.76100000000000001</c:v>
                </c:pt>
                <c:pt idx="1">
                  <c:v>0.217</c:v>
                </c:pt>
                <c:pt idx="2">
                  <c:v>2.1999999999999999E-2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F0279-BA16-4E2A-BB72-1DE761FD6395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9915-FE25-4AF5-BA47-5950B2E31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5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9915-FE25-4AF5-BA47-5950B2E317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47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9915-FE25-4AF5-BA47-5950B2E317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4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90FC9B2-8A15-41AC-8FDB-A547519A7A7D}" type="datetime1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63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6195-D9C8-4662-B7E6-392D8ABCA37D}" type="datetime1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80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3935489-BE75-4505-ACC6-5AAE19F4873F}" type="datetime1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35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DDDE92A-B595-47DB-871C-98CDAD042A9C}" type="datetime1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3424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B743A0C-4B66-4EA6-B774-3D5AE3865253}" type="datetime1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67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66A-4EBB-4AB9-BAA3-D8E7E6416F30}" type="datetime1">
              <a:rPr lang="ru-RU" smtClean="0"/>
              <a:t>02.10.2017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947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AC19-C53D-489B-B322-D57C76825190}" type="datetime1">
              <a:rPr lang="ru-RU" smtClean="0"/>
              <a:t>02.10.2017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0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952C-ABB7-4C9A-9B6D-65F1E7B6732F}" type="datetime1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95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B54E430-58A2-48D2-8262-9F8319E08D35}" type="datetime1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3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8517-DB52-4481-8375-25C08549390A}" type="datetime1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6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1C4678-9A6B-4C51-854C-841D0E5FD895}" type="datetime1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1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B56-487E-4575-AB25-14386C214CDA}" type="datetime1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7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DCD0-D7A7-45DB-A918-7ADE7C57FCF2}" type="datetime1">
              <a:rPr lang="ru-RU" smtClean="0"/>
              <a:t>02.10.2017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84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8CDA-2C20-4FC7-9019-F369C3C384D1}" type="datetime1">
              <a:rPr lang="ru-RU" smtClean="0"/>
              <a:t>02.10.2017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74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D70-D03E-43AF-B28D-9EDF9C6CA142}" type="datetime1">
              <a:rPr lang="ru-RU" smtClean="0"/>
              <a:t>02.10.2017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0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FD9-7DFD-476E-A008-65A752CB362E}" type="datetime1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5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F8D7-1775-42CE-A7D4-C9204B9F2F7E}" type="datetime1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04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8EB52-979C-4956-882E-1998E50682C0}" type="datetime1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DFB6-AE05-4707-86C3-EC819942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5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10" Type="http://schemas.openxmlformats.org/officeDocument/2006/relationships/image" Target="../media/image6.png"/><Relationship Id="rId4" Type="http://schemas.openxmlformats.org/officeDocument/2006/relationships/chart" Target="../charts/chart6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48415" y="2376056"/>
            <a:ext cx="11598161" cy="1603174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МЕДИКО-ПЕДАГОГИЧЕСКОЕ ВЗАИМОДЕЙСТВИЕ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РАМКАХ МОДЕРНИЗАЦИИ УЧЕБНОГО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ПРЕДМЕТА «ФИЗИЧЕСКАЯ КУЛЬТУРА»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001982" y="536250"/>
            <a:ext cx="8075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автономное образовательное учреждение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высшего образования «Российский университет дружбы народов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физического воспитания и спорта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75095" y="4403115"/>
            <a:ext cx="39188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altLang="ru-RU" sz="20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Коданева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Любовь Николаевна</a:t>
            </a:r>
            <a:endParaRPr lang="en-US" altLang="ru-RU" sz="20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84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728789" y="5892799"/>
            <a:ext cx="19335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здоровья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5167312" y="5891217"/>
            <a:ext cx="20002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здоровья</a:t>
            </a:r>
          </a:p>
        </p:txBody>
      </p:sp>
      <p:graphicFrame>
        <p:nvGraphicFramePr>
          <p:cNvPr id="2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097845"/>
              </p:ext>
            </p:extLst>
          </p:nvPr>
        </p:nvGraphicFramePr>
        <p:xfrm>
          <a:off x="50800" y="2212975"/>
          <a:ext cx="3200400" cy="310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949957"/>
              </p:ext>
            </p:extLst>
          </p:nvPr>
        </p:nvGraphicFramePr>
        <p:xfrm>
          <a:off x="2765425" y="2117725"/>
          <a:ext cx="3460750" cy="310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Рисунок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5911851"/>
            <a:ext cx="266170" cy="26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5914964"/>
            <a:ext cx="268287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5959433" y="1274691"/>
            <a:ext cx="6127633" cy="908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938" y="5914964"/>
            <a:ext cx="261413" cy="26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21"/>
          <p:cNvSpPr txBox="1">
            <a:spLocks noChangeArrowheads="1"/>
          </p:cNvSpPr>
          <p:nvPr/>
        </p:nvSpPr>
        <p:spPr bwMode="auto">
          <a:xfrm>
            <a:off x="8301650" y="5914964"/>
            <a:ext cx="21456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здоровья</a:t>
            </a:r>
          </a:p>
        </p:txBody>
      </p:sp>
      <p:graphicFrame>
        <p:nvGraphicFramePr>
          <p:cNvPr id="34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460204"/>
              </p:ext>
            </p:extLst>
          </p:nvPr>
        </p:nvGraphicFramePr>
        <p:xfrm>
          <a:off x="5986325" y="2212975"/>
          <a:ext cx="3200400" cy="310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5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200279"/>
              </p:ext>
            </p:extLst>
          </p:nvPr>
        </p:nvGraphicFramePr>
        <p:xfrm>
          <a:off x="8700950" y="2098675"/>
          <a:ext cx="3460750" cy="310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9" name="Заголовок 1"/>
          <p:cNvSpPr txBox="1">
            <a:spLocks/>
          </p:cNvSpPr>
          <p:nvPr/>
        </p:nvSpPr>
        <p:spPr>
          <a:xfrm>
            <a:off x="6269082" y="312816"/>
            <a:ext cx="5014753" cy="908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Группы здоровья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966787" y="5094724"/>
            <a:ext cx="12811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2-е   классы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22"/>
          <p:cNvSpPr txBox="1">
            <a:spLocks noChangeArrowheads="1"/>
          </p:cNvSpPr>
          <p:nvPr/>
        </p:nvSpPr>
        <p:spPr bwMode="auto">
          <a:xfrm>
            <a:off x="3852863" y="5094854"/>
            <a:ext cx="12811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5-е   классы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7016612" y="5094708"/>
            <a:ext cx="12811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2-е   классы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22"/>
          <p:cNvSpPr txBox="1">
            <a:spLocks noChangeArrowheads="1"/>
          </p:cNvSpPr>
          <p:nvPr/>
        </p:nvSpPr>
        <p:spPr bwMode="auto">
          <a:xfrm>
            <a:off x="9788388" y="5094838"/>
            <a:ext cx="12811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5-е   классы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578054" y="1361251"/>
            <a:ext cx="5014753" cy="908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данным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НИИ </a:t>
            </a:r>
            <a:r>
              <a:rPr lang="ru-RU" sz="20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гигиены и охраны здоровья детей и подростков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НЦЗД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РАМН</a:t>
            </a:r>
            <a:endParaRPr lang="ru-RU" sz="20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6471941" y="1381048"/>
            <a:ext cx="5014753" cy="908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cap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результатам анализа врачебных заключений из медицинских карт в школе</a:t>
            </a:r>
            <a:endParaRPr lang="ru-RU" sz="20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334750" y="6400799"/>
            <a:ext cx="851658" cy="457201"/>
          </a:xfrm>
        </p:spPr>
        <p:txBody>
          <a:bodyPr/>
          <a:lstStyle/>
          <a:p>
            <a:pPr algn="ctr"/>
            <a:fld id="{0456DFB6-AE05-4707-86C3-EC819942409D}" type="slidenum">
              <a:rPr lang="ru-RU" sz="1800" b="1" smtClean="0">
                <a:solidFill>
                  <a:schemeClr val="tx1"/>
                </a:solidFill>
              </a:rPr>
              <a:pPr algn="ctr"/>
              <a:t>2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6536" y="148445"/>
            <a:ext cx="4355701" cy="125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3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918391"/>
              </p:ext>
            </p:extLst>
          </p:nvPr>
        </p:nvGraphicFramePr>
        <p:xfrm>
          <a:off x="51858" y="2235771"/>
          <a:ext cx="3200400" cy="310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738427"/>
              </p:ext>
            </p:extLst>
          </p:nvPr>
        </p:nvGraphicFramePr>
        <p:xfrm>
          <a:off x="2601123" y="2231521"/>
          <a:ext cx="3460750" cy="310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5807033" y="409791"/>
            <a:ext cx="6127633" cy="908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ru-RU" sz="2400" dirty="0">
              <a:solidFill>
                <a:srgbClr val="0039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959433" y="1274691"/>
            <a:ext cx="6127633" cy="908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354807" y="227091"/>
            <a:ext cx="5014753" cy="908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МЕДИЦИНСКИЕ Группы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156815"/>
              </p:ext>
            </p:extLst>
          </p:nvPr>
        </p:nvGraphicFramePr>
        <p:xfrm>
          <a:off x="6083258" y="2231521"/>
          <a:ext cx="3200400" cy="310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730055"/>
              </p:ext>
            </p:extLst>
          </p:nvPr>
        </p:nvGraphicFramePr>
        <p:xfrm>
          <a:off x="8700950" y="2184400"/>
          <a:ext cx="3460750" cy="310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3" name="Рисунок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5911851"/>
            <a:ext cx="266170" cy="26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11"/>
          <p:cNvSpPr txBox="1">
            <a:spLocks noChangeArrowheads="1"/>
          </p:cNvSpPr>
          <p:nvPr/>
        </p:nvSpPr>
        <p:spPr bwMode="auto">
          <a:xfrm>
            <a:off x="1719264" y="5883274"/>
            <a:ext cx="19335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21"/>
          <p:cNvSpPr txBox="1">
            <a:spLocks noChangeArrowheads="1"/>
          </p:cNvSpPr>
          <p:nvPr/>
        </p:nvSpPr>
        <p:spPr bwMode="auto">
          <a:xfrm>
            <a:off x="4805362" y="5881692"/>
            <a:ext cx="20002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Подготовительная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Рисунок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914964"/>
            <a:ext cx="268287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938" y="5914964"/>
            <a:ext cx="261413" cy="26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21"/>
          <p:cNvSpPr txBox="1">
            <a:spLocks noChangeArrowheads="1"/>
          </p:cNvSpPr>
          <p:nvPr/>
        </p:nvSpPr>
        <p:spPr bwMode="auto">
          <a:xfrm>
            <a:off x="8292125" y="5883365"/>
            <a:ext cx="21456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Специальная «А»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13"/>
          <p:cNvSpPr txBox="1">
            <a:spLocks noChangeArrowheads="1"/>
          </p:cNvSpPr>
          <p:nvPr/>
        </p:nvSpPr>
        <p:spPr bwMode="auto">
          <a:xfrm>
            <a:off x="900112" y="5215525"/>
            <a:ext cx="12811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2-е   классы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22"/>
          <p:cNvSpPr txBox="1">
            <a:spLocks noChangeArrowheads="1"/>
          </p:cNvSpPr>
          <p:nvPr/>
        </p:nvSpPr>
        <p:spPr bwMode="auto">
          <a:xfrm>
            <a:off x="3690938" y="5253755"/>
            <a:ext cx="12811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5-е   классы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7121387" y="5215509"/>
            <a:ext cx="12811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2-е   классы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22"/>
          <p:cNvSpPr txBox="1">
            <a:spLocks noChangeArrowheads="1"/>
          </p:cNvSpPr>
          <p:nvPr/>
        </p:nvSpPr>
        <p:spPr bwMode="auto">
          <a:xfrm>
            <a:off x="9788388" y="5215639"/>
            <a:ext cx="12811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5-е   классы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578054" y="1418401"/>
            <a:ext cx="5014753" cy="908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данным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НИИ </a:t>
            </a:r>
            <a:r>
              <a:rPr lang="ru-RU" sz="20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гигиены и охраны здоровья детей и подростков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НЦЗД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РАМН</a:t>
            </a:r>
            <a:endParaRPr lang="ru-RU" sz="20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6471941" y="1438198"/>
            <a:ext cx="5014753" cy="908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cap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результатам анализа врачебных заключений из медицинских карт в школе</a:t>
            </a:r>
            <a:endParaRPr lang="ru-RU" sz="20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277600" y="6410325"/>
            <a:ext cx="914400" cy="447675"/>
          </a:xfrm>
        </p:spPr>
        <p:txBody>
          <a:bodyPr/>
          <a:lstStyle/>
          <a:p>
            <a:pPr algn="ctr"/>
            <a:fld id="{0456DFB6-AE05-4707-86C3-EC819942409D}" type="slidenum">
              <a:rPr lang="ru-RU" sz="1800" b="1" smtClean="0">
                <a:solidFill>
                  <a:schemeClr val="tx1"/>
                </a:solidFill>
              </a:rPr>
              <a:pPr algn="ctr"/>
              <a:t>3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19825" y="91295"/>
            <a:ext cx="5149735" cy="125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8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690761" y="942482"/>
            <a:ext cx="8679976" cy="105789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ДЛЯ УЧИТЕЛЯ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1" y="853295"/>
            <a:ext cx="6915150" cy="1258785"/>
          </a:xfrm>
          <a:prstGeom prst="rect">
            <a:avLst/>
          </a:prstGeom>
        </p:spPr>
      </p:pic>
      <p:pic>
        <p:nvPicPr>
          <p:cNvPr id="14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476" y="2100615"/>
            <a:ext cx="5567045" cy="431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4"/>
          <p:cNvSpPr txBox="1">
            <a:spLocks/>
          </p:cNvSpPr>
          <p:nvPr/>
        </p:nvSpPr>
        <p:spPr>
          <a:xfrm>
            <a:off x="11277600" y="6410325"/>
            <a:ext cx="9144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456DFB6-AE05-4707-86C3-EC819942409D}" type="slidenum">
              <a:rPr lang="ru-RU" sz="1800" b="1" smtClean="0">
                <a:solidFill>
                  <a:schemeClr val="tx1"/>
                </a:solidFill>
              </a:rPr>
              <a:pPr algn="ctr"/>
              <a:t>4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3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016" y="2602991"/>
            <a:ext cx="3740634" cy="2711960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-380025" y="1119536"/>
            <a:ext cx="8610600" cy="91733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649" y="969168"/>
            <a:ext cx="2886075" cy="125878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2876" y="2211535"/>
            <a:ext cx="69913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совершенствовать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качество и эффективность медицинского контроля за уровнем физического развития 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состоянием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здоровья обучающихся при занятиях физической культурой и спортом через взаимодействие с Министерством здравоохранения Российской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Федерации по вопросам:</a:t>
            </a:r>
          </a:p>
          <a:p>
            <a:pPr indent="361950"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повышения качества медицинского обследования обучающихся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разработки новой формы медицинской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справки.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4"/>
          <p:cNvSpPr txBox="1">
            <a:spLocks/>
          </p:cNvSpPr>
          <p:nvPr/>
        </p:nvSpPr>
        <p:spPr>
          <a:xfrm>
            <a:off x="11277600" y="6410325"/>
            <a:ext cx="9144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456DFB6-AE05-4707-86C3-EC819942409D}" type="slidenum">
              <a:rPr lang="ru-RU" sz="1800" b="1" smtClean="0">
                <a:solidFill>
                  <a:schemeClr val="tx1"/>
                </a:solidFill>
              </a:rPr>
              <a:pPr algn="ctr"/>
              <a:t>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7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4"/>
          <p:cNvSpPr txBox="1">
            <a:spLocks/>
          </p:cNvSpPr>
          <p:nvPr/>
        </p:nvSpPr>
        <p:spPr>
          <a:xfrm>
            <a:off x="11277600" y="6410325"/>
            <a:ext cx="9144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456DFB6-AE05-4707-86C3-EC819942409D}" type="slidenum">
              <a:rPr lang="ru-RU" sz="1800" b="1" smtClean="0">
                <a:solidFill>
                  <a:schemeClr val="tx1"/>
                </a:solidFill>
              </a:rPr>
              <a:pPr algn="ctr"/>
              <a:t>6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25" y="1601123"/>
            <a:ext cx="117527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Справка должна содержать: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медицинскую группу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занятий физической культурой;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 организма обучающегося, в которых имеются хронические заболевания;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 организма обучающегося, в которых имеются морфофункциональные отклонения;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противопоказания к выполнению отдельных физических упражнений;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ограничения к выполнению отдельных физических упражнений;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использованию средств физической культуры;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подготовки и сдачи тестов индивидуальной физической подготовленности;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занятий определенным видом спорта;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участия в соревнованиях, олимпиаде по ФК;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сдачи норм ГТО;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участия в спортивно-массовых мероприятиях.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10950" y="681386"/>
            <a:ext cx="8610600" cy="91733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МЕДИЦИНСКОЙ СПРАВКИ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5" y="511968"/>
            <a:ext cx="8181975" cy="125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7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569" y="2495793"/>
            <a:ext cx="9448800" cy="866912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418926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лед самолета">
    <a:dk1>
      <a:sysClr val="windowText" lastClr="000000"/>
    </a:dk1>
    <a:lt1>
      <a:sysClr val="window" lastClr="FFFFFF"/>
    </a:lt1>
    <a:dk2>
      <a:srgbClr val="454545"/>
    </a:dk2>
    <a:lt2>
      <a:srgbClr val="DADADA"/>
    </a:lt2>
    <a:accent1>
      <a:srgbClr val="E5224E"/>
    </a:accent1>
    <a:accent2>
      <a:srgbClr val="9D074E"/>
    </a:accent2>
    <a:accent3>
      <a:srgbClr val="7F2294"/>
    </a:accent3>
    <a:accent4>
      <a:srgbClr val="8D65EA"/>
    </a:accent4>
    <a:accent5>
      <a:srgbClr val="588FE2"/>
    </a:accent5>
    <a:accent6>
      <a:srgbClr val="127CA4"/>
    </a:accent6>
    <a:hlink>
      <a:srgbClr val="FB4AB6"/>
    </a:hlink>
    <a:folHlink>
      <a:srgbClr val="F98FE9"/>
    </a:folHlink>
  </a:clrScheme>
  <a:fontScheme name="След самолета">
    <a:majorFont>
      <a:latin typeface="Century Gothic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лед самолета">
    <a:fillStyleLst>
      <a:solidFill>
        <a:schemeClr val="phClr"/>
      </a:solidFill>
      <a:gradFill rotWithShape="1">
        <a:gsLst>
          <a:gs pos="0">
            <a:schemeClr val="phClr">
              <a:tint val="69000"/>
              <a:alpha val="100000"/>
              <a:satMod val="109000"/>
              <a:lumMod val="110000"/>
            </a:schemeClr>
          </a:gs>
          <a:gs pos="52000">
            <a:schemeClr val="phClr">
              <a:tint val="74000"/>
              <a:satMod val="100000"/>
              <a:lumMod val="104000"/>
            </a:schemeClr>
          </a:gs>
          <a:gs pos="100000">
            <a:schemeClr val="phClr">
              <a:tint val="78000"/>
              <a:satMod val="10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00000"/>
              <a:lumMod val="104000"/>
            </a:schemeClr>
          </a:gs>
          <a:gs pos="78000">
            <a:schemeClr val="phClr">
              <a:shade val="100000"/>
              <a:satMod val="110000"/>
              <a:lumMod val="10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a:effectStyle>
      <a:effectStyle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лед самолета">
    <a:dk1>
      <a:sysClr val="windowText" lastClr="000000"/>
    </a:dk1>
    <a:lt1>
      <a:sysClr val="window" lastClr="FFFFFF"/>
    </a:lt1>
    <a:dk2>
      <a:srgbClr val="454545"/>
    </a:dk2>
    <a:lt2>
      <a:srgbClr val="DADADA"/>
    </a:lt2>
    <a:accent1>
      <a:srgbClr val="E5224E"/>
    </a:accent1>
    <a:accent2>
      <a:srgbClr val="9D074E"/>
    </a:accent2>
    <a:accent3>
      <a:srgbClr val="7F2294"/>
    </a:accent3>
    <a:accent4>
      <a:srgbClr val="8D65EA"/>
    </a:accent4>
    <a:accent5>
      <a:srgbClr val="588FE2"/>
    </a:accent5>
    <a:accent6>
      <a:srgbClr val="127CA4"/>
    </a:accent6>
    <a:hlink>
      <a:srgbClr val="FB4AB6"/>
    </a:hlink>
    <a:folHlink>
      <a:srgbClr val="F98FE9"/>
    </a:folHlink>
  </a:clrScheme>
  <a:fontScheme name="След самолета">
    <a:majorFont>
      <a:latin typeface="Century Gothic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лед самолета">
    <a:fillStyleLst>
      <a:solidFill>
        <a:schemeClr val="phClr"/>
      </a:solidFill>
      <a:gradFill rotWithShape="1">
        <a:gsLst>
          <a:gs pos="0">
            <a:schemeClr val="phClr">
              <a:tint val="69000"/>
              <a:alpha val="100000"/>
              <a:satMod val="109000"/>
              <a:lumMod val="110000"/>
            </a:schemeClr>
          </a:gs>
          <a:gs pos="52000">
            <a:schemeClr val="phClr">
              <a:tint val="74000"/>
              <a:satMod val="100000"/>
              <a:lumMod val="104000"/>
            </a:schemeClr>
          </a:gs>
          <a:gs pos="100000">
            <a:schemeClr val="phClr">
              <a:tint val="78000"/>
              <a:satMod val="10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00000"/>
              <a:lumMod val="104000"/>
            </a:schemeClr>
          </a:gs>
          <a:gs pos="78000">
            <a:schemeClr val="phClr">
              <a:shade val="100000"/>
              <a:satMod val="110000"/>
              <a:lumMod val="10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a:effectStyle>
      <a:effectStyle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лед самолета">
    <a:dk1>
      <a:sysClr val="windowText" lastClr="000000"/>
    </a:dk1>
    <a:lt1>
      <a:sysClr val="window" lastClr="FFFFFF"/>
    </a:lt1>
    <a:dk2>
      <a:srgbClr val="454545"/>
    </a:dk2>
    <a:lt2>
      <a:srgbClr val="DADADA"/>
    </a:lt2>
    <a:accent1>
      <a:srgbClr val="E5224E"/>
    </a:accent1>
    <a:accent2>
      <a:srgbClr val="9D074E"/>
    </a:accent2>
    <a:accent3>
      <a:srgbClr val="7F2294"/>
    </a:accent3>
    <a:accent4>
      <a:srgbClr val="8D65EA"/>
    </a:accent4>
    <a:accent5>
      <a:srgbClr val="588FE2"/>
    </a:accent5>
    <a:accent6>
      <a:srgbClr val="127CA4"/>
    </a:accent6>
    <a:hlink>
      <a:srgbClr val="FB4AB6"/>
    </a:hlink>
    <a:folHlink>
      <a:srgbClr val="F98FE9"/>
    </a:folHlink>
  </a:clrScheme>
  <a:fontScheme name="След самолета">
    <a:majorFont>
      <a:latin typeface="Century Gothic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лед самолета">
    <a:fillStyleLst>
      <a:solidFill>
        <a:schemeClr val="phClr"/>
      </a:solidFill>
      <a:gradFill rotWithShape="1">
        <a:gsLst>
          <a:gs pos="0">
            <a:schemeClr val="phClr">
              <a:tint val="69000"/>
              <a:alpha val="100000"/>
              <a:satMod val="109000"/>
              <a:lumMod val="110000"/>
            </a:schemeClr>
          </a:gs>
          <a:gs pos="52000">
            <a:schemeClr val="phClr">
              <a:tint val="74000"/>
              <a:satMod val="100000"/>
              <a:lumMod val="104000"/>
            </a:schemeClr>
          </a:gs>
          <a:gs pos="100000">
            <a:schemeClr val="phClr">
              <a:tint val="78000"/>
              <a:satMod val="10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00000"/>
              <a:lumMod val="104000"/>
            </a:schemeClr>
          </a:gs>
          <a:gs pos="78000">
            <a:schemeClr val="phClr">
              <a:shade val="100000"/>
              <a:satMod val="110000"/>
              <a:lumMod val="10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a:effectStyle>
      <a:effectStyle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лед самолета">
    <a:dk1>
      <a:sysClr val="windowText" lastClr="000000"/>
    </a:dk1>
    <a:lt1>
      <a:sysClr val="window" lastClr="FFFFFF"/>
    </a:lt1>
    <a:dk2>
      <a:srgbClr val="454545"/>
    </a:dk2>
    <a:lt2>
      <a:srgbClr val="DADADA"/>
    </a:lt2>
    <a:accent1>
      <a:srgbClr val="E5224E"/>
    </a:accent1>
    <a:accent2>
      <a:srgbClr val="9D074E"/>
    </a:accent2>
    <a:accent3>
      <a:srgbClr val="7F2294"/>
    </a:accent3>
    <a:accent4>
      <a:srgbClr val="8D65EA"/>
    </a:accent4>
    <a:accent5>
      <a:srgbClr val="588FE2"/>
    </a:accent5>
    <a:accent6>
      <a:srgbClr val="127CA4"/>
    </a:accent6>
    <a:hlink>
      <a:srgbClr val="FB4AB6"/>
    </a:hlink>
    <a:folHlink>
      <a:srgbClr val="F98FE9"/>
    </a:folHlink>
  </a:clrScheme>
  <a:fontScheme name="След самолета">
    <a:majorFont>
      <a:latin typeface="Century Gothic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лед самолета">
    <a:fillStyleLst>
      <a:solidFill>
        <a:schemeClr val="phClr"/>
      </a:solidFill>
      <a:gradFill rotWithShape="1">
        <a:gsLst>
          <a:gs pos="0">
            <a:schemeClr val="phClr">
              <a:tint val="69000"/>
              <a:alpha val="100000"/>
              <a:satMod val="109000"/>
              <a:lumMod val="110000"/>
            </a:schemeClr>
          </a:gs>
          <a:gs pos="52000">
            <a:schemeClr val="phClr">
              <a:tint val="74000"/>
              <a:satMod val="100000"/>
              <a:lumMod val="104000"/>
            </a:schemeClr>
          </a:gs>
          <a:gs pos="100000">
            <a:schemeClr val="phClr">
              <a:tint val="78000"/>
              <a:satMod val="10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00000"/>
              <a:lumMod val="104000"/>
            </a:schemeClr>
          </a:gs>
          <a:gs pos="78000">
            <a:schemeClr val="phClr">
              <a:shade val="100000"/>
              <a:satMod val="110000"/>
              <a:lumMod val="10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a:effectStyle>
      <a:effectStyle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585</TotalTime>
  <Words>291</Words>
  <Application>Microsoft Office PowerPoint</Application>
  <PresentationFormat>Произвольный</PresentationFormat>
  <Paragraphs>76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След самолета</vt:lpstr>
      <vt:lpstr>МЕДИКО-ПЕДАГОГИЧЕСКОЕ ВЗАИМОДЕЙСТВИЕ В РАМКАХ МОДЕРНИЗАЦИИ УЧЕБНОГО ПРЕДМЕТА «ФИЗИЧЕСКАЯ КУЛЬТУРА»</vt:lpstr>
      <vt:lpstr>Презентация PowerPoint</vt:lpstr>
      <vt:lpstr>Презентация PowerPoint</vt:lpstr>
      <vt:lpstr>Рекомендации ДЛЯ УЧИТЕЛЯ</vt:lpstr>
      <vt:lpstr>ВЫВОД</vt:lpstr>
      <vt:lpstr>СОДЕРЖАНИЕ МЕДИЦИНСКОЙ СПРАВКИ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Васильцова</dc:creator>
  <cp:lastModifiedBy>Владимир</cp:lastModifiedBy>
  <cp:revision>121</cp:revision>
  <dcterms:created xsi:type="dcterms:W3CDTF">2017-05-14T10:55:58Z</dcterms:created>
  <dcterms:modified xsi:type="dcterms:W3CDTF">2017-10-02T06:53:51Z</dcterms:modified>
</cp:coreProperties>
</file>